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slides/slide680.xml" ContentType="application/vnd.openxmlformats-officedocument.presentationml.slide+xml"/>
  <Override PartName="/ppt/slideLayouts/slideLayout30.xml" ContentType="application/vnd.openxmlformats-officedocument.presentationml.slideLayout+xml"/>
  <Override PartName="/ppt/slideMasters/slideMaster10.xml" ContentType="application/vnd.openxmlformats-officedocument.presentationml.slideMaster+xml"/>
  <Override PartName="/ppt/slideLayouts/slideLayout80.xml" ContentType="application/vnd.openxmlformats-officedocument.presentationml.slideLayout+xml"/>
  <Override PartName="/ppt/slideLayouts/slideLayout130.xml" ContentType="application/vnd.openxmlformats-officedocument.presentationml.slideLayout+xml"/>
  <Override PartName="/ppt/slideLayouts/slideLayout180.xml" ContentType="application/vnd.openxmlformats-officedocument.presentationml.slideLayout+xml"/>
  <Override PartName="/ppt/slideLayouts/slideLayout210.xml" ContentType="application/vnd.openxmlformats-officedocument.presentationml.slideLayout+xml"/>
  <Override PartName="/ppt/slideLayouts/slideLayout70.xml" ContentType="application/vnd.openxmlformats-officedocument.presentationml.slideLayout+xml"/>
  <Override PartName="/ppt/slideLayouts/slideLayout120.xml" ContentType="application/vnd.openxmlformats-officedocument.presentationml.slideLayout+xml"/>
  <Override PartName="/ppt/slideLayouts/slideLayout170.xml" ContentType="application/vnd.openxmlformats-officedocument.presentationml.slideLayout+xml"/>
  <Override PartName="/ppt/theme/theme10.xml" ContentType="application/vnd.openxmlformats-officedocument.theme+xml"/>
  <Override PartName="/ppt/slideLayouts/slideLayout25.xml" ContentType="application/vnd.openxmlformats-officedocument.presentationml.slideLayout+xml"/>
  <Override PartName="/ppt/slideLayouts/slideLayout160.xml" ContentType="application/vnd.openxmlformats-officedocument.presentationml.slideLayout+xml"/>
  <Override PartName="/ppt/slideLayouts/slideLayout200.xml" ContentType="application/vnd.openxmlformats-officedocument.presentationml.slideLayout+xml"/>
  <Override PartName="/ppt/slideLayouts/slideLayout110.xml" ContentType="application/vnd.openxmlformats-officedocument.presentationml.slideLayout+xml"/>
  <Override PartName="/ppt/slideLayouts/slideLayout60.xml" ContentType="application/vnd.openxmlformats-officedocument.presentationml.slideLayout+xml"/>
  <Override PartName="/ppt/slideLayouts/slideLayout111.xml" ContentType="application/vnd.openxmlformats-officedocument.presentationml.slideLayout+xml"/>
  <Override PartName="/ppt/slideLayouts/slideLayout240.xml" ContentType="application/vnd.openxmlformats-officedocument.presentationml.slideLayout+xml"/>
  <Override PartName="/ppt/slideLayouts/slideLayout50.xml" ContentType="application/vnd.openxmlformats-officedocument.presentationml.slideLayout+xml"/>
  <Override PartName="/ppt/slideLayouts/slideLayout150.xml" ContentType="application/vnd.openxmlformats-officedocument.presentationml.slideLayout+xml"/>
  <Override PartName="/ppt/slideLayouts/slideLayout230.xml" ContentType="application/vnd.openxmlformats-officedocument.presentationml.slideLayout+xml"/>
  <Override PartName="/ppt/slideLayouts/slideLayout100.xml" ContentType="application/vnd.openxmlformats-officedocument.presentationml.slideLayout+xml"/>
  <Override PartName="/ppt/slideLayouts/slideLayout190.xml" ContentType="application/vnd.openxmlformats-officedocument.presentationml.slideLayout+xml"/>
  <Override PartName="/ppt/slideLayouts/slideLayout40.xml" ContentType="application/vnd.openxmlformats-officedocument.presentationml.slideLayout+xml"/>
  <Override PartName="/ppt/slideLayouts/slideLayout90.xml" ContentType="application/vnd.openxmlformats-officedocument.presentationml.slideLayout+xml"/>
  <Override PartName="/ppt/slideLayouts/slideLayout140.xml" ContentType="application/vnd.openxmlformats-officedocument.presentationml.slideLayout+xml"/>
  <Override PartName="/ppt/slideLayouts/slideLayout22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6"/>
  </p:notesMasterIdLst>
  <p:sldIdLst>
    <p:sldId id="395" r:id="rId2"/>
    <p:sldId id="439" r:id="rId3"/>
    <p:sldId id="483" r:id="rId4"/>
    <p:sldId id="484" r:id="rId5"/>
    <p:sldId id="485" r:id="rId6"/>
    <p:sldId id="487" r:id="rId7"/>
    <p:sldId id="486" r:id="rId8"/>
    <p:sldId id="488" r:id="rId9"/>
    <p:sldId id="489" r:id="rId10"/>
    <p:sldId id="491" r:id="rId11"/>
    <p:sldId id="492" r:id="rId12"/>
    <p:sldId id="494" r:id="rId13"/>
    <p:sldId id="497" r:id="rId14"/>
    <p:sldId id="498" r:id="rId15"/>
    <p:sldId id="499" r:id="rId16"/>
    <p:sldId id="500" r:id="rId17"/>
    <p:sldId id="501" r:id="rId18"/>
    <p:sldId id="503" r:id="rId19"/>
    <p:sldId id="504" r:id="rId20"/>
    <p:sldId id="505" r:id="rId21"/>
    <p:sldId id="583" r:id="rId22"/>
    <p:sldId id="584" r:id="rId23"/>
    <p:sldId id="509" r:id="rId24"/>
    <p:sldId id="510" r:id="rId25"/>
    <p:sldId id="511" r:id="rId26"/>
    <p:sldId id="512" r:id="rId27"/>
    <p:sldId id="513" r:id="rId28"/>
    <p:sldId id="514" r:id="rId29"/>
    <p:sldId id="515" r:id="rId30"/>
    <p:sldId id="516" r:id="rId31"/>
    <p:sldId id="517" r:id="rId32"/>
    <p:sldId id="518" r:id="rId33"/>
    <p:sldId id="519" r:id="rId34"/>
    <p:sldId id="520" r:id="rId35"/>
    <p:sldId id="521" r:id="rId36"/>
    <p:sldId id="522" r:id="rId37"/>
    <p:sldId id="523" r:id="rId38"/>
    <p:sldId id="1234" r:id="rId39"/>
    <p:sldId id="1235" r:id="rId40"/>
    <p:sldId id="524" r:id="rId41"/>
    <p:sldId id="550" r:id="rId42"/>
    <p:sldId id="526" r:id="rId43"/>
    <p:sldId id="1236" r:id="rId44"/>
    <p:sldId id="527" r:id="rId45"/>
    <p:sldId id="528" r:id="rId46"/>
    <p:sldId id="529" r:id="rId47"/>
    <p:sldId id="1195" r:id="rId48"/>
    <p:sldId id="530" r:id="rId49"/>
    <p:sldId id="1237" r:id="rId50"/>
    <p:sldId id="531" r:id="rId51"/>
    <p:sldId id="533" r:id="rId52"/>
    <p:sldId id="534" r:id="rId53"/>
    <p:sldId id="535" r:id="rId54"/>
    <p:sldId id="536" r:id="rId55"/>
    <p:sldId id="537" r:id="rId56"/>
    <p:sldId id="538" r:id="rId57"/>
    <p:sldId id="551" r:id="rId58"/>
    <p:sldId id="547" r:id="rId59"/>
    <p:sldId id="548" r:id="rId60"/>
    <p:sldId id="549" r:id="rId61"/>
    <p:sldId id="546" r:id="rId62"/>
    <p:sldId id="561" r:id="rId63"/>
    <p:sldId id="562" r:id="rId64"/>
    <p:sldId id="578" r:id="rId65"/>
    <p:sldId id="574" r:id="rId66"/>
    <p:sldId id="579" r:id="rId67"/>
    <p:sldId id="1238" r:id="rId68"/>
    <p:sldId id="580" r:id="rId69"/>
    <p:sldId id="563" r:id="rId70"/>
    <p:sldId id="564" r:id="rId71"/>
    <p:sldId id="581" r:id="rId72"/>
    <p:sldId id="565" r:id="rId73"/>
    <p:sldId id="568" r:id="rId74"/>
    <p:sldId id="567" r:id="rId75"/>
    <p:sldId id="642" r:id="rId76"/>
    <p:sldId id="1241" r:id="rId77"/>
    <p:sldId id="582" r:id="rId78"/>
    <p:sldId id="571" r:id="rId79"/>
    <p:sldId id="572" r:id="rId80"/>
    <p:sldId id="539" r:id="rId81"/>
    <p:sldId id="541" r:id="rId82"/>
    <p:sldId id="542" r:id="rId83"/>
    <p:sldId id="544" r:id="rId84"/>
    <p:sldId id="394" r:id="rId85"/>
  </p:sldIdLst>
  <p:sldSz cx="12192000" cy="6858000"/>
  <p:notesSz cx="6858000" cy="9144000"/>
  <p:embeddedFontLst>
    <p:embeddedFont>
      <p:font typeface="Calibri" panose="020F0502020204030204" pitchFamily="34" charset="0"/>
      <p:regular r:id="rId87"/>
      <p:bold r:id="rId88"/>
      <p:italic r:id="rId89"/>
      <p:boldItalic r:id="rId90"/>
    </p:embeddedFont>
    <p:embeddedFont>
      <p:font typeface="Roboto Condensed" panose="020B0604020202020204" charset="0"/>
      <p:regular r:id="rId91"/>
      <p:bold r:id="rId92"/>
      <p:italic r:id="rId93"/>
      <p:boldItalic r:id="rId94"/>
    </p:embeddedFont>
    <p:embeddedFont>
      <p:font typeface="Roboto Condensed Light" panose="020B0604020202020204" charset="0"/>
      <p:regular r:id="rId95"/>
      <p:bold r:id="rId96"/>
      <p:italic r:id="rId97"/>
      <p:boldItalic r:id="rId98"/>
    </p:embeddedFont>
    <p:embeddedFont>
      <p:font typeface="Segoe UI Black" panose="020B0A02040204020203" pitchFamily="34" charset="0"/>
      <p:bold r:id="rId99"/>
      <p:boldItalic r:id="rId100"/>
    </p:embeddedFont>
    <p:embeddedFont>
      <p:font typeface="Wingdings 2" panose="05020102010507070707" pitchFamily="18" charset="2"/>
      <p:regular r:id="rId101"/>
    </p:embeddedFont>
    <p:embeddedFont>
      <p:font typeface="Wingdings 3" panose="05040102010807070707" pitchFamily="18" charset="2"/>
      <p:regular r:id="rId10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TvFlBuWsfTSOziJ2YWWEFQ==" hashData="oxIsjF53PYo10FxJYsYJm3NWtL9vCO9wsrLgVjkgycOGhvUhIqWUCg/qnb5zYyp291i7n+tpKwam3oi3CJzPPA=="/>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4742"/>
    <a:srgbClr val="F3E9E9"/>
    <a:srgbClr val="E6CFCF"/>
    <a:srgbClr val="FCF8DF"/>
    <a:srgbClr val="F5F3E6"/>
    <a:srgbClr val="F7F2E6"/>
    <a:srgbClr val="ED524F"/>
    <a:srgbClr val="BF2323"/>
    <a:srgbClr val="80DEEA"/>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53" autoAdjust="0"/>
    <p:restoredTop sz="94660"/>
  </p:normalViewPr>
  <p:slideViewPr>
    <p:cSldViewPr snapToGrid="0">
      <p:cViewPr varScale="1">
        <p:scale>
          <a:sx n="78" d="100"/>
          <a:sy n="78" d="100"/>
        </p:scale>
        <p:origin x="90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3.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6.fntdata"/><Relationship Id="rId5" Type="http://schemas.openxmlformats.org/officeDocument/2006/relationships/slide" Target="slides/slide4.xml"/><Relationship Id="rId90" Type="http://schemas.openxmlformats.org/officeDocument/2006/relationships/font" Target="fonts/font4.fntdata"/><Relationship Id="rId95" Type="http://schemas.openxmlformats.org/officeDocument/2006/relationships/font" Target="fonts/font9.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2.fntdata"/><Relationship Id="rId91" Type="http://schemas.openxmlformats.org/officeDocument/2006/relationships/font" Target="fonts/font5.fntdata"/><Relationship Id="rId96"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94" Type="http://schemas.openxmlformats.org/officeDocument/2006/relationships/font" Target="fonts/font8.fntdata"/><Relationship Id="rId99" Type="http://schemas.openxmlformats.org/officeDocument/2006/relationships/font" Target="fonts/font13.fntdata"/><Relationship Id="rId10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1.fntdata"/><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4.fntdata"/><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7.fntdata"/><Relationship Id="rId98" Type="http://schemas.openxmlformats.org/officeDocument/2006/relationships/font" Target="fonts/font1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t>3/25/2025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0.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microsoft.com/office/2007/relationships/hdphoto" Target="../media/hdphoto1.wdp"/></Relationships>
</file>

<file path=ppt/slideLayouts/_rels/slideLayout1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0.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0.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3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0.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4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0.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5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0.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6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0.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7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0.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8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0.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9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0.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1.png"/><Relationship Id="rId3" Type="http://schemas.openxmlformats.org/officeDocument/2006/relationships/image" Target="../media/image2.png"/><Relationship Id="rId7" Type="http://schemas.microsoft.com/office/2007/relationships/hdphoto" Target="../media/hdphoto1.wdp"/><Relationship Id="rId12" Type="http://schemas.microsoft.com/office/2007/relationships/hdphoto" Target="../media/hdphoto3.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5.png"/><Relationship Id="rId5" Type="http://schemas.openxmlformats.org/officeDocument/2006/relationships/image" Target="../media/image5.png"/><Relationship Id="rId10"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image" Target="../media/image9.jpeg"/></Relationships>
</file>

<file path=ppt/slideLayouts/_rels/slideLayout200.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1.png"/><Relationship Id="rId3" Type="http://schemas.openxmlformats.org/officeDocument/2006/relationships/image" Target="../media/image2.png"/><Relationship Id="rId7" Type="http://schemas.microsoft.com/office/2007/relationships/hdphoto" Target="../media/hdphoto1.wdp"/><Relationship Id="rId12" Type="http://schemas.microsoft.com/office/2007/relationships/hdphoto" Target="../media/hdphoto3.wdp"/><Relationship Id="rId2" Type="http://schemas.openxmlformats.org/officeDocument/2006/relationships/image" Target="../media/image1.png"/><Relationship Id="rId1" Type="http://schemas.openxmlformats.org/officeDocument/2006/relationships/slideMaster" Target="../slideMasters/slideMaster10.xml"/><Relationship Id="rId6" Type="http://schemas.openxmlformats.org/officeDocument/2006/relationships/image" Target="../media/image7.png"/><Relationship Id="rId11" Type="http://schemas.openxmlformats.org/officeDocument/2006/relationships/image" Target="../media/image15.png"/><Relationship Id="rId5" Type="http://schemas.openxmlformats.org/officeDocument/2006/relationships/image" Target="../media/image5.png"/><Relationship Id="rId10"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image" Target="../media/image9.jpe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microsoft.com/office/2007/relationships/hdphoto" Target="../media/hdphoto1.wdp"/><Relationship Id="rId10" Type="http://schemas.openxmlformats.org/officeDocument/2006/relationships/image" Target="../media/image11.png"/><Relationship Id="rId4" Type="http://schemas.openxmlformats.org/officeDocument/2006/relationships/image" Target="../media/image7.png"/><Relationship Id="rId9" Type="http://schemas.openxmlformats.org/officeDocument/2006/relationships/image" Target="../media/image9.jpeg"/></Relationships>
</file>

<file path=ppt/slideLayouts/_rels/slideLayout210.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0.xml"/><Relationship Id="rId6" Type="http://schemas.openxmlformats.org/officeDocument/2006/relationships/image" Target="../media/image4.png"/><Relationship Id="rId5" Type="http://schemas.microsoft.com/office/2007/relationships/hdphoto" Target="../media/hdphoto1.wdp"/><Relationship Id="rId10" Type="http://schemas.openxmlformats.org/officeDocument/2006/relationships/image" Target="../media/image11.png"/><Relationship Id="rId4" Type="http://schemas.openxmlformats.org/officeDocument/2006/relationships/image" Target="../media/image7.png"/><Relationship Id="rId9" Type="http://schemas.openxmlformats.org/officeDocument/2006/relationships/image" Target="../media/image9.jpe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2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0.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6.png"/><Relationship Id="rId7" Type="http://schemas.microsoft.com/office/2007/relationships/hdphoto" Target="../media/hdphoto4.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4.png"/><Relationship Id="rId10" Type="http://schemas.openxmlformats.org/officeDocument/2006/relationships/image" Target="../media/image11.png"/><Relationship Id="rId4" Type="http://schemas.openxmlformats.org/officeDocument/2006/relationships/image" Target="../media/image17.png"/><Relationship Id="rId9" Type="http://schemas.openxmlformats.org/officeDocument/2006/relationships/image" Target="../media/image20.jpeg"/></Relationships>
</file>

<file path=ppt/slideLayouts/_rels/slideLayout230.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6.png"/><Relationship Id="rId7" Type="http://schemas.microsoft.com/office/2007/relationships/hdphoto" Target="../media/hdphoto4.wdp"/><Relationship Id="rId2" Type="http://schemas.openxmlformats.org/officeDocument/2006/relationships/image" Target="../media/image1.png"/><Relationship Id="rId1" Type="http://schemas.openxmlformats.org/officeDocument/2006/relationships/slideMaster" Target="../slideMasters/slideMaster10.xml"/><Relationship Id="rId6" Type="http://schemas.openxmlformats.org/officeDocument/2006/relationships/image" Target="../media/image18.png"/><Relationship Id="rId5" Type="http://schemas.openxmlformats.org/officeDocument/2006/relationships/image" Target="../media/image4.png"/><Relationship Id="rId10" Type="http://schemas.openxmlformats.org/officeDocument/2006/relationships/image" Target="../media/image11.png"/><Relationship Id="rId4" Type="http://schemas.openxmlformats.org/officeDocument/2006/relationships/image" Target="../media/image17.png"/><Relationship Id="rId9" Type="http://schemas.openxmlformats.org/officeDocument/2006/relationships/image" Target="../media/image20.jpe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6.png"/><Relationship Id="rId7" Type="http://schemas.openxmlformats.org/officeDocument/2006/relationships/image" Target="../media/image19.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microsoft.com/office/2007/relationships/hdphoto" Target="../media/hdphoto4.wdp"/><Relationship Id="rId4" Type="http://schemas.openxmlformats.org/officeDocument/2006/relationships/image" Target="../media/image18.png"/><Relationship Id="rId9" Type="http://schemas.openxmlformats.org/officeDocument/2006/relationships/image" Target="../media/image11.png"/></Relationships>
</file>

<file path=ppt/slideLayouts/_rels/slideLayout240.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6.png"/><Relationship Id="rId7" Type="http://schemas.openxmlformats.org/officeDocument/2006/relationships/image" Target="../media/image19.jpeg"/><Relationship Id="rId2" Type="http://schemas.openxmlformats.org/officeDocument/2006/relationships/image" Target="../media/image1.png"/><Relationship Id="rId1" Type="http://schemas.openxmlformats.org/officeDocument/2006/relationships/slideMaster" Target="../slideMasters/slideMaster10.xml"/><Relationship Id="rId6" Type="http://schemas.openxmlformats.org/officeDocument/2006/relationships/image" Target="../media/image4.png"/><Relationship Id="rId5" Type="http://schemas.microsoft.com/office/2007/relationships/hdphoto" Target="../media/hdphoto4.wdp"/><Relationship Id="rId4" Type="http://schemas.openxmlformats.org/officeDocument/2006/relationships/image" Target="../media/image18.png"/><Relationship Id="rId9"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11"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570593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0331201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03312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id="{4A8E0F54-DC01-449D-B951-DC7CBAFD9546}"/>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0888083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11"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57059326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id="{4A8E0F54-DC01-449D-B951-DC7CBAFD9546}"/>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08880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id="{5F55812D-505A-4B1A-9EB5-16DCD08F2B82}"/>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6457040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id="{5F55812D-505A-4B1A-9EB5-16DCD08F2B82}"/>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645704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6570A8-081D-45CE-A0DD-F78F5EDB0F9B}"/>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8503394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6570A8-081D-45CE-A0DD-F78F5EDB0F9B}"/>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850339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61585978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615859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3162591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31625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B45C91-0DA6-4973-9AEA-FF1388508ACC}"/>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5188163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B45C91-0DA6-4973-9AEA-FF1388508ACC}"/>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518816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7E386D9D-B92A-4F40-9089-A1FD00CD387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806526240"/>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7E386D9D-B92A-4F40-9089-A1FD00CD387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8065262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BE300026-40E8-4FB1-998A-9CEB5F7A1B8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4012280991"/>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BE300026-40E8-4FB1-998A-9CEB5F7A1B8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40122809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53280755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532807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2"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Devangi</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L. Kotak</a:t>
            </a:r>
          </a:p>
        </p:txBody>
      </p:sp>
      <p:sp>
        <p:nvSpPr>
          <p:cNvPr id="34" name="Footer Placeholder 2">
            <a:extLst>
              <a:ext uri="{FF2B5EF4-FFF2-40B4-BE49-F238E27FC236}">
                <a16:creationId xmlns:a16="http://schemas.microsoft.com/office/drawing/2014/main" id="{BF2BE79E-EA17-4AB9-8CB5-714A52A6B2F5}"/>
              </a:ext>
            </a:extLst>
          </p:cNvPr>
          <p:cNvSpPr txBox="1">
            <a:spLocks/>
          </p:cNvSpPr>
          <p:nvPr userDrawn="1"/>
        </p:nvSpPr>
        <p:spPr>
          <a:xfrm>
            <a:off x="3164114" y="6603999"/>
            <a:ext cx="6096000" cy="254001"/>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#2305CS202 (SE)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4 – Software coding and testing</a:t>
            </a:r>
          </a:p>
        </p:txBody>
      </p:sp>
      <p:sp>
        <p:nvSpPr>
          <p:cNvPr id="35"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36" name="Straight Connector 35">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86BF578-C91A-4942-95D5-11408C3CCACF}"/>
              </a:ext>
            </a:extLst>
          </p:cNvPr>
          <p:cNvCxnSpPr/>
          <p:nvPr userDrawn="1"/>
        </p:nvCxnSpPr>
        <p:spPr>
          <a:xfrm>
            <a:off x="-1270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38" name="Group 37"/>
          <p:cNvGrpSpPr/>
          <p:nvPr userDrawn="1"/>
        </p:nvGrpSpPr>
        <p:grpSpPr>
          <a:xfrm>
            <a:off x="9664822" y="861192"/>
            <a:ext cx="2554142" cy="587454"/>
            <a:chOff x="9436222" y="861192"/>
            <a:chExt cx="2554142" cy="587454"/>
          </a:xfrm>
        </p:grpSpPr>
        <p:pic>
          <p:nvPicPr>
            <p:cNvPr id="39" name="Picture 38">
              <a:extLst>
                <a:ext uri="{FF2B5EF4-FFF2-40B4-BE49-F238E27FC236}">
                  <a16:creationId xmlns:a16="http://schemas.microsoft.com/office/drawing/2014/main" id="{23F8D339-A0AA-4150-B7E8-C84E7F2AB7D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87718" y="861192"/>
              <a:ext cx="1932495" cy="587453"/>
            </a:xfrm>
            <a:prstGeom prst="rect">
              <a:avLst/>
            </a:prstGeom>
          </p:spPr>
        </p:pic>
        <p:sp>
          <p:nvSpPr>
            <p:cNvPr id="40" name="Rectangle 39">
              <a:extLst>
                <a:ext uri="{FF2B5EF4-FFF2-40B4-BE49-F238E27FC236}">
                  <a16:creationId xmlns:a16="http://schemas.microsoft.com/office/drawing/2014/main" id="{6112BAB0-1CB8-413D-970D-4F482F1A0EDB}"/>
                </a:ext>
              </a:extLst>
            </p:cNvPr>
            <p:cNvSpPr/>
            <p:nvPr userDrawn="1"/>
          </p:nvSpPr>
          <p:spPr>
            <a:xfrm>
              <a:off x="9436222" y="861192"/>
              <a:ext cx="2554142" cy="58745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18480" y="84938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66333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2287806" cy="338554"/>
          </a:xfrm>
          <a:prstGeom prst="rect">
            <a:avLst/>
          </a:prstGeom>
          <a:noFill/>
        </p:spPr>
        <p:txBody>
          <a:bodyPr wrap="none" rtlCol="0">
            <a:spAutoFit/>
          </a:bodyPr>
          <a:lstStyle/>
          <a:p>
            <a:r>
              <a:rPr lang="en-US" sz="1600" dirty="0" err="1"/>
              <a:t>Darshan</a:t>
            </a:r>
            <a:r>
              <a:rPr lang="en-US" sz="1600" dirty="0"/>
              <a:t> University,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userDrawn="1"/>
        </p:nvPicPr>
        <p:blipFill>
          <a:blip r:embed="rId8"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5" name="Picture 34"/>
          <p:cNvPicPr>
            <a:picLocks noChangeAspect="1"/>
          </p:cNvPicPr>
          <p:nvPr userDrawn="1"/>
        </p:nvPicPr>
        <p:blipFill>
          <a:blip r:embed="rId10">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763769" y="5742693"/>
            <a:ext cx="5029549" cy="842789"/>
          </a:xfrm>
          <a:prstGeom prst="rect">
            <a:avLst/>
          </a:prstGeom>
        </p:spPr>
      </p:pic>
      <p:pic>
        <p:nvPicPr>
          <p:cNvPr id="4" name="Picture 3"/>
          <p:cNvPicPr>
            <a:picLocks noChangeAspect="1"/>
          </p:cNvPicPr>
          <p:nvPr userDrawn="1"/>
        </p:nvPicPr>
        <p:blipFill>
          <a:blip r:embed="rId11">
            <a:extLst>
              <a:ext uri="{BEBA8EAE-BF5A-486C-A8C5-ECC9F3942E4B}">
                <a14:imgProps xmlns:a14="http://schemas.microsoft.com/office/drawing/2010/main">
                  <a14:imgLayer r:embed="rId12">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8424429" y="1508547"/>
            <a:ext cx="3644681" cy="2427372"/>
          </a:xfrm>
          <a:prstGeom prst="rect">
            <a:avLst/>
          </a:prstGeom>
        </p:spPr>
      </p:pic>
      <p:pic>
        <p:nvPicPr>
          <p:cNvPr id="33" name="Picture 32">
            <a:extLst>
              <a:ext uri="{FF2B5EF4-FFF2-40B4-BE49-F238E27FC236}">
                <a16:creationId xmlns:a16="http://schemas.microsoft.com/office/drawing/2014/main" id="{1917B14A-5130-41DB-8F00-6C6611C994DF}"/>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9048262" y="307556"/>
            <a:ext cx="2704049" cy="821995"/>
          </a:xfrm>
          <a:prstGeom prst="rect">
            <a:avLst/>
          </a:prstGeom>
        </p:spPr>
      </p:pic>
    </p:spTree>
    <p:extLst>
      <p:ext uri="{BB962C8B-B14F-4D97-AF65-F5344CB8AC3E}">
        <p14:creationId xmlns:p14="http://schemas.microsoft.com/office/powerpoint/2010/main" val="3765131949"/>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2287806" cy="338554"/>
          </a:xfrm>
          <a:prstGeom prst="rect">
            <a:avLst/>
          </a:prstGeom>
          <a:noFill/>
        </p:spPr>
        <p:txBody>
          <a:bodyPr wrap="none" rtlCol="0">
            <a:spAutoFit/>
          </a:bodyPr>
          <a:lstStyle/>
          <a:p>
            <a:r>
              <a:rPr lang="en-US" sz="1600" dirty="0" err="1"/>
              <a:t>Darshan</a:t>
            </a:r>
            <a:r>
              <a:rPr lang="en-US" sz="1600" dirty="0"/>
              <a:t> University,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userDrawn="1"/>
        </p:nvPicPr>
        <p:blipFill>
          <a:blip r:embed="rId8"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5" name="Picture 34"/>
          <p:cNvPicPr>
            <a:picLocks noChangeAspect="1"/>
          </p:cNvPicPr>
          <p:nvPr userDrawn="1"/>
        </p:nvPicPr>
        <p:blipFill>
          <a:blip r:embed="rId10">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763769" y="5742693"/>
            <a:ext cx="5029549" cy="842789"/>
          </a:xfrm>
          <a:prstGeom prst="rect">
            <a:avLst/>
          </a:prstGeom>
        </p:spPr>
      </p:pic>
      <p:pic>
        <p:nvPicPr>
          <p:cNvPr id="4" name="Picture 3"/>
          <p:cNvPicPr>
            <a:picLocks noChangeAspect="1"/>
          </p:cNvPicPr>
          <p:nvPr userDrawn="1"/>
        </p:nvPicPr>
        <p:blipFill>
          <a:blip r:embed="rId11">
            <a:extLst>
              <a:ext uri="{BEBA8EAE-BF5A-486C-A8C5-ECC9F3942E4B}">
                <a14:imgProps xmlns:a14="http://schemas.microsoft.com/office/drawing/2010/main">
                  <a14:imgLayer r:embed="rId12">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8424429" y="1508547"/>
            <a:ext cx="3644681" cy="2427372"/>
          </a:xfrm>
          <a:prstGeom prst="rect">
            <a:avLst/>
          </a:prstGeom>
        </p:spPr>
      </p:pic>
      <p:pic>
        <p:nvPicPr>
          <p:cNvPr id="33" name="Picture 32">
            <a:extLst>
              <a:ext uri="{FF2B5EF4-FFF2-40B4-BE49-F238E27FC236}">
                <a16:creationId xmlns:a16="http://schemas.microsoft.com/office/drawing/2014/main" id="{1917B14A-5130-41DB-8F00-6C6611C994DF}"/>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9048262" y="307556"/>
            <a:ext cx="2704049" cy="821995"/>
          </a:xfrm>
          <a:prstGeom prst="rect">
            <a:avLst/>
          </a:prstGeom>
        </p:spPr>
      </p:pic>
    </p:spTree>
    <p:extLst>
      <p:ext uri="{BB962C8B-B14F-4D97-AF65-F5344CB8AC3E}">
        <p14:creationId xmlns:p14="http://schemas.microsoft.com/office/powerpoint/2010/main" val="37651319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sp>
        <p:nvSpPr>
          <p:cNvPr id="41" name="Hexagon 40"/>
          <p:cNvSpPr/>
          <p:nvPr userDrawn="1"/>
        </p:nvSpPr>
        <p:spPr>
          <a:xfrm rot="5400000">
            <a:off x="4309292" y="1717040"/>
            <a:ext cx="3461658" cy="2984188"/>
          </a:xfrm>
          <a:prstGeom prst="hexagon">
            <a:avLst/>
          </a:prstGeom>
          <a:solidFill>
            <a:schemeClr val="bg1">
              <a:lumMod val="95000"/>
            </a:schemeClr>
          </a:solidFill>
          <a:ln w="57150">
            <a:solidFill>
              <a:schemeClr val="accent6"/>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42" name="TextBox 41"/>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
        <p:nvSpPr>
          <p:cNvPr id="43" name="Rectangle 42"/>
          <p:cNvSpPr/>
          <p:nvPr userDrawn="1"/>
        </p:nvSpPr>
        <p:spPr>
          <a:xfrm>
            <a:off x="7678346" y="2221532"/>
            <a:ext cx="4513654" cy="19516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4" name="Rectangle 43"/>
          <p:cNvSpPr/>
          <p:nvPr userDrawn="1"/>
        </p:nvSpPr>
        <p:spPr>
          <a:xfrm>
            <a:off x="0" y="2221532"/>
            <a:ext cx="4402106" cy="19516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66A9211E-289E-4822-AE7F-7B95A873EBBD}"/>
              </a:ext>
            </a:extLst>
          </p:cNvPr>
          <p:cNvSpPr txBox="1"/>
          <p:nvPr userDrawn="1"/>
        </p:nvSpPr>
        <p:spPr>
          <a:xfrm>
            <a:off x="1837677" y="5802204"/>
            <a:ext cx="2287806" cy="338554"/>
          </a:xfrm>
          <a:prstGeom prst="rect">
            <a:avLst/>
          </a:prstGeom>
          <a:noFill/>
        </p:spPr>
        <p:txBody>
          <a:bodyPr wrap="none" rtlCol="0">
            <a:spAutoFit/>
          </a:bodyPr>
          <a:lstStyle/>
          <a:p>
            <a:r>
              <a:rPr lang="en-US" sz="1600" dirty="0" err="1"/>
              <a:t>Darshan</a:t>
            </a:r>
            <a:r>
              <a:rPr lang="en-US" sz="1600" dirty="0"/>
              <a:t> University, Rajkot</a:t>
            </a:r>
          </a:p>
        </p:txBody>
      </p:sp>
      <p:sp>
        <p:nvSpPr>
          <p:cNvPr id="47"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cxnSp>
        <p:nvCxnSpPr>
          <p:cNvPr id="48" name="Straight Connector 47">
            <a:extLst>
              <a:ext uri="{FF2B5EF4-FFF2-40B4-BE49-F238E27FC236}">
                <a16:creationId xmlns:a16="http://schemas.microsoft.com/office/drawing/2014/main" id="{E79C5D16-8087-4587-9A0A-A0570C73E0E7}"/>
              </a:ext>
            </a:extLst>
          </p:cNvPr>
          <p:cNvCxnSpPr/>
          <p:nvPr userDrawn="1"/>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9812EDA6-C656-492A-A9CA-44B03C63913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50" name="Picture 49">
            <a:extLst>
              <a:ext uri="{FF2B5EF4-FFF2-40B4-BE49-F238E27FC236}">
                <a16:creationId xmlns:a16="http://schemas.microsoft.com/office/drawing/2014/main" id="{627AEF91-6492-4B0C-A844-2296473B58DE}"/>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51"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52"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56"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7"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8" name="Picture 57">
            <a:extLst>
              <a:ext uri="{FF2B5EF4-FFF2-40B4-BE49-F238E27FC236}">
                <a16:creationId xmlns:a16="http://schemas.microsoft.com/office/drawing/2014/main" id="{77B7B864-C091-4493-B14B-F5B61B586EED}"/>
              </a:ext>
            </a:extLst>
          </p:cNvPr>
          <p:cNvPicPr>
            <a:picLocks noChangeAspect="1"/>
          </p:cNvPicPr>
          <p:nvPr userDrawn="1"/>
        </p:nvPicPr>
        <p:blipFill>
          <a:blip r:embed="rId8"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59" name="Picture 58"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6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26" name="Picture 25">
            <a:extLst>
              <a:ext uri="{FF2B5EF4-FFF2-40B4-BE49-F238E27FC236}">
                <a16:creationId xmlns:a16="http://schemas.microsoft.com/office/drawing/2014/main" id="{1917B14A-5130-41DB-8F00-6C6611C994DF}"/>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048262" y="307556"/>
            <a:ext cx="2704049" cy="821995"/>
          </a:xfrm>
          <a:prstGeom prst="rect">
            <a:avLst/>
          </a:prstGeom>
        </p:spPr>
      </p:pic>
    </p:spTree>
    <p:extLst>
      <p:ext uri="{BB962C8B-B14F-4D97-AF65-F5344CB8AC3E}">
        <p14:creationId xmlns:p14="http://schemas.microsoft.com/office/powerpoint/2010/main" val="235368692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sp>
        <p:nvSpPr>
          <p:cNvPr id="41" name="Hexagon 40"/>
          <p:cNvSpPr/>
          <p:nvPr userDrawn="1"/>
        </p:nvSpPr>
        <p:spPr>
          <a:xfrm rot="5400000">
            <a:off x="4309292" y="1717040"/>
            <a:ext cx="3461658" cy="2984188"/>
          </a:xfrm>
          <a:prstGeom prst="hexagon">
            <a:avLst/>
          </a:prstGeom>
          <a:solidFill>
            <a:schemeClr val="bg1">
              <a:lumMod val="95000"/>
            </a:schemeClr>
          </a:solidFill>
          <a:ln w="57150">
            <a:solidFill>
              <a:schemeClr val="accent6"/>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42" name="TextBox 41"/>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
        <p:nvSpPr>
          <p:cNvPr id="43" name="Rectangle 42"/>
          <p:cNvSpPr/>
          <p:nvPr userDrawn="1"/>
        </p:nvSpPr>
        <p:spPr>
          <a:xfrm>
            <a:off x="7678346" y="2221532"/>
            <a:ext cx="4513654" cy="19516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4" name="Rectangle 43"/>
          <p:cNvSpPr/>
          <p:nvPr userDrawn="1"/>
        </p:nvSpPr>
        <p:spPr>
          <a:xfrm>
            <a:off x="0" y="2221532"/>
            <a:ext cx="4402106" cy="19516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66A9211E-289E-4822-AE7F-7B95A873EBBD}"/>
              </a:ext>
            </a:extLst>
          </p:cNvPr>
          <p:cNvSpPr txBox="1"/>
          <p:nvPr userDrawn="1"/>
        </p:nvSpPr>
        <p:spPr>
          <a:xfrm>
            <a:off x="1837677" y="5802204"/>
            <a:ext cx="2287806" cy="338554"/>
          </a:xfrm>
          <a:prstGeom prst="rect">
            <a:avLst/>
          </a:prstGeom>
          <a:noFill/>
        </p:spPr>
        <p:txBody>
          <a:bodyPr wrap="none" rtlCol="0">
            <a:spAutoFit/>
          </a:bodyPr>
          <a:lstStyle/>
          <a:p>
            <a:r>
              <a:rPr lang="en-US" sz="1600" dirty="0" err="1"/>
              <a:t>Darshan</a:t>
            </a:r>
            <a:r>
              <a:rPr lang="en-US" sz="1600" dirty="0"/>
              <a:t> University, Rajkot</a:t>
            </a:r>
          </a:p>
        </p:txBody>
      </p:sp>
      <p:sp>
        <p:nvSpPr>
          <p:cNvPr id="47"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cxnSp>
        <p:nvCxnSpPr>
          <p:cNvPr id="48" name="Straight Connector 47">
            <a:extLst>
              <a:ext uri="{FF2B5EF4-FFF2-40B4-BE49-F238E27FC236}">
                <a16:creationId xmlns:a16="http://schemas.microsoft.com/office/drawing/2014/main" id="{E79C5D16-8087-4587-9A0A-A0570C73E0E7}"/>
              </a:ext>
            </a:extLst>
          </p:cNvPr>
          <p:cNvCxnSpPr/>
          <p:nvPr userDrawn="1"/>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9812EDA6-C656-492A-A9CA-44B03C63913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50" name="Picture 49">
            <a:extLst>
              <a:ext uri="{FF2B5EF4-FFF2-40B4-BE49-F238E27FC236}">
                <a16:creationId xmlns:a16="http://schemas.microsoft.com/office/drawing/2014/main" id="{627AEF91-6492-4B0C-A844-2296473B58DE}"/>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51"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52"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56"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7"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8" name="Picture 57">
            <a:extLst>
              <a:ext uri="{FF2B5EF4-FFF2-40B4-BE49-F238E27FC236}">
                <a16:creationId xmlns:a16="http://schemas.microsoft.com/office/drawing/2014/main" id="{77B7B864-C091-4493-B14B-F5B61B586EED}"/>
              </a:ext>
            </a:extLst>
          </p:cNvPr>
          <p:cNvPicPr>
            <a:picLocks noChangeAspect="1"/>
          </p:cNvPicPr>
          <p:nvPr userDrawn="1"/>
        </p:nvPicPr>
        <p:blipFill>
          <a:blip r:embed="rId8"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59" name="Picture 58"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6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26" name="Picture 25">
            <a:extLst>
              <a:ext uri="{FF2B5EF4-FFF2-40B4-BE49-F238E27FC236}">
                <a16:creationId xmlns:a16="http://schemas.microsoft.com/office/drawing/2014/main" id="{1917B14A-5130-41DB-8F00-6C6611C994DF}"/>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048262" y="307556"/>
            <a:ext cx="2704049" cy="821995"/>
          </a:xfrm>
          <a:prstGeom prst="rect">
            <a:avLst/>
          </a:prstGeom>
        </p:spPr>
      </p:pic>
    </p:spTree>
    <p:extLst>
      <p:ext uri="{BB962C8B-B14F-4D97-AF65-F5344CB8AC3E}">
        <p14:creationId xmlns:p14="http://schemas.microsoft.com/office/powerpoint/2010/main" val="23536869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2F1AAAC-C051-4A31-837B-4A9977722A4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170502507"/>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2F1AAAC-C051-4A31-837B-4A9977722A4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1705025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2287806" cy="338554"/>
          </a:xfrm>
          <a:prstGeom prst="rect">
            <a:avLst/>
          </a:prstGeom>
          <a:noFill/>
        </p:spPr>
        <p:txBody>
          <a:bodyPr wrap="none" rtlCol="0">
            <a:spAutoFit/>
          </a:bodyPr>
          <a:lstStyle/>
          <a:p>
            <a:r>
              <a:rPr lang="en-US" sz="1600" dirty="0" err="1"/>
              <a:t>Darshan</a:t>
            </a:r>
            <a:r>
              <a:rPr lang="en-US" sz="1600" dirty="0"/>
              <a:t> University,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08333" y="1643168"/>
            <a:ext cx="3061397" cy="3246506"/>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userDrawn="1"/>
        </p:nvPicPr>
        <p:blipFill>
          <a:blip r:embed="rId8"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4" name="Picture 33">
            <a:extLst>
              <a:ext uri="{FF2B5EF4-FFF2-40B4-BE49-F238E27FC236}">
                <a16:creationId xmlns:a16="http://schemas.microsoft.com/office/drawing/2014/main" id="{1917B14A-5130-41DB-8F00-6C6611C994DF}"/>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048262" y="307556"/>
            <a:ext cx="2704049" cy="821995"/>
          </a:xfrm>
          <a:prstGeom prst="rect">
            <a:avLst/>
          </a:prstGeom>
        </p:spPr>
      </p:pic>
    </p:spTree>
    <p:extLst>
      <p:ext uri="{BB962C8B-B14F-4D97-AF65-F5344CB8AC3E}">
        <p14:creationId xmlns:p14="http://schemas.microsoft.com/office/powerpoint/2010/main" val="1502927606"/>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2_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2287806" cy="338554"/>
          </a:xfrm>
          <a:prstGeom prst="rect">
            <a:avLst/>
          </a:prstGeom>
          <a:noFill/>
        </p:spPr>
        <p:txBody>
          <a:bodyPr wrap="none" rtlCol="0">
            <a:spAutoFit/>
          </a:bodyPr>
          <a:lstStyle/>
          <a:p>
            <a:r>
              <a:rPr lang="en-US" sz="1600" dirty="0" err="1"/>
              <a:t>Darshan</a:t>
            </a:r>
            <a:r>
              <a:rPr lang="en-US" sz="1600" dirty="0"/>
              <a:t> University,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08333" y="1643168"/>
            <a:ext cx="3061397" cy="3246506"/>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userDrawn="1"/>
        </p:nvPicPr>
        <p:blipFill>
          <a:blip r:embed="rId8"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4" name="Picture 33">
            <a:extLst>
              <a:ext uri="{FF2B5EF4-FFF2-40B4-BE49-F238E27FC236}">
                <a16:creationId xmlns:a16="http://schemas.microsoft.com/office/drawing/2014/main" id="{1917B14A-5130-41DB-8F00-6C6611C994DF}"/>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048262" y="307556"/>
            <a:ext cx="2704049" cy="821995"/>
          </a:xfrm>
          <a:prstGeom prst="rect">
            <a:avLst/>
          </a:prstGeom>
        </p:spPr>
      </p:pic>
    </p:spTree>
    <p:extLst>
      <p:ext uri="{BB962C8B-B14F-4D97-AF65-F5344CB8AC3E}">
        <p14:creationId xmlns:p14="http://schemas.microsoft.com/office/powerpoint/2010/main" val="15029276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sp>
        <p:nvSpPr>
          <p:cNvPr id="41" name="Hexagon 40"/>
          <p:cNvSpPr/>
          <p:nvPr userDrawn="1"/>
        </p:nvSpPr>
        <p:spPr>
          <a:xfrm rot="5400000">
            <a:off x="4309292" y="1717040"/>
            <a:ext cx="3461658" cy="2984188"/>
          </a:xfrm>
          <a:prstGeom prst="hexagon">
            <a:avLst/>
          </a:prstGeom>
          <a:solidFill>
            <a:schemeClr val="bg1">
              <a:lumMod val="95000"/>
            </a:schemeClr>
          </a:solidFill>
          <a:ln w="57150">
            <a:solidFill>
              <a:schemeClr val="accent6"/>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42" name="TextBox 41"/>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
        <p:nvSpPr>
          <p:cNvPr id="43" name="Rectangle 42"/>
          <p:cNvSpPr/>
          <p:nvPr userDrawn="1"/>
        </p:nvSpPr>
        <p:spPr>
          <a:xfrm>
            <a:off x="7678346" y="2221532"/>
            <a:ext cx="4513654" cy="19516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4" name="Rectangle 43"/>
          <p:cNvSpPr/>
          <p:nvPr userDrawn="1"/>
        </p:nvSpPr>
        <p:spPr>
          <a:xfrm>
            <a:off x="0" y="2221532"/>
            <a:ext cx="4402106" cy="19516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66A9211E-289E-4822-AE7F-7B95A873EBBD}"/>
              </a:ext>
            </a:extLst>
          </p:cNvPr>
          <p:cNvSpPr txBox="1"/>
          <p:nvPr userDrawn="1"/>
        </p:nvSpPr>
        <p:spPr>
          <a:xfrm>
            <a:off x="1837677" y="5802204"/>
            <a:ext cx="2287806" cy="338554"/>
          </a:xfrm>
          <a:prstGeom prst="rect">
            <a:avLst/>
          </a:prstGeom>
          <a:noFill/>
        </p:spPr>
        <p:txBody>
          <a:bodyPr wrap="none" rtlCol="0">
            <a:spAutoFit/>
          </a:bodyPr>
          <a:lstStyle/>
          <a:p>
            <a:r>
              <a:rPr lang="en-US" sz="1600" dirty="0" err="1"/>
              <a:t>Darshan</a:t>
            </a:r>
            <a:r>
              <a:rPr lang="en-US" sz="1600" dirty="0"/>
              <a:t> University, Rajkot</a:t>
            </a:r>
          </a:p>
        </p:txBody>
      </p:sp>
      <p:sp>
        <p:nvSpPr>
          <p:cNvPr id="47"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cxnSp>
        <p:nvCxnSpPr>
          <p:cNvPr id="48" name="Straight Connector 47">
            <a:extLst>
              <a:ext uri="{FF2B5EF4-FFF2-40B4-BE49-F238E27FC236}">
                <a16:creationId xmlns:a16="http://schemas.microsoft.com/office/drawing/2014/main" id="{E79C5D16-8087-4587-9A0A-A0570C73E0E7}"/>
              </a:ext>
            </a:extLst>
          </p:cNvPr>
          <p:cNvCxnSpPr/>
          <p:nvPr userDrawn="1"/>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9812EDA6-C656-492A-A9CA-44B03C63913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sp>
        <p:nvSpPr>
          <p:cNvPr id="51"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56"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7"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8" name="Picture 57">
            <a:extLst>
              <a:ext uri="{FF2B5EF4-FFF2-40B4-BE49-F238E27FC236}">
                <a16:creationId xmlns:a16="http://schemas.microsoft.com/office/drawing/2014/main" id="{77B7B864-C091-4493-B14B-F5B61B586EED}"/>
              </a:ext>
            </a:extLst>
          </p:cNvPr>
          <p:cNvPicPr>
            <a:picLocks noChangeAspect="1"/>
          </p:cNvPicPr>
          <p:nvPr userDrawn="1"/>
        </p:nvPicPr>
        <p:blipFill>
          <a:blip r:embed="rId7"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59" name="Picture 58"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6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26" name="Picture 25">
            <a:extLst>
              <a:ext uri="{FF2B5EF4-FFF2-40B4-BE49-F238E27FC236}">
                <a16:creationId xmlns:a16="http://schemas.microsoft.com/office/drawing/2014/main" id="{1917B14A-5130-41DB-8F00-6C6611C994DF}"/>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048262" y="307556"/>
            <a:ext cx="2704049" cy="821995"/>
          </a:xfrm>
          <a:prstGeom prst="rect">
            <a:avLst/>
          </a:prstGeom>
        </p:spPr>
      </p:pic>
    </p:spTree>
    <p:extLst>
      <p:ext uri="{BB962C8B-B14F-4D97-AF65-F5344CB8AC3E}">
        <p14:creationId xmlns:p14="http://schemas.microsoft.com/office/powerpoint/2010/main" val="716209286"/>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3_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sp>
        <p:nvSpPr>
          <p:cNvPr id="41" name="Hexagon 40"/>
          <p:cNvSpPr/>
          <p:nvPr userDrawn="1"/>
        </p:nvSpPr>
        <p:spPr>
          <a:xfrm rot="5400000">
            <a:off x="4309292" y="1717040"/>
            <a:ext cx="3461658" cy="2984188"/>
          </a:xfrm>
          <a:prstGeom prst="hexagon">
            <a:avLst/>
          </a:prstGeom>
          <a:solidFill>
            <a:schemeClr val="bg1">
              <a:lumMod val="95000"/>
            </a:schemeClr>
          </a:solidFill>
          <a:ln w="57150">
            <a:solidFill>
              <a:schemeClr val="accent6"/>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42" name="TextBox 41"/>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
        <p:nvSpPr>
          <p:cNvPr id="43" name="Rectangle 42"/>
          <p:cNvSpPr/>
          <p:nvPr userDrawn="1"/>
        </p:nvSpPr>
        <p:spPr>
          <a:xfrm>
            <a:off x="7678346" y="2221532"/>
            <a:ext cx="4513654" cy="19516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4" name="Rectangle 43"/>
          <p:cNvSpPr/>
          <p:nvPr userDrawn="1"/>
        </p:nvSpPr>
        <p:spPr>
          <a:xfrm>
            <a:off x="0" y="2221532"/>
            <a:ext cx="4402106" cy="19516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66A9211E-289E-4822-AE7F-7B95A873EBBD}"/>
              </a:ext>
            </a:extLst>
          </p:cNvPr>
          <p:cNvSpPr txBox="1"/>
          <p:nvPr userDrawn="1"/>
        </p:nvSpPr>
        <p:spPr>
          <a:xfrm>
            <a:off x="1837677" y="5802204"/>
            <a:ext cx="2287806" cy="338554"/>
          </a:xfrm>
          <a:prstGeom prst="rect">
            <a:avLst/>
          </a:prstGeom>
          <a:noFill/>
        </p:spPr>
        <p:txBody>
          <a:bodyPr wrap="none" rtlCol="0">
            <a:spAutoFit/>
          </a:bodyPr>
          <a:lstStyle/>
          <a:p>
            <a:r>
              <a:rPr lang="en-US" sz="1600" dirty="0" err="1"/>
              <a:t>Darshan</a:t>
            </a:r>
            <a:r>
              <a:rPr lang="en-US" sz="1600" dirty="0"/>
              <a:t> University, Rajkot</a:t>
            </a:r>
          </a:p>
        </p:txBody>
      </p:sp>
      <p:sp>
        <p:nvSpPr>
          <p:cNvPr id="47"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cxnSp>
        <p:nvCxnSpPr>
          <p:cNvPr id="48" name="Straight Connector 47">
            <a:extLst>
              <a:ext uri="{FF2B5EF4-FFF2-40B4-BE49-F238E27FC236}">
                <a16:creationId xmlns:a16="http://schemas.microsoft.com/office/drawing/2014/main" id="{E79C5D16-8087-4587-9A0A-A0570C73E0E7}"/>
              </a:ext>
            </a:extLst>
          </p:cNvPr>
          <p:cNvCxnSpPr/>
          <p:nvPr userDrawn="1"/>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9812EDA6-C656-492A-A9CA-44B03C63913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sp>
        <p:nvSpPr>
          <p:cNvPr id="51"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56"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7"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8" name="Picture 57">
            <a:extLst>
              <a:ext uri="{FF2B5EF4-FFF2-40B4-BE49-F238E27FC236}">
                <a16:creationId xmlns:a16="http://schemas.microsoft.com/office/drawing/2014/main" id="{77B7B864-C091-4493-B14B-F5B61B586EED}"/>
              </a:ext>
            </a:extLst>
          </p:cNvPr>
          <p:cNvPicPr>
            <a:picLocks noChangeAspect="1"/>
          </p:cNvPicPr>
          <p:nvPr userDrawn="1"/>
        </p:nvPicPr>
        <p:blipFill>
          <a:blip r:embed="rId7"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59" name="Picture 58"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6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26" name="Picture 25">
            <a:extLst>
              <a:ext uri="{FF2B5EF4-FFF2-40B4-BE49-F238E27FC236}">
                <a16:creationId xmlns:a16="http://schemas.microsoft.com/office/drawing/2014/main" id="{1917B14A-5130-41DB-8F00-6C6611C994DF}"/>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048262" y="307556"/>
            <a:ext cx="2704049" cy="821995"/>
          </a:xfrm>
          <a:prstGeom prst="rect">
            <a:avLst/>
          </a:prstGeom>
        </p:spPr>
      </p:pic>
    </p:spTree>
    <p:extLst>
      <p:ext uri="{BB962C8B-B14F-4D97-AF65-F5344CB8AC3E}">
        <p14:creationId xmlns:p14="http://schemas.microsoft.com/office/powerpoint/2010/main" val="7162092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2"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Devangi</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L. Kotak</a:t>
            </a:r>
          </a:p>
        </p:txBody>
      </p:sp>
      <p:sp>
        <p:nvSpPr>
          <p:cNvPr id="34" name="Footer Placeholder 2">
            <a:extLst>
              <a:ext uri="{FF2B5EF4-FFF2-40B4-BE49-F238E27FC236}">
                <a16:creationId xmlns:a16="http://schemas.microsoft.com/office/drawing/2014/main" id="{BF2BE79E-EA17-4AB9-8CB5-714A52A6B2F5}"/>
              </a:ext>
            </a:extLst>
          </p:cNvPr>
          <p:cNvSpPr txBox="1">
            <a:spLocks/>
          </p:cNvSpPr>
          <p:nvPr userDrawn="1"/>
        </p:nvSpPr>
        <p:spPr>
          <a:xfrm>
            <a:off x="3164114" y="6603999"/>
            <a:ext cx="6096000" cy="254001"/>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#2305CS202 (SE)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4 – Software coding and testing</a:t>
            </a:r>
          </a:p>
        </p:txBody>
      </p:sp>
      <p:sp>
        <p:nvSpPr>
          <p:cNvPr id="35"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36" name="Straight Connector 35">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86BF578-C91A-4942-95D5-11408C3CCACF}"/>
              </a:ext>
            </a:extLst>
          </p:cNvPr>
          <p:cNvCxnSpPr/>
          <p:nvPr userDrawn="1"/>
        </p:nvCxnSpPr>
        <p:spPr>
          <a:xfrm>
            <a:off x="-1270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38" name="Group 37"/>
          <p:cNvGrpSpPr/>
          <p:nvPr userDrawn="1"/>
        </p:nvGrpSpPr>
        <p:grpSpPr>
          <a:xfrm>
            <a:off x="9664822" y="861192"/>
            <a:ext cx="2554142" cy="587454"/>
            <a:chOff x="9436222" y="861192"/>
            <a:chExt cx="2554142" cy="587454"/>
          </a:xfrm>
        </p:grpSpPr>
        <p:pic>
          <p:nvPicPr>
            <p:cNvPr id="39" name="Picture 38">
              <a:extLst>
                <a:ext uri="{FF2B5EF4-FFF2-40B4-BE49-F238E27FC236}">
                  <a16:creationId xmlns:a16="http://schemas.microsoft.com/office/drawing/2014/main" id="{23F8D339-A0AA-4150-B7E8-C84E7F2AB7D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87718" y="861192"/>
              <a:ext cx="1932495" cy="587453"/>
            </a:xfrm>
            <a:prstGeom prst="rect">
              <a:avLst/>
            </a:prstGeom>
          </p:spPr>
        </p:pic>
        <p:sp>
          <p:nvSpPr>
            <p:cNvPr id="40" name="Rectangle 39">
              <a:extLst>
                <a:ext uri="{FF2B5EF4-FFF2-40B4-BE49-F238E27FC236}">
                  <a16:creationId xmlns:a16="http://schemas.microsoft.com/office/drawing/2014/main" id="{6112BAB0-1CB8-413D-970D-4F482F1A0EDB}"/>
                </a:ext>
              </a:extLst>
            </p:cNvPr>
            <p:cNvSpPr/>
            <p:nvPr userDrawn="1"/>
          </p:nvSpPr>
          <p:spPr>
            <a:xfrm>
              <a:off x="9436222" y="861192"/>
              <a:ext cx="2554142" cy="58745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18480" y="84938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6633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ooter Placeholder 2">
            <a:extLst>
              <a:ext uri="{FF2B5EF4-FFF2-40B4-BE49-F238E27FC236}">
                <a16:creationId xmlns:a16="http://schemas.microsoft.com/office/drawing/2014/main" id="{BF2BE79E-EA17-4AB9-8CB5-714A52A6B2F5}"/>
              </a:ext>
            </a:extLst>
          </p:cNvPr>
          <p:cNvSpPr txBox="1">
            <a:spLocks/>
          </p:cNvSpPr>
          <p:nvPr userDrawn="1"/>
        </p:nvSpPr>
        <p:spPr>
          <a:xfrm>
            <a:off x="3164114" y="6603999"/>
            <a:ext cx="6096000" cy="254001"/>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#2305CS202 (SE)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4 – Software coding and testing</a:t>
            </a:r>
          </a:p>
        </p:txBody>
      </p:sp>
      <p:sp>
        <p:nvSpPr>
          <p:cNvPr id="25"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6" name="Straight Connector 25">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86BF578-C91A-4942-95D5-11408C3CCACF}"/>
              </a:ext>
            </a:extLst>
          </p:cNvPr>
          <p:cNvCxnSpPr/>
          <p:nvPr userDrawn="1"/>
        </p:nvCxnSpPr>
        <p:spPr>
          <a:xfrm>
            <a:off x="-1270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28" name="Group 27"/>
          <p:cNvGrpSpPr/>
          <p:nvPr userDrawn="1"/>
        </p:nvGrpSpPr>
        <p:grpSpPr>
          <a:xfrm>
            <a:off x="9636690" y="5862259"/>
            <a:ext cx="2554142" cy="587454"/>
            <a:chOff x="9408090" y="5862259"/>
            <a:chExt cx="2554142" cy="587454"/>
          </a:xfrm>
        </p:grpSpPr>
        <p:pic>
          <p:nvPicPr>
            <p:cNvPr id="29" name="Picture 28">
              <a:extLst>
                <a:ext uri="{FF2B5EF4-FFF2-40B4-BE49-F238E27FC236}">
                  <a16:creationId xmlns:a16="http://schemas.microsoft.com/office/drawing/2014/main" id="{23F8D339-A0AA-4150-B7E8-C84E7F2AB7D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87718" y="5862259"/>
              <a:ext cx="1932495" cy="587453"/>
            </a:xfrm>
            <a:prstGeom prst="rect">
              <a:avLst/>
            </a:prstGeom>
          </p:spPr>
        </p:pic>
        <p:sp>
          <p:nvSpPr>
            <p:cNvPr id="30" name="Rectangle 29">
              <a:extLst>
                <a:ext uri="{FF2B5EF4-FFF2-40B4-BE49-F238E27FC236}">
                  <a16:creationId xmlns:a16="http://schemas.microsoft.com/office/drawing/2014/main" id="{6112BAB0-1CB8-413D-970D-4F482F1A0EDB}"/>
                </a:ext>
              </a:extLst>
            </p:cNvPr>
            <p:cNvSpPr/>
            <p:nvPr userDrawn="1"/>
          </p:nvSpPr>
          <p:spPr>
            <a:xfrm>
              <a:off x="9408090" y="5862259"/>
              <a:ext cx="2554142" cy="58745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77518"/>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1">
            <a:extLst>
              <a:ext uri="{FF2B5EF4-FFF2-40B4-BE49-F238E27FC236}">
                <a16:creationId xmlns:a16="http://schemas.microsoft.com/office/drawing/2014/main" id="{E39156ED-D7DC-4403-8415-D6180763F877}"/>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Devangi</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L. Kotak</a:t>
            </a:r>
          </a:p>
        </p:txBody>
      </p:sp>
    </p:spTree>
    <p:extLst>
      <p:ext uri="{BB962C8B-B14F-4D97-AF65-F5344CB8AC3E}">
        <p14:creationId xmlns:p14="http://schemas.microsoft.com/office/powerpoint/2010/main" val="42027612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ooter Placeholder 2">
            <a:extLst>
              <a:ext uri="{FF2B5EF4-FFF2-40B4-BE49-F238E27FC236}">
                <a16:creationId xmlns:a16="http://schemas.microsoft.com/office/drawing/2014/main" id="{BF2BE79E-EA17-4AB9-8CB5-714A52A6B2F5}"/>
              </a:ext>
            </a:extLst>
          </p:cNvPr>
          <p:cNvSpPr txBox="1">
            <a:spLocks/>
          </p:cNvSpPr>
          <p:nvPr userDrawn="1"/>
        </p:nvSpPr>
        <p:spPr>
          <a:xfrm>
            <a:off x="3164114" y="6603999"/>
            <a:ext cx="6096000" cy="254001"/>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#2305CS202 (SE)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4 – Software coding and testing</a:t>
            </a:r>
          </a:p>
        </p:txBody>
      </p:sp>
      <p:sp>
        <p:nvSpPr>
          <p:cNvPr id="25"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6" name="Straight Connector 25">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86BF578-C91A-4942-95D5-11408C3CCACF}"/>
              </a:ext>
            </a:extLst>
          </p:cNvPr>
          <p:cNvCxnSpPr/>
          <p:nvPr userDrawn="1"/>
        </p:nvCxnSpPr>
        <p:spPr>
          <a:xfrm>
            <a:off x="-1270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28" name="Group 27"/>
          <p:cNvGrpSpPr/>
          <p:nvPr userDrawn="1"/>
        </p:nvGrpSpPr>
        <p:grpSpPr>
          <a:xfrm>
            <a:off x="9636690" y="5862259"/>
            <a:ext cx="2554142" cy="587454"/>
            <a:chOff x="9408090" y="5862259"/>
            <a:chExt cx="2554142" cy="587454"/>
          </a:xfrm>
        </p:grpSpPr>
        <p:pic>
          <p:nvPicPr>
            <p:cNvPr id="29" name="Picture 28">
              <a:extLst>
                <a:ext uri="{FF2B5EF4-FFF2-40B4-BE49-F238E27FC236}">
                  <a16:creationId xmlns:a16="http://schemas.microsoft.com/office/drawing/2014/main" id="{23F8D339-A0AA-4150-B7E8-C84E7F2AB7D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87718" y="5862259"/>
              <a:ext cx="1932495" cy="587453"/>
            </a:xfrm>
            <a:prstGeom prst="rect">
              <a:avLst/>
            </a:prstGeom>
          </p:spPr>
        </p:pic>
        <p:sp>
          <p:nvSpPr>
            <p:cNvPr id="30" name="Rectangle 29">
              <a:extLst>
                <a:ext uri="{FF2B5EF4-FFF2-40B4-BE49-F238E27FC236}">
                  <a16:creationId xmlns:a16="http://schemas.microsoft.com/office/drawing/2014/main" id="{6112BAB0-1CB8-413D-970D-4F482F1A0EDB}"/>
                </a:ext>
              </a:extLst>
            </p:cNvPr>
            <p:cNvSpPr/>
            <p:nvPr userDrawn="1"/>
          </p:nvSpPr>
          <p:spPr>
            <a:xfrm>
              <a:off x="9408090" y="5862259"/>
              <a:ext cx="2554142" cy="58745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77518"/>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1">
            <a:extLst>
              <a:ext uri="{FF2B5EF4-FFF2-40B4-BE49-F238E27FC236}">
                <a16:creationId xmlns:a16="http://schemas.microsoft.com/office/drawing/2014/main" id="{E39156ED-D7DC-4403-8415-D6180763F877}"/>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Devangi</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L. Kotak</a:t>
            </a:r>
          </a:p>
        </p:txBody>
      </p:sp>
    </p:spTree>
    <p:extLst>
      <p:ext uri="{BB962C8B-B14F-4D97-AF65-F5344CB8AC3E}">
        <p14:creationId xmlns:p14="http://schemas.microsoft.com/office/powerpoint/2010/main" val="4202761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ooter Placeholder 2">
            <a:extLst>
              <a:ext uri="{FF2B5EF4-FFF2-40B4-BE49-F238E27FC236}">
                <a16:creationId xmlns:a16="http://schemas.microsoft.com/office/drawing/2014/main" id="{BF2BE79E-EA17-4AB9-8CB5-714A52A6B2F5}"/>
              </a:ext>
            </a:extLst>
          </p:cNvPr>
          <p:cNvSpPr txBox="1">
            <a:spLocks/>
          </p:cNvSpPr>
          <p:nvPr userDrawn="1"/>
        </p:nvSpPr>
        <p:spPr>
          <a:xfrm>
            <a:off x="3164114" y="6603999"/>
            <a:ext cx="6096000" cy="254001"/>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#2305CS202 (SE)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4 – Software coding and testing</a:t>
            </a:r>
          </a:p>
        </p:txBody>
      </p:sp>
      <p:sp>
        <p:nvSpPr>
          <p:cNvPr id="25"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6" name="Straight Connector 25">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86BF578-C91A-4942-95D5-11408C3CCACF}"/>
              </a:ext>
            </a:extLst>
          </p:cNvPr>
          <p:cNvCxnSpPr/>
          <p:nvPr userDrawn="1"/>
        </p:nvCxnSpPr>
        <p:spPr>
          <a:xfrm>
            <a:off x="-1270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userDrawn="1"/>
        </p:nvGrpSpPr>
        <p:grpSpPr>
          <a:xfrm>
            <a:off x="-36034" y="5890392"/>
            <a:ext cx="2554142" cy="587454"/>
            <a:chOff x="268766" y="5890392"/>
            <a:chExt cx="2554142" cy="587454"/>
          </a:xfrm>
        </p:grpSpPr>
        <p:pic>
          <p:nvPicPr>
            <p:cNvPr id="30" name="Picture 29">
              <a:extLst>
                <a:ext uri="{FF2B5EF4-FFF2-40B4-BE49-F238E27FC236}">
                  <a16:creationId xmlns:a16="http://schemas.microsoft.com/office/drawing/2014/main" id="{23F8D339-A0AA-4150-B7E8-C84E7F2AB7D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8918" y="5890392"/>
              <a:ext cx="1932495" cy="587453"/>
            </a:xfrm>
            <a:prstGeom prst="rect">
              <a:avLst/>
            </a:prstGeom>
          </p:spPr>
        </p:pic>
        <p:sp>
          <p:nvSpPr>
            <p:cNvPr id="31" name="Rectangle 30">
              <a:extLst>
                <a:ext uri="{FF2B5EF4-FFF2-40B4-BE49-F238E27FC236}">
                  <a16:creationId xmlns:a16="http://schemas.microsoft.com/office/drawing/2014/main" id="{6112BAB0-1CB8-413D-970D-4F482F1A0EDB}"/>
                </a:ext>
              </a:extLst>
            </p:cNvPr>
            <p:cNvSpPr/>
            <p:nvPr userDrawn="1"/>
          </p:nvSpPr>
          <p:spPr>
            <a:xfrm>
              <a:off x="268766" y="5890392"/>
              <a:ext cx="2554142" cy="58745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91581"/>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1">
            <a:extLst>
              <a:ext uri="{FF2B5EF4-FFF2-40B4-BE49-F238E27FC236}">
                <a16:creationId xmlns:a16="http://schemas.microsoft.com/office/drawing/2014/main" id="{9226DAA2-306F-463B-9413-F30397CC2ADF}"/>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Devangi</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L. Kotak</a:t>
            </a:r>
          </a:p>
        </p:txBody>
      </p:sp>
    </p:spTree>
    <p:extLst>
      <p:ext uri="{BB962C8B-B14F-4D97-AF65-F5344CB8AC3E}">
        <p14:creationId xmlns:p14="http://schemas.microsoft.com/office/powerpoint/2010/main" val="34686285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ooter Placeholder 2">
            <a:extLst>
              <a:ext uri="{FF2B5EF4-FFF2-40B4-BE49-F238E27FC236}">
                <a16:creationId xmlns:a16="http://schemas.microsoft.com/office/drawing/2014/main" id="{BF2BE79E-EA17-4AB9-8CB5-714A52A6B2F5}"/>
              </a:ext>
            </a:extLst>
          </p:cNvPr>
          <p:cNvSpPr txBox="1">
            <a:spLocks/>
          </p:cNvSpPr>
          <p:nvPr userDrawn="1"/>
        </p:nvSpPr>
        <p:spPr>
          <a:xfrm>
            <a:off x="3164114" y="6603999"/>
            <a:ext cx="6096000" cy="254001"/>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#2305CS202 (SE)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4 – Software coding and testing</a:t>
            </a:r>
          </a:p>
        </p:txBody>
      </p:sp>
      <p:sp>
        <p:nvSpPr>
          <p:cNvPr id="25"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6" name="Straight Connector 25">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86BF578-C91A-4942-95D5-11408C3CCACF}"/>
              </a:ext>
            </a:extLst>
          </p:cNvPr>
          <p:cNvCxnSpPr/>
          <p:nvPr userDrawn="1"/>
        </p:nvCxnSpPr>
        <p:spPr>
          <a:xfrm>
            <a:off x="-1270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userDrawn="1"/>
        </p:nvGrpSpPr>
        <p:grpSpPr>
          <a:xfrm>
            <a:off x="-36034" y="5890392"/>
            <a:ext cx="2554142" cy="587454"/>
            <a:chOff x="268766" y="5890392"/>
            <a:chExt cx="2554142" cy="587454"/>
          </a:xfrm>
        </p:grpSpPr>
        <p:pic>
          <p:nvPicPr>
            <p:cNvPr id="30" name="Picture 29">
              <a:extLst>
                <a:ext uri="{FF2B5EF4-FFF2-40B4-BE49-F238E27FC236}">
                  <a16:creationId xmlns:a16="http://schemas.microsoft.com/office/drawing/2014/main" id="{23F8D339-A0AA-4150-B7E8-C84E7F2AB7D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8918" y="5890392"/>
              <a:ext cx="1932495" cy="587453"/>
            </a:xfrm>
            <a:prstGeom prst="rect">
              <a:avLst/>
            </a:prstGeom>
          </p:spPr>
        </p:pic>
        <p:sp>
          <p:nvSpPr>
            <p:cNvPr id="31" name="Rectangle 30">
              <a:extLst>
                <a:ext uri="{FF2B5EF4-FFF2-40B4-BE49-F238E27FC236}">
                  <a16:creationId xmlns:a16="http://schemas.microsoft.com/office/drawing/2014/main" id="{6112BAB0-1CB8-413D-970D-4F482F1A0EDB}"/>
                </a:ext>
              </a:extLst>
            </p:cNvPr>
            <p:cNvSpPr/>
            <p:nvPr userDrawn="1"/>
          </p:nvSpPr>
          <p:spPr>
            <a:xfrm>
              <a:off x="268766" y="5890392"/>
              <a:ext cx="2554142" cy="58745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91581"/>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1">
            <a:extLst>
              <a:ext uri="{FF2B5EF4-FFF2-40B4-BE49-F238E27FC236}">
                <a16:creationId xmlns:a16="http://schemas.microsoft.com/office/drawing/2014/main" id="{9226DAA2-306F-463B-9413-F30397CC2ADF}"/>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Devangi</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L. Kotak</a:t>
            </a:r>
          </a:p>
        </p:txBody>
      </p:sp>
    </p:spTree>
    <p:extLst>
      <p:ext uri="{BB962C8B-B14F-4D97-AF65-F5344CB8AC3E}">
        <p14:creationId xmlns:p14="http://schemas.microsoft.com/office/powerpoint/2010/main" val="346862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8" name="Freeform 17">
            <a:extLst>
              <a:ext uri="{FF2B5EF4-FFF2-40B4-BE49-F238E27FC236}">
                <a16:creationId xmlns:a16="http://schemas.microsoft.com/office/drawing/2014/main" id="{910DC0DC-3FC7-402D-8C9F-62D3ACC8DC86}"/>
              </a:ext>
            </a:extLst>
          </p:cNvPr>
          <p:cNvSpPr>
            <a:spLocks/>
          </p:cNvSpPr>
          <p:nvPr userDrawn="1"/>
        </p:nvSpPr>
        <p:spPr bwMode="auto">
          <a:xfrm>
            <a:off x="0" y="5905332"/>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F2323"/>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016929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8" name="Freeform 17">
            <a:extLst>
              <a:ext uri="{FF2B5EF4-FFF2-40B4-BE49-F238E27FC236}">
                <a16:creationId xmlns:a16="http://schemas.microsoft.com/office/drawing/2014/main" id="{910DC0DC-3FC7-402D-8C9F-62D3ACC8DC86}"/>
              </a:ext>
            </a:extLst>
          </p:cNvPr>
          <p:cNvSpPr>
            <a:spLocks/>
          </p:cNvSpPr>
          <p:nvPr userDrawn="1"/>
        </p:nvSpPr>
        <p:spPr bwMode="auto">
          <a:xfrm>
            <a:off x="0" y="5905332"/>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F2323"/>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01692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4"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ooter Placeholder 2">
            <a:extLst>
              <a:ext uri="{FF2B5EF4-FFF2-40B4-BE49-F238E27FC236}">
                <a16:creationId xmlns:a16="http://schemas.microsoft.com/office/drawing/2014/main" id="{BF2BE79E-EA17-4AB9-8CB5-714A52A6B2F5}"/>
              </a:ext>
            </a:extLst>
          </p:cNvPr>
          <p:cNvSpPr txBox="1">
            <a:spLocks/>
          </p:cNvSpPr>
          <p:nvPr userDrawn="1"/>
        </p:nvSpPr>
        <p:spPr>
          <a:xfrm>
            <a:off x="3164114" y="6603999"/>
            <a:ext cx="6096000" cy="254001"/>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#2305CS202 (SE)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4 – Software coding and testing</a:t>
            </a:r>
          </a:p>
        </p:txBody>
      </p:sp>
      <p:sp>
        <p:nvSpPr>
          <p:cNvPr id="20"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1" name="Straight Connector 20">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86BF578-C91A-4942-95D5-11408C3CCACF}"/>
              </a:ext>
            </a:extLst>
          </p:cNvPr>
          <p:cNvCxnSpPr/>
          <p:nvPr userDrawn="1"/>
        </p:nvCxnSpPr>
        <p:spPr>
          <a:xfrm>
            <a:off x="-1270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a:xfrm>
            <a:off x="9843594" y="98475"/>
            <a:ext cx="2554142" cy="588170"/>
            <a:chOff x="9576894" y="98475"/>
            <a:chExt cx="2554142" cy="588170"/>
          </a:xfrm>
        </p:grpSpPr>
        <p:pic>
          <p:nvPicPr>
            <p:cNvPr id="25" name="Picture 24">
              <a:extLst>
                <a:ext uri="{FF2B5EF4-FFF2-40B4-BE49-F238E27FC236}">
                  <a16:creationId xmlns:a16="http://schemas.microsoft.com/office/drawing/2014/main" id="{C9B183D5-5DE8-48E7-85E7-60CE9D0FD2D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87718" y="99192"/>
              <a:ext cx="1932495" cy="587453"/>
            </a:xfrm>
            <a:prstGeom prst="rect">
              <a:avLst/>
            </a:prstGeom>
          </p:spPr>
        </p:pic>
        <p:sp>
          <p:nvSpPr>
            <p:cNvPr id="26" name="Rectangle 25">
              <a:extLst>
                <a:ext uri="{FF2B5EF4-FFF2-40B4-BE49-F238E27FC236}">
                  <a16:creationId xmlns:a16="http://schemas.microsoft.com/office/drawing/2014/main" id="{62445F4B-50F2-4CA0-A5C5-6D690A29F3F2}"/>
                </a:ext>
              </a:extLst>
            </p:cNvPr>
            <p:cNvSpPr/>
            <p:nvPr userDrawn="1"/>
          </p:nvSpPr>
          <p:spPr>
            <a:xfrm>
              <a:off x="9576894" y="98475"/>
              <a:ext cx="2554142" cy="58816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Date Placeholder 1">
            <a:extLst>
              <a:ext uri="{FF2B5EF4-FFF2-40B4-BE49-F238E27FC236}">
                <a16:creationId xmlns:a16="http://schemas.microsoft.com/office/drawing/2014/main" id="{5212C8AA-609F-40EB-A989-0A514B9BE347}"/>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Devangi</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L. Kotak</a:t>
            </a:r>
          </a:p>
        </p:txBody>
      </p:sp>
    </p:spTree>
    <p:extLst>
      <p:ext uri="{BB962C8B-B14F-4D97-AF65-F5344CB8AC3E}">
        <p14:creationId xmlns:p14="http://schemas.microsoft.com/office/powerpoint/2010/main" val="297197250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4"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ooter Placeholder 2">
            <a:extLst>
              <a:ext uri="{FF2B5EF4-FFF2-40B4-BE49-F238E27FC236}">
                <a16:creationId xmlns:a16="http://schemas.microsoft.com/office/drawing/2014/main" id="{BF2BE79E-EA17-4AB9-8CB5-714A52A6B2F5}"/>
              </a:ext>
            </a:extLst>
          </p:cNvPr>
          <p:cNvSpPr txBox="1">
            <a:spLocks/>
          </p:cNvSpPr>
          <p:nvPr userDrawn="1"/>
        </p:nvSpPr>
        <p:spPr>
          <a:xfrm>
            <a:off x="3164114" y="6603999"/>
            <a:ext cx="6096000" cy="254001"/>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#2305CS202 (SE)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4 – Software coding and testing</a:t>
            </a:r>
          </a:p>
        </p:txBody>
      </p:sp>
      <p:sp>
        <p:nvSpPr>
          <p:cNvPr id="20"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1" name="Straight Connector 20">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86BF578-C91A-4942-95D5-11408C3CCACF}"/>
              </a:ext>
            </a:extLst>
          </p:cNvPr>
          <p:cNvCxnSpPr/>
          <p:nvPr userDrawn="1"/>
        </p:nvCxnSpPr>
        <p:spPr>
          <a:xfrm>
            <a:off x="-1270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a:xfrm>
            <a:off x="9843594" y="98475"/>
            <a:ext cx="2554142" cy="588170"/>
            <a:chOff x="9576894" y="98475"/>
            <a:chExt cx="2554142" cy="588170"/>
          </a:xfrm>
        </p:grpSpPr>
        <p:pic>
          <p:nvPicPr>
            <p:cNvPr id="25" name="Picture 24">
              <a:extLst>
                <a:ext uri="{FF2B5EF4-FFF2-40B4-BE49-F238E27FC236}">
                  <a16:creationId xmlns:a16="http://schemas.microsoft.com/office/drawing/2014/main" id="{C9B183D5-5DE8-48E7-85E7-60CE9D0FD2D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87718" y="99192"/>
              <a:ext cx="1932495" cy="587453"/>
            </a:xfrm>
            <a:prstGeom prst="rect">
              <a:avLst/>
            </a:prstGeom>
          </p:spPr>
        </p:pic>
        <p:sp>
          <p:nvSpPr>
            <p:cNvPr id="26" name="Rectangle 25">
              <a:extLst>
                <a:ext uri="{FF2B5EF4-FFF2-40B4-BE49-F238E27FC236}">
                  <a16:creationId xmlns:a16="http://schemas.microsoft.com/office/drawing/2014/main" id="{62445F4B-50F2-4CA0-A5C5-6D690A29F3F2}"/>
                </a:ext>
              </a:extLst>
            </p:cNvPr>
            <p:cNvSpPr/>
            <p:nvPr userDrawn="1"/>
          </p:nvSpPr>
          <p:spPr>
            <a:xfrm>
              <a:off x="9576894" y="98475"/>
              <a:ext cx="2554142" cy="58816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Date Placeholder 1">
            <a:extLst>
              <a:ext uri="{FF2B5EF4-FFF2-40B4-BE49-F238E27FC236}">
                <a16:creationId xmlns:a16="http://schemas.microsoft.com/office/drawing/2014/main" id="{5212C8AA-609F-40EB-A989-0A514B9BE347}"/>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Devangi</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L. Kotak</a:t>
            </a:r>
          </a:p>
        </p:txBody>
      </p:sp>
    </p:spTree>
    <p:extLst>
      <p:ext uri="{BB962C8B-B14F-4D97-AF65-F5344CB8AC3E}">
        <p14:creationId xmlns:p14="http://schemas.microsoft.com/office/powerpoint/2010/main" val="2971972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4"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ooter Placeholder 2">
            <a:extLst>
              <a:ext uri="{FF2B5EF4-FFF2-40B4-BE49-F238E27FC236}">
                <a16:creationId xmlns:a16="http://schemas.microsoft.com/office/drawing/2014/main" id="{BF2BE79E-EA17-4AB9-8CB5-714A52A6B2F5}"/>
              </a:ext>
            </a:extLst>
          </p:cNvPr>
          <p:cNvSpPr txBox="1">
            <a:spLocks/>
          </p:cNvSpPr>
          <p:nvPr userDrawn="1"/>
        </p:nvSpPr>
        <p:spPr>
          <a:xfrm>
            <a:off x="3164114" y="6603999"/>
            <a:ext cx="6096000" cy="254001"/>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#2305CS202 (SE)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4 – Software coding and testing</a:t>
            </a:r>
          </a:p>
        </p:txBody>
      </p:sp>
      <p:sp>
        <p:nvSpPr>
          <p:cNvPr id="20"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1" name="Straight Connector 20">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86BF578-C91A-4942-95D5-11408C3CCACF}"/>
              </a:ext>
            </a:extLst>
          </p:cNvPr>
          <p:cNvCxnSpPr/>
          <p:nvPr userDrawn="1"/>
        </p:nvCxnSpPr>
        <p:spPr>
          <a:xfrm>
            <a:off x="-1270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a:xfrm>
            <a:off x="9576895" y="5886987"/>
            <a:ext cx="2554142" cy="590858"/>
            <a:chOff x="9576895" y="5886987"/>
            <a:chExt cx="2554142" cy="590858"/>
          </a:xfrm>
        </p:grpSpPr>
        <p:pic>
          <p:nvPicPr>
            <p:cNvPr id="25" name="Picture 24">
              <a:extLst>
                <a:ext uri="{FF2B5EF4-FFF2-40B4-BE49-F238E27FC236}">
                  <a16:creationId xmlns:a16="http://schemas.microsoft.com/office/drawing/2014/main" id="{A378A2C8-EF9C-479C-ACF0-D9819B46DF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87718" y="5890392"/>
              <a:ext cx="1932495" cy="587453"/>
            </a:xfrm>
            <a:prstGeom prst="rect">
              <a:avLst/>
            </a:prstGeom>
          </p:spPr>
        </p:pic>
        <p:sp>
          <p:nvSpPr>
            <p:cNvPr id="26" name="Rectangle 25">
              <a:extLst>
                <a:ext uri="{FF2B5EF4-FFF2-40B4-BE49-F238E27FC236}">
                  <a16:creationId xmlns:a16="http://schemas.microsoft.com/office/drawing/2014/main" id="{61DE4F58-7D48-453D-89E1-B25767150977}"/>
                </a:ext>
              </a:extLst>
            </p:cNvPr>
            <p:cNvSpPr/>
            <p:nvPr userDrawn="1"/>
          </p:nvSpPr>
          <p:spPr>
            <a:xfrm>
              <a:off x="9576895" y="5886987"/>
              <a:ext cx="2554142" cy="58745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Date Placeholder 1">
            <a:extLst>
              <a:ext uri="{FF2B5EF4-FFF2-40B4-BE49-F238E27FC236}">
                <a16:creationId xmlns:a16="http://schemas.microsoft.com/office/drawing/2014/main" id="{531208AF-3B2E-4D90-89DF-BFF123E37DC7}"/>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Devangi</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L. Kotak</a:t>
            </a:r>
          </a:p>
        </p:txBody>
      </p:sp>
    </p:spTree>
    <p:extLst>
      <p:ext uri="{BB962C8B-B14F-4D97-AF65-F5344CB8AC3E}">
        <p14:creationId xmlns:p14="http://schemas.microsoft.com/office/powerpoint/2010/main" val="320624780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4"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ooter Placeholder 2">
            <a:extLst>
              <a:ext uri="{FF2B5EF4-FFF2-40B4-BE49-F238E27FC236}">
                <a16:creationId xmlns:a16="http://schemas.microsoft.com/office/drawing/2014/main" id="{BF2BE79E-EA17-4AB9-8CB5-714A52A6B2F5}"/>
              </a:ext>
            </a:extLst>
          </p:cNvPr>
          <p:cNvSpPr txBox="1">
            <a:spLocks/>
          </p:cNvSpPr>
          <p:nvPr userDrawn="1"/>
        </p:nvSpPr>
        <p:spPr>
          <a:xfrm>
            <a:off x="3164114" y="6603999"/>
            <a:ext cx="6096000" cy="254001"/>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#2305CS202 (SE)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4 – Software coding and testing</a:t>
            </a:r>
          </a:p>
        </p:txBody>
      </p:sp>
      <p:sp>
        <p:nvSpPr>
          <p:cNvPr id="20"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1" name="Straight Connector 20">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86BF578-C91A-4942-95D5-11408C3CCACF}"/>
              </a:ext>
            </a:extLst>
          </p:cNvPr>
          <p:cNvCxnSpPr/>
          <p:nvPr userDrawn="1"/>
        </p:nvCxnSpPr>
        <p:spPr>
          <a:xfrm>
            <a:off x="-1270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a:xfrm>
            <a:off x="9576895" y="5886987"/>
            <a:ext cx="2554142" cy="590858"/>
            <a:chOff x="9576895" y="5886987"/>
            <a:chExt cx="2554142" cy="590858"/>
          </a:xfrm>
        </p:grpSpPr>
        <p:pic>
          <p:nvPicPr>
            <p:cNvPr id="25" name="Picture 24">
              <a:extLst>
                <a:ext uri="{FF2B5EF4-FFF2-40B4-BE49-F238E27FC236}">
                  <a16:creationId xmlns:a16="http://schemas.microsoft.com/office/drawing/2014/main" id="{A378A2C8-EF9C-479C-ACF0-D9819B46DF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87718" y="5890392"/>
              <a:ext cx="1932495" cy="587453"/>
            </a:xfrm>
            <a:prstGeom prst="rect">
              <a:avLst/>
            </a:prstGeom>
          </p:spPr>
        </p:pic>
        <p:sp>
          <p:nvSpPr>
            <p:cNvPr id="26" name="Rectangle 25">
              <a:extLst>
                <a:ext uri="{FF2B5EF4-FFF2-40B4-BE49-F238E27FC236}">
                  <a16:creationId xmlns:a16="http://schemas.microsoft.com/office/drawing/2014/main" id="{61DE4F58-7D48-453D-89E1-B25767150977}"/>
                </a:ext>
              </a:extLst>
            </p:cNvPr>
            <p:cNvSpPr/>
            <p:nvPr userDrawn="1"/>
          </p:nvSpPr>
          <p:spPr>
            <a:xfrm>
              <a:off x="9576895" y="5886987"/>
              <a:ext cx="2554142" cy="58745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Date Placeholder 1">
            <a:extLst>
              <a:ext uri="{FF2B5EF4-FFF2-40B4-BE49-F238E27FC236}">
                <a16:creationId xmlns:a16="http://schemas.microsoft.com/office/drawing/2014/main" id="{531208AF-3B2E-4D90-89DF-BFF123E37DC7}"/>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Devangi</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L. Kotak</a:t>
            </a:r>
          </a:p>
        </p:txBody>
      </p:sp>
    </p:spTree>
    <p:extLst>
      <p:ext uri="{BB962C8B-B14F-4D97-AF65-F5344CB8AC3E}">
        <p14:creationId xmlns:p14="http://schemas.microsoft.com/office/powerpoint/2010/main" val="3206247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sp>
        <p:nvSpPr>
          <p:cNvPr id="14"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ooter Placeholder 2">
            <a:extLst>
              <a:ext uri="{FF2B5EF4-FFF2-40B4-BE49-F238E27FC236}">
                <a16:creationId xmlns:a16="http://schemas.microsoft.com/office/drawing/2014/main" id="{BF2BE79E-EA17-4AB9-8CB5-714A52A6B2F5}"/>
              </a:ext>
            </a:extLst>
          </p:cNvPr>
          <p:cNvSpPr txBox="1">
            <a:spLocks/>
          </p:cNvSpPr>
          <p:nvPr userDrawn="1"/>
        </p:nvSpPr>
        <p:spPr>
          <a:xfrm>
            <a:off x="3164114" y="6603999"/>
            <a:ext cx="6096000" cy="254001"/>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#2305CS202 (SE)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4 – Software coding and testing</a:t>
            </a:r>
          </a:p>
        </p:txBody>
      </p:sp>
      <p:sp>
        <p:nvSpPr>
          <p:cNvPr id="20"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1" name="Straight Connector 20">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86BF578-C91A-4942-95D5-11408C3CCACF}"/>
              </a:ext>
            </a:extLst>
          </p:cNvPr>
          <p:cNvCxnSpPr/>
          <p:nvPr userDrawn="1"/>
        </p:nvCxnSpPr>
        <p:spPr>
          <a:xfrm>
            <a:off x="-1270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a:xfrm>
            <a:off x="-176704" y="5890392"/>
            <a:ext cx="2554142" cy="587457"/>
            <a:chOff x="128096" y="5890392"/>
            <a:chExt cx="2554142" cy="587457"/>
          </a:xfrm>
        </p:grpSpPr>
        <p:pic>
          <p:nvPicPr>
            <p:cNvPr id="25" name="Picture 24">
              <a:extLst>
                <a:ext uri="{FF2B5EF4-FFF2-40B4-BE49-F238E27FC236}">
                  <a16:creationId xmlns:a16="http://schemas.microsoft.com/office/drawing/2014/main" id="{30CB04CE-0025-4B1F-B962-A759D179D84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8918" y="5890392"/>
              <a:ext cx="1932495" cy="587453"/>
            </a:xfrm>
            <a:prstGeom prst="rect">
              <a:avLst/>
            </a:prstGeom>
          </p:spPr>
        </p:pic>
        <p:sp>
          <p:nvSpPr>
            <p:cNvPr id="26" name="Rectangle 25">
              <a:extLst>
                <a:ext uri="{FF2B5EF4-FFF2-40B4-BE49-F238E27FC236}">
                  <a16:creationId xmlns:a16="http://schemas.microsoft.com/office/drawing/2014/main" id="{43F480CB-A4AF-424E-90DB-5B677403441A}"/>
                </a:ext>
              </a:extLst>
            </p:cNvPr>
            <p:cNvSpPr/>
            <p:nvPr userDrawn="1"/>
          </p:nvSpPr>
          <p:spPr>
            <a:xfrm>
              <a:off x="128096" y="5890395"/>
              <a:ext cx="2554142" cy="58745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Date Placeholder 1">
            <a:extLst>
              <a:ext uri="{FF2B5EF4-FFF2-40B4-BE49-F238E27FC236}">
                <a16:creationId xmlns:a16="http://schemas.microsoft.com/office/drawing/2014/main" id="{763465B1-E82D-4D27-B28E-845BC3CBCCC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Devangi</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L. Kotak</a:t>
            </a:r>
          </a:p>
        </p:txBody>
      </p:sp>
    </p:spTree>
    <p:extLst>
      <p:ext uri="{BB962C8B-B14F-4D97-AF65-F5344CB8AC3E}">
        <p14:creationId xmlns:p14="http://schemas.microsoft.com/office/powerpoint/2010/main" val="424331452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sp>
        <p:nvSpPr>
          <p:cNvPr id="14"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ooter Placeholder 2">
            <a:extLst>
              <a:ext uri="{FF2B5EF4-FFF2-40B4-BE49-F238E27FC236}">
                <a16:creationId xmlns:a16="http://schemas.microsoft.com/office/drawing/2014/main" id="{BF2BE79E-EA17-4AB9-8CB5-714A52A6B2F5}"/>
              </a:ext>
            </a:extLst>
          </p:cNvPr>
          <p:cNvSpPr txBox="1">
            <a:spLocks/>
          </p:cNvSpPr>
          <p:nvPr userDrawn="1"/>
        </p:nvSpPr>
        <p:spPr>
          <a:xfrm>
            <a:off x="3164114" y="6603999"/>
            <a:ext cx="6096000" cy="254001"/>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#2305CS202 (SE)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4 – Software coding and testing</a:t>
            </a:r>
          </a:p>
        </p:txBody>
      </p:sp>
      <p:sp>
        <p:nvSpPr>
          <p:cNvPr id="20"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1" name="Straight Connector 20">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86BF578-C91A-4942-95D5-11408C3CCACF}"/>
              </a:ext>
            </a:extLst>
          </p:cNvPr>
          <p:cNvCxnSpPr/>
          <p:nvPr userDrawn="1"/>
        </p:nvCxnSpPr>
        <p:spPr>
          <a:xfrm>
            <a:off x="-1270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a:xfrm>
            <a:off x="-176704" y="5890392"/>
            <a:ext cx="2554142" cy="587457"/>
            <a:chOff x="128096" y="5890392"/>
            <a:chExt cx="2554142" cy="587457"/>
          </a:xfrm>
        </p:grpSpPr>
        <p:pic>
          <p:nvPicPr>
            <p:cNvPr id="25" name="Picture 24">
              <a:extLst>
                <a:ext uri="{FF2B5EF4-FFF2-40B4-BE49-F238E27FC236}">
                  <a16:creationId xmlns:a16="http://schemas.microsoft.com/office/drawing/2014/main" id="{30CB04CE-0025-4B1F-B962-A759D179D84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8918" y="5890392"/>
              <a:ext cx="1932495" cy="587453"/>
            </a:xfrm>
            <a:prstGeom prst="rect">
              <a:avLst/>
            </a:prstGeom>
          </p:spPr>
        </p:pic>
        <p:sp>
          <p:nvSpPr>
            <p:cNvPr id="26" name="Rectangle 25">
              <a:extLst>
                <a:ext uri="{FF2B5EF4-FFF2-40B4-BE49-F238E27FC236}">
                  <a16:creationId xmlns:a16="http://schemas.microsoft.com/office/drawing/2014/main" id="{43F480CB-A4AF-424E-90DB-5B677403441A}"/>
                </a:ext>
              </a:extLst>
            </p:cNvPr>
            <p:cNvSpPr/>
            <p:nvPr userDrawn="1"/>
          </p:nvSpPr>
          <p:spPr>
            <a:xfrm>
              <a:off x="128096" y="5890395"/>
              <a:ext cx="2554142" cy="58745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Date Placeholder 1">
            <a:extLst>
              <a:ext uri="{FF2B5EF4-FFF2-40B4-BE49-F238E27FC236}">
                <a16:creationId xmlns:a16="http://schemas.microsoft.com/office/drawing/2014/main" id="{763465B1-E82D-4D27-B28E-845BC3CBCCC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Devangi</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L. Kotak</a:t>
            </a:r>
          </a:p>
        </p:txBody>
      </p:sp>
    </p:spTree>
    <p:extLst>
      <p:ext uri="{BB962C8B-B14F-4D97-AF65-F5344CB8AC3E}">
        <p14:creationId xmlns:p14="http://schemas.microsoft.com/office/powerpoint/2010/main" val="4243314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31161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311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130.xml"/><Relationship Id="rId18" Type="http://schemas.openxmlformats.org/officeDocument/2006/relationships/slideLayout" Target="../slideLayouts/slideLayout180.xml"/><Relationship Id="rId3" Type="http://schemas.openxmlformats.org/officeDocument/2006/relationships/slideLayout" Target="../slideLayouts/slideLayout30.xml"/><Relationship Id="rId21" Type="http://schemas.openxmlformats.org/officeDocument/2006/relationships/slideLayout" Target="../slideLayouts/slideLayout210.xml"/><Relationship Id="rId7" Type="http://schemas.openxmlformats.org/officeDocument/2006/relationships/slideLayout" Target="../slideLayouts/slideLayout70.xml"/><Relationship Id="rId12" Type="http://schemas.openxmlformats.org/officeDocument/2006/relationships/slideLayout" Target="../slideLayouts/slideLayout120.xml"/><Relationship Id="rId17" Type="http://schemas.openxmlformats.org/officeDocument/2006/relationships/slideLayout" Target="../slideLayouts/slideLayout170.xml"/><Relationship Id="rId25" Type="http://schemas.openxmlformats.org/officeDocument/2006/relationships/theme" Target="../theme/theme10.xml"/><Relationship Id="rId2" Type="http://schemas.openxmlformats.org/officeDocument/2006/relationships/slideLayout" Target="../slideLayouts/slideLayout25.xml"/><Relationship Id="rId16" Type="http://schemas.openxmlformats.org/officeDocument/2006/relationships/slideLayout" Target="../slideLayouts/slideLayout160.xml"/><Relationship Id="rId20" Type="http://schemas.openxmlformats.org/officeDocument/2006/relationships/slideLayout" Target="../slideLayouts/slideLayout200.xml"/><Relationship Id="rId1" Type="http://schemas.openxmlformats.org/officeDocument/2006/relationships/slideLayout" Target="../slideLayouts/slideLayout110.xml"/><Relationship Id="rId6" Type="http://schemas.openxmlformats.org/officeDocument/2006/relationships/slideLayout" Target="../slideLayouts/slideLayout60.xml"/><Relationship Id="rId11" Type="http://schemas.openxmlformats.org/officeDocument/2006/relationships/slideLayout" Target="../slideLayouts/slideLayout111.xml"/><Relationship Id="rId24" Type="http://schemas.openxmlformats.org/officeDocument/2006/relationships/slideLayout" Target="../slideLayouts/slideLayout240.xml"/><Relationship Id="rId5" Type="http://schemas.openxmlformats.org/officeDocument/2006/relationships/slideLayout" Target="../slideLayouts/slideLayout50.xml"/><Relationship Id="rId15" Type="http://schemas.openxmlformats.org/officeDocument/2006/relationships/slideLayout" Target="../slideLayouts/slideLayout150.xml"/><Relationship Id="rId23" Type="http://schemas.openxmlformats.org/officeDocument/2006/relationships/slideLayout" Target="../slideLayouts/slideLayout230.xml"/><Relationship Id="rId10" Type="http://schemas.openxmlformats.org/officeDocument/2006/relationships/slideLayout" Target="../slideLayouts/slideLayout100.xml"/><Relationship Id="rId19" Type="http://schemas.openxmlformats.org/officeDocument/2006/relationships/slideLayout" Target="../slideLayouts/slideLayout190.xml"/><Relationship Id="rId4" Type="http://schemas.openxmlformats.org/officeDocument/2006/relationships/slideLayout" Target="../slideLayouts/slideLayout40.xml"/><Relationship Id="rId9" Type="http://schemas.openxmlformats.org/officeDocument/2006/relationships/slideLayout" Target="../slideLayouts/slideLayout90.xml"/><Relationship Id="rId14" Type="http://schemas.openxmlformats.org/officeDocument/2006/relationships/slideLayout" Target="../slideLayouts/slideLayout140.xml"/><Relationship Id="rId22" Type="http://schemas.openxmlformats.org/officeDocument/2006/relationships/slideLayout" Target="../slideLayouts/slideLayout2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3/25/2025</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67" r:id="rId1"/>
    <p:sldLayoutId id="2147483670" r:id="rId2"/>
    <p:sldLayoutId id="2147483687" r:id="rId3"/>
    <p:sldLayoutId id="2147483688" r:id="rId4"/>
    <p:sldLayoutId id="2147483671" r:id="rId5"/>
    <p:sldLayoutId id="2147483672" r:id="rId6"/>
    <p:sldLayoutId id="2147483689" r:id="rId7"/>
    <p:sldLayoutId id="2147483690" r:id="rId8"/>
    <p:sldLayoutId id="2147483673" r:id="rId9"/>
    <p:sldLayoutId id="2147483691" r:id="rId10"/>
    <p:sldLayoutId id="2147483674" r:id="rId11"/>
    <p:sldLayoutId id="2147483676" r:id="rId12"/>
    <p:sldLayoutId id="2147483677" r:id="rId13"/>
    <p:sldLayoutId id="2147483678" r:id="rId14"/>
    <p:sldLayoutId id="2147483679" r:id="rId15"/>
    <p:sldLayoutId id="2147483681" r:id="rId16"/>
    <p:sldLayoutId id="2147483683" r:id="rId17"/>
    <p:sldLayoutId id="2147483682" r:id="rId18"/>
    <p:sldLayoutId id="2147483684" r:id="rId19"/>
    <p:sldLayoutId id="2147483685" r:id="rId20"/>
    <p:sldLayoutId id="2147483692" r:id="rId21"/>
    <p:sldLayoutId id="2147483686" r:id="rId22"/>
    <p:sldLayoutId id="2147483693" r:id="rId23"/>
    <p:sldLayoutId id="2147483694"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3/25/2025</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67" r:id="rId1"/>
    <p:sldLayoutId id="2147483670" r:id="rId2"/>
    <p:sldLayoutId id="2147483687" r:id="rId3"/>
    <p:sldLayoutId id="2147483688" r:id="rId4"/>
    <p:sldLayoutId id="2147483671" r:id="rId5"/>
    <p:sldLayoutId id="2147483672" r:id="rId6"/>
    <p:sldLayoutId id="2147483689" r:id="rId7"/>
    <p:sldLayoutId id="2147483690" r:id="rId8"/>
    <p:sldLayoutId id="2147483673" r:id="rId9"/>
    <p:sldLayoutId id="2147483691" r:id="rId10"/>
    <p:sldLayoutId id="2147483674" r:id="rId11"/>
    <p:sldLayoutId id="2147483676" r:id="rId12"/>
    <p:sldLayoutId id="2147483677" r:id="rId13"/>
    <p:sldLayoutId id="2147483678" r:id="rId14"/>
    <p:sldLayoutId id="2147483679" r:id="rId15"/>
    <p:sldLayoutId id="2147483681" r:id="rId16"/>
    <p:sldLayoutId id="2147483683" r:id="rId17"/>
    <p:sldLayoutId id="2147483682" r:id="rId18"/>
    <p:sldLayoutId id="2147483684" r:id="rId19"/>
    <p:sldLayoutId id="2147483685" r:id="rId20"/>
    <p:sldLayoutId id="2147483692" r:id="rId21"/>
    <p:sldLayoutId id="2147483686" r:id="rId22"/>
    <p:sldLayoutId id="2147483693" r:id="rId23"/>
    <p:sldLayoutId id="2147483694"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 Id="rId4" Type="http://schemas.openxmlformats.org/officeDocument/2006/relationships/image" Target="../media/image38.jp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 Target="slide68.xml"/><Relationship Id="rId2" Type="http://schemas.openxmlformats.org/officeDocument/2006/relationships/image" Target="../media/image65.jpg"/><Relationship Id="rId1" Type="http://schemas.openxmlformats.org/officeDocument/2006/relationships/slideLayout" Target="../slideLayouts/slideLayout3.xml"/><Relationship Id="rId6" Type="http://schemas.openxmlformats.org/officeDocument/2006/relationships/image" Target="../media/image660.png"/><Relationship Id="rId5" Type="http://schemas.openxmlformats.org/officeDocument/2006/relationships/slide" Target="slide680.xml"/><Relationship Id="rId4" Type="http://schemas.openxmlformats.org/officeDocument/2006/relationships/image" Target="../media/image6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68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9.png"/><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g"/><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7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4.xml"/><Relationship Id="rId5" Type="http://schemas.openxmlformats.org/officeDocument/2006/relationships/image" Target="../media/image31.jp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5D5B2E74-80A6-4F07-A7FA-978E4D2F1BD6}"/>
              </a:ext>
            </a:extLst>
          </p:cNvPr>
          <p:cNvSpPr>
            <a:spLocks noGrp="1"/>
          </p:cNvSpPr>
          <p:nvPr>
            <p:ph type="body" sz="quarter" idx="11"/>
          </p:nvPr>
        </p:nvSpPr>
        <p:spPr/>
        <p:txBody>
          <a:bodyPr/>
          <a:lstStyle/>
          <a:p>
            <a:r>
              <a:rPr lang="en-US" dirty="0"/>
              <a:t>Devangi.kotak@darshan.ac.in</a:t>
            </a:r>
          </a:p>
        </p:txBody>
      </p:sp>
      <p:sp>
        <p:nvSpPr>
          <p:cNvPr id="12" name="Text Placeholder 11">
            <a:extLst>
              <a:ext uri="{FF2B5EF4-FFF2-40B4-BE49-F238E27FC236}">
                <a16:creationId xmlns:a16="http://schemas.microsoft.com/office/drawing/2014/main" id="{EF0FE21D-9899-4D11-98BF-91E8BA562FC1}"/>
              </a:ext>
            </a:extLst>
          </p:cNvPr>
          <p:cNvSpPr>
            <a:spLocks noGrp="1"/>
          </p:cNvSpPr>
          <p:nvPr>
            <p:ph type="body" sz="quarter" idx="13"/>
          </p:nvPr>
        </p:nvSpPr>
        <p:spPr/>
        <p:txBody>
          <a:bodyPr/>
          <a:lstStyle/>
          <a:p>
            <a:r>
              <a:rPr lang="en-US" dirty="0"/>
              <a:t>Darshan Institute of Computer Application</a:t>
            </a:r>
          </a:p>
        </p:txBody>
      </p:sp>
      <p:sp>
        <p:nvSpPr>
          <p:cNvPr id="13" name="Text Placeholder 12">
            <a:extLst>
              <a:ext uri="{FF2B5EF4-FFF2-40B4-BE49-F238E27FC236}">
                <a16:creationId xmlns:a16="http://schemas.microsoft.com/office/drawing/2014/main" id="{3B6ABA64-C63D-491F-9124-201012CF8819}"/>
              </a:ext>
            </a:extLst>
          </p:cNvPr>
          <p:cNvSpPr>
            <a:spLocks noGrp="1"/>
          </p:cNvSpPr>
          <p:nvPr>
            <p:ph type="body" sz="quarter" idx="14"/>
          </p:nvPr>
        </p:nvSpPr>
        <p:spPr/>
        <p:txBody>
          <a:bodyPr/>
          <a:lstStyle/>
          <a:p>
            <a:r>
              <a:rPr lang="en-US" dirty="0"/>
              <a:t>Prof. </a:t>
            </a:r>
            <a:r>
              <a:rPr lang="en-US" dirty="0" err="1"/>
              <a:t>Devangi</a:t>
            </a:r>
            <a:r>
              <a:rPr lang="en-US" dirty="0"/>
              <a:t> L. Kotak</a:t>
            </a:r>
          </a:p>
        </p:txBody>
      </p:sp>
      <p:sp>
        <p:nvSpPr>
          <p:cNvPr id="14" name="Text Placeholder 13">
            <a:extLst>
              <a:ext uri="{FF2B5EF4-FFF2-40B4-BE49-F238E27FC236}">
                <a16:creationId xmlns:a16="http://schemas.microsoft.com/office/drawing/2014/main" id="{5919B75D-4B6D-4192-B4EB-B4E8000BD97C}"/>
              </a:ext>
            </a:extLst>
          </p:cNvPr>
          <p:cNvSpPr>
            <a:spLocks noGrp="1"/>
          </p:cNvSpPr>
          <p:nvPr>
            <p:ph type="body" sz="quarter" idx="16"/>
          </p:nvPr>
        </p:nvSpPr>
        <p:spPr/>
        <p:txBody>
          <a:bodyPr/>
          <a:lstStyle/>
          <a:p>
            <a:r>
              <a:rPr lang="en-US" dirty="0"/>
              <a:t>Software Engineering (2305CS202)</a:t>
            </a:r>
          </a:p>
        </p:txBody>
      </p:sp>
      <p:sp>
        <p:nvSpPr>
          <p:cNvPr id="9" name="Title 1">
            <a:extLst>
              <a:ext uri="{FF2B5EF4-FFF2-40B4-BE49-F238E27FC236}">
                <a16:creationId xmlns:a16="http://schemas.microsoft.com/office/drawing/2014/main" id="{0E0A5353-D4D5-43D7-A039-6CFC6871D64F}"/>
              </a:ext>
            </a:extLst>
          </p:cNvPr>
          <p:cNvSpPr txBox="1">
            <a:spLocks/>
          </p:cNvSpPr>
          <p:nvPr/>
        </p:nvSpPr>
        <p:spPr>
          <a:xfrm>
            <a:off x="711890" y="1046156"/>
            <a:ext cx="7860610" cy="2578780"/>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sz="4400" b="0" dirty="0">
                <a:latin typeface="Roboto Condensed Light" panose="02000000000000000000" pitchFamily="2" charset="0"/>
                <a:ea typeface="Roboto Condensed Light" panose="02000000000000000000" pitchFamily="2" charset="0"/>
              </a:rPr>
              <a:t>Unit-4</a:t>
            </a:r>
            <a:br>
              <a:rPr lang="en-US" sz="5400" b="0" dirty="0">
                <a:latin typeface="Roboto Condensed Light" panose="02000000000000000000" pitchFamily="2" charset="0"/>
                <a:ea typeface="Roboto Condensed Light" panose="02000000000000000000" pitchFamily="2" charset="0"/>
              </a:rPr>
            </a:br>
            <a:r>
              <a:rPr lang="en-US" sz="5400" dirty="0"/>
              <a:t>Software Coding, Testing </a:t>
            </a:r>
          </a:p>
          <a:p>
            <a:r>
              <a:rPr lang="en-US" sz="5400" dirty="0"/>
              <a:t>and Quality Management</a:t>
            </a:r>
          </a:p>
        </p:txBody>
      </p:sp>
      <p:pic>
        <p:nvPicPr>
          <p:cNvPr id="6" name="Picture Placeholder 5">
            <a:extLst>
              <a:ext uri="{FF2B5EF4-FFF2-40B4-BE49-F238E27FC236}">
                <a16:creationId xmlns:a16="http://schemas.microsoft.com/office/drawing/2014/main" id="{7E7ADC7F-B67B-4905-BFE0-55569E2C18D0}"/>
              </a:ext>
            </a:extLst>
          </p:cNvPr>
          <p:cNvPicPr>
            <a:picLocks noGrp="1" noChangeAspect="1"/>
          </p:cNvPicPr>
          <p:nvPr>
            <p:ph type="pic" sz="quarter" idx="10"/>
          </p:nvPr>
        </p:nvPicPr>
        <p:blipFill>
          <a:blip r:embed="rId2" cstate="hqprint">
            <a:extLst>
              <a:ext uri="{28A0092B-C50C-407E-A947-70E740481C1C}">
                <a14:useLocalDpi xmlns:a14="http://schemas.microsoft.com/office/drawing/2010/main" val="0"/>
              </a:ext>
            </a:extLst>
          </a:blip>
          <a:srcRect l="3855" r="3855"/>
          <a:stretch>
            <a:fillRect/>
          </a:stretch>
        </p:blipFill>
        <p:spPr/>
      </p:pic>
    </p:spTree>
    <p:extLst>
      <p:ext uri="{BB962C8B-B14F-4D97-AF65-F5344CB8AC3E}">
        <p14:creationId xmlns:p14="http://schemas.microsoft.com/office/powerpoint/2010/main" val="3788728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Review</a:t>
            </a:r>
            <a:endParaRPr lang="en-US" b="0" dirty="0"/>
          </a:p>
        </p:txBody>
      </p:sp>
      <p:sp>
        <p:nvSpPr>
          <p:cNvPr id="17" name="Rectangle 16"/>
          <p:cNvSpPr/>
          <p:nvPr/>
        </p:nvSpPr>
        <p:spPr>
          <a:xfrm>
            <a:off x="218347" y="899666"/>
            <a:ext cx="2714990"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solidFill>
                  <a:schemeClr val="bg1"/>
                </a:solidFill>
              </a:rPr>
              <a:t>Code Walk Through</a:t>
            </a:r>
          </a:p>
        </p:txBody>
      </p:sp>
      <p:cxnSp>
        <p:nvCxnSpPr>
          <p:cNvPr id="18" name="Straight Connector 17"/>
          <p:cNvCxnSpPr/>
          <p:nvPr/>
        </p:nvCxnSpPr>
        <p:spPr>
          <a:xfrm>
            <a:off x="2110139" y="1359645"/>
            <a:ext cx="4292112" cy="0"/>
          </a:xfrm>
          <a:prstGeom prst="line">
            <a:avLst/>
          </a:prstGeom>
        </p:spPr>
        <p:style>
          <a:lnRef idx="2">
            <a:schemeClr val="accent6"/>
          </a:lnRef>
          <a:fillRef idx="0">
            <a:schemeClr val="accent6"/>
          </a:fillRef>
          <a:effectRef idx="1">
            <a:schemeClr val="accent6"/>
          </a:effectRef>
          <a:fontRef idx="minor">
            <a:schemeClr val="tx1"/>
          </a:fontRef>
        </p:style>
      </p:cxnSp>
      <p:sp>
        <p:nvSpPr>
          <p:cNvPr id="21" name="Content Placeholder 2"/>
          <p:cNvSpPr txBox="1">
            <a:spLocks/>
          </p:cNvSpPr>
          <p:nvPr/>
        </p:nvSpPr>
        <p:spPr>
          <a:xfrm>
            <a:off x="198577" y="1475474"/>
            <a:ext cx="6203674" cy="513079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Code walk through is an</a:t>
            </a:r>
            <a:r>
              <a:rPr lang="en-US" b="1" dirty="0">
                <a:solidFill>
                  <a:srgbClr val="C00000"/>
                </a:solidFill>
              </a:rPr>
              <a:t> informal code analysis </a:t>
            </a:r>
            <a:r>
              <a:rPr lang="en-US" dirty="0"/>
              <a:t>technique.</a:t>
            </a:r>
          </a:p>
          <a:p>
            <a:r>
              <a:rPr lang="en-US" dirty="0"/>
              <a:t>The main </a:t>
            </a:r>
            <a:r>
              <a:rPr lang="en-US" b="1" dirty="0">
                <a:solidFill>
                  <a:srgbClr val="C00000"/>
                </a:solidFill>
              </a:rPr>
              <a:t>objectives</a:t>
            </a:r>
            <a:r>
              <a:rPr lang="en-US" dirty="0">
                <a:solidFill>
                  <a:srgbClr val="C00000"/>
                </a:solidFill>
              </a:rPr>
              <a:t> </a:t>
            </a:r>
            <a:r>
              <a:rPr lang="en-US" dirty="0"/>
              <a:t>of the walk through are </a:t>
            </a:r>
            <a:r>
              <a:rPr lang="en-US" b="1" dirty="0">
                <a:solidFill>
                  <a:srgbClr val="C00000"/>
                </a:solidFill>
              </a:rPr>
              <a:t>to discover</a:t>
            </a:r>
            <a:r>
              <a:rPr lang="en-US" dirty="0"/>
              <a:t> the </a:t>
            </a:r>
            <a:r>
              <a:rPr lang="en-US" b="1" dirty="0">
                <a:solidFill>
                  <a:srgbClr val="C00000"/>
                </a:solidFill>
              </a:rPr>
              <a:t>algorithmic</a:t>
            </a:r>
            <a:r>
              <a:rPr lang="en-US" dirty="0">
                <a:solidFill>
                  <a:srgbClr val="C00000"/>
                </a:solidFill>
              </a:rPr>
              <a:t> </a:t>
            </a:r>
            <a:r>
              <a:rPr lang="en-US" dirty="0"/>
              <a:t>and </a:t>
            </a:r>
            <a:r>
              <a:rPr lang="en-US" b="1" dirty="0">
                <a:solidFill>
                  <a:srgbClr val="C00000"/>
                </a:solidFill>
              </a:rPr>
              <a:t>logical errors</a:t>
            </a:r>
            <a:r>
              <a:rPr lang="en-US" dirty="0"/>
              <a:t> in the </a:t>
            </a:r>
            <a:r>
              <a:rPr lang="en-US" b="1" dirty="0">
                <a:solidFill>
                  <a:srgbClr val="C00000"/>
                </a:solidFill>
              </a:rPr>
              <a:t>code</a:t>
            </a:r>
            <a:r>
              <a:rPr lang="en-US" dirty="0"/>
              <a:t>.</a:t>
            </a:r>
          </a:p>
          <a:p>
            <a:r>
              <a:rPr lang="en-US" dirty="0"/>
              <a:t>A </a:t>
            </a:r>
            <a:r>
              <a:rPr lang="en-US" b="1" dirty="0">
                <a:solidFill>
                  <a:srgbClr val="C00000"/>
                </a:solidFill>
              </a:rPr>
              <a:t>few members </a:t>
            </a:r>
            <a:r>
              <a:rPr lang="en-US" dirty="0"/>
              <a:t>of the development </a:t>
            </a:r>
            <a:r>
              <a:rPr lang="en-US" b="1" dirty="0">
                <a:solidFill>
                  <a:srgbClr val="C00000"/>
                </a:solidFill>
              </a:rPr>
              <a:t>team</a:t>
            </a:r>
            <a:r>
              <a:rPr lang="en-US" dirty="0">
                <a:solidFill>
                  <a:srgbClr val="C00000"/>
                </a:solidFill>
              </a:rPr>
              <a:t> </a:t>
            </a:r>
            <a:r>
              <a:rPr lang="en-US" dirty="0"/>
              <a:t>are given the </a:t>
            </a:r>
            <a:r>
              <a:rPr lang="en-US" b="1" dirty="0">
                <a:solidFill>
                  <a:srgbClr val="C00000"/>
                </a:solidFill>
              </a:rPr>
              <a:t>code</a:t>
            </a:r>
            <a:r>
              <a:rPr lang="en-US" dirty="0">
                <a:solidFill>
                  <a:srgbClr val="C00000"/>
                </a:solidFill>
              </a:rPr>
              <a:t> </a:t>
            </a:r>
            <a:r>
              <a:rPr lang="en-US" dirty="0"/>
              <a:t>few days before the walk through meeting to read and understand code.</a:t>
            </a:r>
          </a:p>
          <a:p>
            <a:r>
              <a:rPr lang="en-US" dirty="0"/>
              <a:t>Each </a:t>
            </a:r>
            <a:r>
              <a:rPr lang="en-US" b="1" dirty="0">
                <a:solidFill>
                  <a:srgbClr val="C00000"/>
                </a:solidFill>
              </a:rPr>
              <a:t>member selects some test cases</a:t>
            </a:r>
            <a:r>
              <a:rPr lang="en-US" dirty="0"/>
              <a:t> and</a:t>
            </a:r>
            <a:r>
              <a:rPr lang="en-US" dirty="0">
                <a:solidFill>
                  <a:srgbClr val="C00000"/>
                </a:solidFill>
              </a:rPr>
              <a:t> </a:t>
            </a:r>
            <a:r>
              <a:rPr lang="en-US" b="1" dirty="0">
                <a:solidFill>
                  <a:srgbClr val="C00000"/>
                </a:solidFill>
              </a:rPr>
              <a:t>simulates execution</a:t>
            </a:r>
            <a:r>
              <a:rPr lang="en-US" dirty="0"/>
              <a:t> of the code </a:t>
            </a:r>
            <a:r>
              <a:rPr lang="en-US" b="1" dirty="0">
                <a:solidFill>
                  <a:srgbClr val="C00000"/>
                </a:solidFill>
              </a:rPr>
              <a:t>by hand</a:t>
            </a:r>
          </a:p>
          <a:p>
            <a:r>
              <a:rPr lang="en-US" dirty="0"/>
              <a:t>The members </a:t>
            </a:r>
            <a:r>
              <a:rPr lang="en-US" b="1" dirty="0">
                <a:solidFill>
                  <a:srgbClr val="C00000"/>
                </a:solidFill>
              </a:rPr>
              <a:t>note down their findings</a:t>
            </a:r>
            <a:r>
              <a:rPr lang="en-US" dirty="0"/>
              <a:t> to </a:t>
            </a:r>
            <a:r>
              <a:rPr lang="en-US" b="1" dirty="0">
                <a:solidFill>
                  <a:srgbClr val="C00000"/>
                </a:solidFill>
              </a:rPr>
              <a:t>discuss</a:t>
            </a:r>
            <a:r>
              <a:rPr lang="en-US" dirty="0">
                <a:solidFill>
                  <a:srgbClr val="C00000"/>
                </a:solidFill>
              </a:rPr>
              <a:t> </a:t>
            </a:r>
            <a:r>
              <a:rPr lang="en-US" dirty="0"/>
              <a:t>these </a:t>
            </a:r>
            <a:r>
              <a:rPr lang="en-US" b="1" dirty="0">
                <a:solidFill>
                  <a:srgbClr val="C00000"/>
                </a:solidFill>
              </a:rPr>
              <a:t>in a walk through meeting</a:t>
            </a:r>
            <a:r>
              <a:rPr lang="en-US" dirty="0"/>
              <a:t> where the coder of the module is present.</a:t>
            </a:r>
          </a:p>
          <a:p>
            <a:endParaRPr lang="en-US" dirty="0"/>
          </a:p>
        </p:txBody>
      </p:sp>
      <p:pic>
        <p:nvPicPr>
          <p:cNvPr id="22" name="Picture 21"/>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79095" y="44995"/>
            <a:ext cx="899545" cy="659667"/>
          </a:xfrm>
          <a:prstGeom prst="rect">
            <a:avLst/>
          </a:prstGeom>
        </p:spPr>
      </p:pic>
      <p:cxnSp>
        <p:nvCxnSpPr>
          <p:cNvPr id="19" name="Straight Connector 18"/>
          <p:cNvCxnSpPr/>
          <p:nvPr/>
        </p:nvCxnSpPr>
        <p:spPr>
          <a:xfrm>
            <a:off x="6458190" y="711201"/>
            <a:ext cx="0" cy="5898146"/>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20" name="Rectangle 19"/>
          <p:cNvSpPr/>
          <p:nvPr/>
        </p:nvSpPr>
        <p:spPr>
          <a:xfrm>
            <a:off x="6533900" y="899666"/>
            <a:ext cx="2714990"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solidFill>
                  <a:schemeClr val="bg1"/>
                </a:solidFill>
              </a:rPr>
              <a:t>Code Inspection</a:t>
            </a:r>
          </a:p>
        </p:txBody>
      </p:sp>
      <p:cxnSp>
        <p:nvCxnSpPr>
          <p:cNvPr id="23" name="Straight Connector 22"/>
          <p:cNvCxnSpPr/>
          <p:nvPr/>
        </p:nvCxnSpPr>
        <p:spPr>
          <a:xfrm>
            <a:off x="8425692" y="1359645"/>
            <a:ext cx="1319199" cy="0"/>
          </a:xfrm>
          <a:prstGeom prst="line">
            <a:avLst/>
          </a:prstGeom>
        </p:spPr>
        <p:style>
          <a:lnRef idx="2">
            <a:schemeClr val="accent6"/>
          </a:lnRef>
          <a:fillRef idx="0">
            <a:schemeClr val="accent6"/>
          </a:fillRef>
          <a:effectRef idx="1">
            <a:schemeClr val="accent6"/>
          </a:effectRef>
          <a:fontRef idx="minor">
            <a:schemeClr val="tx1"/>
          </a:fontRef>
        </p:style>
      </p:cxnSp>
      <p:sp>
        <p:nvSpPr>
          <p:cNvPr id="24" name="Content Placeholder 2"/>
          <p:cNvSpPr txBox="1">
            <a:spLocks/>
          </p:cNvSpPr>
          <p:nvPr/>
        </p:nvSpPr>
        <p:spPr>
          <a:xfrm>
            <a:off x="6514130" y="1475474"/>
            <a:ext cx="5464510" cy="513079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a:t>
            </a:r>
            <a:r>
              <a:rPr lang="en-US" b="1" dirty="0">
                <a:solidFill>
                  <a:srgbClr val="C00000"/>
                </a:solidFill>
              </a:rPr>
              <a:t>aim</a:t>
            </a:r>
            <a:r>
              <a:rPr lang="en-US" dirty="0">
                <a:solidFill>
                  <a:srgbClr val="C00000"/>
                </a:solidFill>
              </a:rPr>
              <a:t> </a:t>
            </a:r>
            <a:r>
              <a:rPr lang="en-US" dirty="0"/>
              <a:t>of </a:t>
            </a:r>
            <a:r>
              <a:rPr lang="en-US" b="1" dirty="0">
                <a:solidFill>
                  <a:srgbClr val="C00000"/>
                </a:solidFill>
              </a:rPr>
              <a:t>Code Inspection </a:t>
            </a:r>
            <a:r>
              <a:rPr lang="en-US" dirty="0"/>
              <a:t>is to </a:t>
            </a:r>
            <a:r>
              <a:rPr lang="en-US" b="1" dirty="0">
                <a:solidFill>
                  <a:srgbClr val="C00000"/>
                </a:solidFill>
              </a:rPr>
              <a:t>discover</a:t>
            </a:r>
            <a:r>
              <a:rPr lang="en-US" dirty="0">
                <a:solidFill>
                  <a:srgbClr val="C00000"/>
                </a:solidFill>
              </a:rPr>
              <a:t> </a:t>
            </a:r>
            <a:r>
              <a:rPr lang="en-US" dirty="0"/>
              <a:t>some </a:t>
            </a:r>
            <a:r>
              <a:rPr lang="en-US" b="1" dirty="0">
                <a:solidFill>
                  <a:srgbClr val="C00000"/>
                </a:solidFill>
              </a:rPr>
              <a:t>common types</a:t>
            </a:r>
            <a:r>
              <a:rPr lang="en-US" dirty="0"/>
              <a:t> of </a:t>
            </a:r>
            <a:r>
              <a:rPr lang="en-US" b="1" dirty="0">
                <a:solidFill>
                  <a:srgbClr val="C00000"/>
                </a:solidFill>
              </a:rPr>
              <a:t>errors</a:t>
            </a:r>
            <a:r>
              <a:rPr lang="en-US" dirty="0">
                <a:solidFill>
                  <a:srgbClr val="C00000"/>
                </a:solidFill>
              </a:rPr>
              <a:t> </a:t>
            </a:r>
            <a:r>
              <a:rPr lang="en-US" dirty="0"/>
              <a:t>caused </a:t>
            </a:r>
            <a:r>
              <a:rPr lang="en-US" b="1" dirty="0">
                <a:solidFill>
                  <a:srgbClr val="C00000"/>
                </a:solidFill>
              </a:rPr>
              <a:t>due to improper programming</a:t>
            </a:r>
            <a:r>
              <a:rPr lang="en-US" dirty="0"/>
              <a:t>.</a:t>
            </a:r>
          </a:p>
          <a:p>
            <a:r>
              <a:rPr lang="en-US" b="1" dirty="0">
                <a:solidFill>
                  <a:srgbClr val="C00000"/>
                </a:solidFill>
              </a:rPr>
              <a:t>Code is examined </a:t>
            </a:r>
            <a:r>
              <a:rPr lang="en-US" dirty="0"/>
              <a:t>for the </a:t>
            </a:r>
            <a:r>
              <a:rPr lang="en-US" b="1" dirty="0">
                <a:solidFill>
                  <a:srgbClr val="C00000"/>
                </a:solidFill>
              </a:rPr>
              <a:t>presence</a:t>
            </a:r>
            <a:r>
              <a:rPr lang="en-US" dirty="0">
                <a:solidFill>
                  <a:srgbClr val="C00000"/>
                </a:solidFill>
              </a:rPr>
              <a:t> </a:t>
            </a:r>
            <a:r>
              <a:rPr lang="en-US" dirty="0"/>
              <a:t>of certain </a:t>
            </a:r>
            <a:r>
              <a:rPr lang="en-US" b="1" dirty="0">
                <a:solidFill>
                  <a:srgbClr val="C00000"/>
                </a:solidFill>
              </a:rPr>
              <a:t>kinds of errors</a:t>
            </a:r>
            <a:r>
              <a:rPr lang="en-US" dirty="0"/>
              <a:t>.</a:t>
            </a:r>
          </a:p>
          <a:p>
            <a:r>
              <a:rPr lang="en-US" dirty="0"/>
              <a:t>In addition, </a:t>
            </a:r>
            <a:r>
              <a:rPr lang="en-US" b="1" dirty="0">
                <a:solidFill>
                  <a:srgbClr val="C00000"/>
                </a:solidFill>
              </a:rPr>
              <a:t>commitment to coding standards</a:t>
            </a:r>
            <a:r>
              <a:rPr lang="en-US" dirty="0"/>
              <a:t> is also </a:t>
            </a:r>
            <a:r>
              <a:rPr lang="en-US" b="1" dirty="0">
                <a:solidFill>
                  <a:srgbClr val="C00000"/>
                </a:solidFill>
              </a:rPr>
              <a:t>checked</a:t>
            </a:r>
            <a:r>
              <a:rPr lang="en-US" dirty="0"/>
              <a:t>.</a:t>
            </a:r>
          </a:p>
          <a:p>
            <a:r>
              <a:rPr lang="en-US" dirty="0"/>
              <a:t>The author provides an </a:t>
            </a:r>
            <a:r>
              <a:rPr lang="en-US" b="1" dirty="0">
                <a:solidFill>
                  <a:srgbClr val="C00000"/>
                </a:solidFill>
              </a:rPr>
              <a:t>overview of the project</a:t>
            </a:r>
            <a:r>
              <a:rPr lang="en-US" dirty="0"/>
              <a:t>.</a:t>
            </a:r>
          </a:p>
          <a:p>
            <a:r>
              <a:rPr lang="en-US" dirty="0"/>
              <a:t>Inspection team </a:t>
            </a:r>
            <a:r>
              <a:rPr lang="en-US" b="1" dirty="0">
                <a:solidFill>
                  <a:srgbClr val="C00000"/>
                </a:solidFill>
              </a:rPr>
              <a:t>performs code inspection</a:t>
            </a:r>
            <a:r>
              <a:rPr lang="en-US" dirty="0"/>
              <a:t>.</a:t>
            </a:r>
          </a:p>
          <a:p>
            <a:r>
              <a:rPr lang="en-US" dirty="0"/>
              <a:t>Conduct a meeting with all team members and </a:t>
            </a:r>
            <a:r>
              <a:rPr lang="en-US" b="1" dirty="0">
                <a:solidFill>
                  <a:srgbClr val="C00000"/>
                </a:solidFill>
              </a:rPr>
              <a:t>analyze the reviewed code</a:t>
            </a:r>
            <a:r>
              <a:rPr lang="en-US" dirty="0"/>
              <a:t>. </a:t>
            </a:r>
          </a:p>
          <a:p>
            <a:endParaRPr lang="en-US" dirty="0"/>
          </a:p>
        </p:txBody>
      </p:sp>
      <p:sp>
        <p:nvSpPr>
          <p:cNvPr id="3" name="Rectangle 2"/>
          <p:cNvSpPr/>
          <p:nvPr/>
        </p:nvSpPr>
        <p:spPr>
          <a:xfrm>
            <a:off x="7355000" y="331998"/>
            <a:ext cx="3717684" cy="369332"/>
          </a:xfrm>
          <a:prstGeom prst="rect">
            <a:avLst/>
          </a:prstGeom>
        </p:spPr>
        <p:txBody>
          <a:bodyPr wrap="none">
            <a:spAutoFit/>
          </a:bodyPr>
          <a:lstStyle/>
          <a:p>
            <a:r>
              <a:rPr lang="en-US" b="1" dirty="0"/>
              <a:t>Code Walk Through &amp; Code Inspection</a:t>
            </a:r>
          </a:p>
        </p:txBody>
      </p:sp>
    </p:spTree>
    <p:extLst>
      <p:ext uri="{BB962C8B-B14F-4D97-AF65-F5344CB8AC3E}">
        <p14:creationId xmlns:p14="http://schemas.microsoft.com/office/powerpoint/2010/main" val="2832623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22" presetClass="entr" presetSubtype="8" fill="hold" nodeType="withEffect">
                                  <p:stCondLst>
                                    <p:cond delay="0"/>
                                  </p:stCondLst>
                                  <p:childTnLst>
                                    <p:set>
                                      <p:cBhvr>
                                        <p:cTn id="8" dur="1" fill="hold">
                                          <p:stCondLst>
                                            <p:cond delay="0"/>
                                          </p:stCondLst>
                                        </p:cTn>
                                        <p:tgtEl>
                                          <p:spTgt spid="18"/>
                                        </p:tgtEl>
                                        <p:attrNameLst>
                                          <p:attrName>style.visibility</p:attrName>
                                        </p:attrNameLst>
                                      </p:cBhvr>
                                      <p:to>
                                        <p:strVal val="visible"/>
                                      </p:to>
                                    </p:set>
                                    <p:animEffect transition="in" filter="wipe(left)">
                                      <p:cBhvr>
                                        <p:cTn id="9" dur="500"/>
                                        <p:tgtEl>
                                          <p:spTgt spid="18"/>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1">
                                            <p:txEl>
                                              <p:pRg st="4" end="4"/>
                                            </p:txEl>
                                          </p:spTgt>
                                        </p:tgtEl>
                                        <p:attrNameLst>
                                          <p:attrName>style.visibility</p:attrName>
                                        </p:attrNameLst>
                                      </p:cBhvr>
                                      <p:to>
                                        <p:strVal val="visible"/>
                                      </p:to>
                                    </p:set>
                                  </p:childTnLst>
                                </p:cTn>
                              </p:par>
                              <p:par>
                                <p:cTn id="30" presetID="22" presetClass="entr" presetSubtype="1"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up)">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22" presetClass="entr" presetSubtype="8"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left)">
                                      <p:cBhvr>
                                        <p:cTn id="39" dur="500"/>
                                        <p:tgtEl>
                                          <p:spTgt spid="23"/>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build="p"/>
      <p:bldP spid="20" grpId="0" animBg="1"/>
      <p:bldP spid="2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Documentation</a:t>
            </a:r>
          </a:p>
        </p:txBody>
      </p:sp>
      <p:pic>
        <p:nvPicPr>
          <p:cNvPr id="5" name="Picture 4"/>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458450" y="203773"/>
            <a:ext cx="1507212" cy="1014856"/>
          </a:xfrm>
          <a:prstGeom prst="rect">
            <a:avLst/>
          </a:prstGeom>
        </p:spPr>
      </p:pic>
      <p:sp>
        <p:nvSpPr>
          <p:cNvPr id="8" name="Content Placeholder 2"/>
          <p:cNvSpPr>
            <a:spLocks noGrp="1"/>
          </p:cNvSpPr>
          <p:nvPr>
            <p:ph idx="1"/>
          </p:nvPr>
        </p:nvSpPr>
        <p:spPr>
          <a:xfrm>
            <a:off x="131180" y="787245"/>
            <a:ext cx="10327269" cy="882235"/>
          </a:xfrm>
        </p:spPr>
        <p:txBody>
          <a:bodyPr/>
          <a:lstStyle/>
          <a:p>
            <a:r>
              <a:rPr lang="en-US" dirty="0"/>
              <a:t>When various kinds of software products are developed, various kinds of </a:t>
            </a:r>
            <a:r>
              <a:rPr lang="en-US" b="1" dirty="0">
                <a:solidFill>
                  <a:srgbClr val="C00000"/>
                </a:solidFill>
              </a:rPr>
              <a:t>documents</a:t>
            </a:r>
            <a:r>
              <a:rPr lang="en-US" dirty="0">
                <a:solidFill>
                  <a:srgbClr val="C00000"/>
                </a:solidFill>
              </a:rPr>
              <a:t> </a:t>
            </a:r>
            <a:r>
              <a:rPr lang="en-US" dirty="0"/>
              <a:t>are also developed as part of any software engineering process e.g.. </a:t>
            </a:r>
          </a:p>
          <a:p>
            <a:endParaRPr lang="en-US" dirty="0"/>
          </a:p>
          <a:p>
            <a:endParaRPr lang="en-US" dirty="0"/>
          </a:p>
        </p:txBody>
      </p:sp>
      <p:sp>
        <p:nvSpPr>
          <p:cNvPr id="9" name="Rectangle 8"/>
          <p:cNvSpPr/>
          <p:nvPr/>
        </p:nvSpPr>
        <p:spPr>
          <a:xfrm>
            <a:off x="4686300" y="3788413"/>
            <a:ext cx="2263963" cy="103908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dirty="0"/>
              <a:t>Software Documents</a:t>
            </a:r>
          </a:p>
        </p:txBody>
      </p:sp>
      <p:sp>
        <p:nvSpPr>
          <p:cNvPr id="10" name="Rectangle 9"/>
          <p:cNvSpPr/>
          <p:nvPr/>
        </p:nvSpPr>
        <p:spPr>
          <a:xfrm>
            <a:off x="2590800" y="5215910"/>
            <a:ext cx="2383574" cy="103249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t>Internal Documentation</a:t>
            </a:r>
          </a:p>
        </p:txBody>
      </p:sp>
      <p:sp>
        <p:nvSpPr>
          <p:cNvPr id="11" name="Rectangle 10"/>
          <p:cNvSpPr/>
          <p:nvPr/>
        </p:nvSpPr>
        <p:spPr>
          <a:xfrm>
            <a:off x="6613688" y="5215910"/>
            <a:ext cx="2339812" cy="103249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t>External Documentation</a:t>
            </a:r>
          </a:p>
        </p:txBody>
      </p:sp>
      <p:cxnSp>
        <p:nvCxnSpPr>
          <p:cNvPr id="12" name="Elbow Connector 11"/>
          <p:cNvCxnSpPr>
            <a:stCxn id="9" idx="2"/>
            <a:endCxn id="10" idx="0"/>
          </p:cNvCxnSpPr>
          <p:nvPr/>
        </p:nvCxnSpPr>
        <p:spPr>
          <a:xfrm rot="5400000">
            <a:off x="4606230" y="4003857"/>
            <a:ext cx="388411" cy="2035695"/>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13" name="Elbow Connector 12"/>
          <p:cNvCxnSpPr>
            <a:stCxn id="9" idx="2"/>
            <a:endCxn id="11" idx="0"/>
          </p:cNvCxnSpPr>
          <p:nvPr/>
        </p:nvCxnSpPr>
        <p:spPr>
          <a:xfrm rot="16200000" flipH="1">
            <a:off x="6606733" y="4039048"/>
            <a:ext cx="388411" cy="1965312"/>
          </a:xfrm>
          <a:prstGeom prst="bentConnector3">
            <a:avLst/>
          </a:prstGeom>
          <a:ln>
            <a:tailEnd type="triangle"/>
          </a:ln>
        </p:spPr>
        <p:style>
          <a:lnRef idx="2">
            <a:schemeClr val="dk1"/>
          </a:lnRef>
          <a:fillRef idx="0">
            <a:schemeClr val="dk1"/>
          </a:fillRef>
          <a:effectRef idx="1">
            <a:schemeClr val="dk1"/>
          </a:effectRef>
          <a:fontRef idx="minor">
            <a:schemeClr val="tx1"/>
          </a:fontRef>
        </p:style>
      </p:cxnSp>
      <p:sp>
        <p:nvSpPr>
          <p:cNvPr id="15" name="Rectangle 14"/>
          <p:cNvSpPr/>
          <p:nvPr/>
        </p:nvSpPr>
        <p:spPr>
          <a:xfrm>
            <a:off x="609600" y="1745524"/>
            <a:ext cx="1962150" cy="461665"/>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wrap="square">
            <a:spAutoFit/>
          </a:bodyPr>
          <a:lstStyle/>
          <a:p>
            <a:r>
              <a:rPr lang="en-US" sz="2400" dirty="0">
                <a:solidFill>
                  <a:srgbClr val="C00000"/>
                </a:solidFill>
              </a:rPr>
              <a:t>Users’ manual</a:t>
            </a:r>
            <a:endParaRPr lang="en-US" sz="2400" dirty="0"/>
          </a:p>
        </p:txBody>
      </p:sp>
      <p:sp>
        <p:nvSpPr>
          <p:cNvPr id="16" name="Rectangle 15"/>
          <p:cNvSpPr/>
          <p:nvPr/>
        </p:nvSpPr>
        <p:spPr>
          <a:xfrm>
            <a:off x="609600" y="2325652"/>
            <a:ext cx="10492289" cy="461665"/>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wrap="square">
            <a:spAutoFit/>
          </a:bodyPr>
          <a:lstStyle/>
          <a:p>
            <a:r>
              <a:rPr lang="en-US" sz="2400" dirty="0"/>
              <a:t>Software requirements specification </a:t>
            </a:r>
            <a:r>
              <a:rPr lang="en-US" sz="2400" dirty="0">
                <a:solidFill>
                  <a:srgbClr val="C00000"/>
                </a:solidFill>
              </a:rPr>
              <a:t>(SRS)</a:t>
            </a:r>
            <a:r>
              <a:rPr lang="en-US" sz="2400" dirty="0"/>
              <a:t> documents, </a:t>
            </a:r>
            <a:r>
              <a:rPr lang="en-US" sz="2400" dirty="0" err="1"/>
              <a:t>etc</a:t>
            </a:r>
            <a:endParaRPr lang="en-US" sz="2400" dirty="0"/>
          </a:p>
        </p:txBody>
      </p:sp>
      <p:sp>
        <p:nvSpPr>
          <p:cNvPr id="17" name="Rectangle 16"/>
          <p:cNvSpPr/>
          <p:nvPr/>
        </p:nvSpPr>
        <p:spPr>
          <a:xfrm>
            <a:off x="2745524" y="1738684"/>
            <a:ext cx="2578099" cy="461665"/>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wrap="square">
            <a:spAutoFit/>
          </a:bodyPr>
          <a:lstStyle/>
          <a:p>
            <a:r>
              <a:rPr lang="en-US" sz="2400" dirty="0">
                <a:solidFill>
                  <a:srgbClr val="C00000"/>
                </a:solidFill>
              </a:rPr>
              <a:t>Design documents</a:t>
            </a:r>
            <a:endParaRPr lang="en-US" sz="2400" dirty="0"/>
          </a:p>
        </p:txBody>
      </p:sp>
      <p:sp>
        <p:nvSpPr>
          <p:cNvPr id="18" name="Rectangle 17"/>
          <p:cNvSpPr/>
          <p:nvPr/>
        </p:nvSpPr>
        <p:spPr>
          <a:xfrm>
            <a:off x="5497397" y="1750168"/>
            <a:ext cx="2814518" cy="461665"/>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wrap="square">
            <a:spAutoFit/>
          </a:bodyPr>
          <a:lstStyle/>
          <a:p>
            <a:r>
              <a:rPr lang="en-US" sz="2400" dirty="0">
                <a:solidFill>
                  <a:srgbClr val="C00000"/>
                </a:solidFill>
              </a:rPr>
              <a:t>Test documents</a:t>
            </a:r>
            <a:endParaRPr lang="en-US" sz="2400" dirty="0"/>
          </a:p>
        </p:txBody>
      </p:sp>
      <p:sp>
        <p:nvSpPr>
          <p:cNvPr id="19" name="Rectangle 18"/>
          <p:cNvSpPr/>
          <p:nvPr/>
        </p:nvSpPr>
        <p:spPr>
          <a:xfrm>
            <a:off x="8485690" y="1738683"/>
            <a:ext cx="2616199" cy="461665"/>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wrap="square">
            <a:spAutoFit/>
          </a:bodyPr>
          <a:lstStyle/>
          <a:p>
            <a:r>
              <a:rPr lang="en-US" sz="2400" dirty="0">
                <a:solidFill>
                  <a:srgbClr val="C00000"/>
                </a:solidFill>
              </a:rPr>
              <a:t>Installation manual</a:t>
            </a:r>
            <a:endParaRPr lang="en-US" sz="2400" dirty="0"/>
          </a:p>
        </p:txBody>
      </p:sp>
      <p:sp>
        <p:nvSpPr>
          <p:cNvPr id="31" name="Content Placeholder 2"/>
          <p:cNvSpPr txBox="1">
            <a:spLocks/>
          </p:cNvSpPr>
          <p:nvPr/>
        </p:nvSpPr>
        <p:spPr>
          <a:xfrm>
            <a:off x="131180" y="3049044"/>
            <a:ext cx="11834482" cy="569868"/>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Different </a:t>
            </a:r>
            <a:r>
              <a:rPr lang="en-US" b="1" dirty="0">
                <a:solidFill>
                  <a:srgbClr val="C00000"/>
                </a:solidFill>
              </a:rPr>
              <a:t>types of software documents</a:t>
            </a:r>
            <a:r>
              <a:rPr lang="en-US" dirty="0">
                <a:solidFill>
                  <a:srgbClr val="C00000"/>
                </a:solidFill>
              </a:rPr>
              <a:t> </a:t>
            </a:r>
            <a:r>
              <a:rPr lang="en-US" dirty="0"/>
              <a:t>can broadly be classified into the following:</a:t>
            </a:r>
          </a:p>
          <a:p>
            <a:endParaRPr lang="en-US" dirty="0"/>
          </a:p>
          <a:p>
            <a:endParaRPr lang="en-US" dirty="0"/>
          </a:p>
        </p:txBody>
      </p:sp>
    </p:spTree>
    <p:extLst>
      <p:ext uri="{BB962C8B-B14F-4D97-AF65-F5344CB8AC3E}">
        <p14:creationId xmlns:p14="http://schemas.microsoft.com/office/powerpoint/2010/main" val="1157309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right)">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0"/>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wipe(left)">
                                      <p:cBhvr>
                                        <p:cTn id="48" dur="500"/>
                                        <p:tgtEl>
                                          <p:spTgt spid="13"/>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animBg="1"/>
      <p:bldP spid="10" grpId="0" animBg="1"/>
      <p:bldP spid="11" grpId="0" animBg="1"/>
      <p:bldP spid="15" grpId="0" animBg="1"/>
      <p:bldP spid="16" grpId="0" animBg="1"/>
      <p:bldP spid="17" grpId="0" animBg="1"/>
      <p:bldP spid="18" grpId="0" animBg="1"/>
      <p:bldP spid="19" grpId="0" animBg="1"/>
      <p:bldP spid="31"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Documentation Cont.</a:t>
            </a:r>
          </a:p>
        </p:txBody>
      </p:sp>
      <p:sp>
        <p:nvSpPr>
          <p:cNvPr id="17" name="Rectangle 16"/>
          <p:cNvSpPr/>
          <p:nvPr/>
        </p:nvSpPr>
        <p:spPr>
          <a:xfrm>
            <a:off x="218346" y="899666"/>
            <a:ext cx="3477353"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solidFill>
                  <a:schemeClr val="bg1"/>
                </a:solidFill>
              </a:rPr>
              <a:t>Internal Documentation</a:t>
            </a:r>
          </a:p>
        </p:txBody>
      </p:sp>
      <p:cxnSp>
        <p:nvCxnSpPr>
          <p:cNvPr id="18" name="Straight Connector 17"/>
          <p:cNvCxnSpPr/>
          <p:nvPr/>
        </p:nvCxnSpPr>
        <p:spPr>
          <a:xfrm>
            <a:off x="2529239" y="1359645"/>
            <a:ext cx="4672475" cy="0"/>
          </a:xfrm>
          <a:prstGeom prst="line">
            <a:avLst/>
          </a:prstGeom>
        </p:spPr>
        <p:style>
          <a:lnRef idx="2">
            <a:schemeClr val="accent6"/>
          </a:lnRef>
          <a:fillRef idx="0">
            <a:schemeClr val="accent6"/>
          </a:fillRef>
          <a:effectRef idx="1">
            <a:schemeClr val="accent6"/>
          </a:effectRef>
          <a:fontRef idx="minor">
            <a:schemeClr val="tx1"/>
          </a:fontRef>
        </p:style>
      </p:cxnSp>
      <p:sp>
        <p:nvSpPr>
          <p:cNvPr id="21" name="Content Placeholder 2"/>
          <p:cNvSpPr txBox="1">
            <a:spLocks/>
          </p:cNvSpPr>
          <p:nvPr/>
        </p:nvSpPr>
        <p:spPr>
          <a:xfrm>
            <a:off x="198577" y="1475474"/>
            <a:ext cx="7079004" cy="513079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300" dirty="0"/>
              <a:t>It is the </a:t>
            </a:r>
            <a:r>
              <a:rPr lang="en-US" sz="2300" b="1" dirty="0">
                <a:solidFill>
                  <a:srgbClr val="C00000"/>
                </a:solidFill>
              </a:rPr>
              <a:t>code understanding features</a:t>
            </a:r>
            <a:r>
              <a:rPr lang="en-US" sz="2300" dirty="0"/>
              <a:t> provided as part of the source code.</a:t>
            </a:r>
          </a:p>
          <a:p>
            <a:r>
              <a:rPr lang="en-US" sz="2300" dirty="0"/>
              <a:t>It is provided through appropriate</a:t>
            </a:r>
            <a:r>
              <a:rPr lang="en-US" sz="2300" b="1" dirty="0">
                <a:solidFill>
                  <a:srgbClr val="C00000"/>
                </a:solidFill>
              </a:rPr>
              <a:t> module headers and comments</a:t>
            </a:r>
            <a:r>
              <a:rPr lang="en-US" sz="2300" dirty="0"/>
              <a:t> embedded in the source code.</a:t>
            </a:r>
          </a:p>
          <a:p>
            <a:r>
              <a:rPr lang="en-US" sz="2300" dirty="0"/>
              <a:t>It is also provided through the useful </a:t>
            </a:r>
            <a:r>
              <a:rPr lang="en-US" sz="2300" b="1" dirty="0">
                <a:solidFill>
                  <a:srgbClr val="C00000"/>
                </a:solidFill>
              </a:rPr>
              <a:t>variable names, module and function headers, code structuring, use of enumerated types and constant identifiers, use of user-defined data types</a:t>
            </a:r>
            <a:r>
              <a:rPr lang="en-US" sz="2300" dirty="0"/>
              <a:t>, etc.</a:t>
            </a:r>
          </a:p>
          <a:p>
            <a:r>
              <a:rPr lang="en-US" sz="2300" dirty="0"/>
              <a:t>Even when code is carefully commented, </a:t>
            </a:r>
            <a:r>
              <a:rPr lang="en-US" sz="2300" b="1" dirty="0">
                <a:solidFill>
                  <a:srgbClr val="C00000"/>
                </a:solidFill>
              </a:rPr>
              <a:t>meaningful variable names</a:t>
            </a:r>
            <a:r>
              <a:rPr lang="en-US" sz="2300" dirty="0"/>
              <a:t> are still more helpful in understanding a piece of code. </a:t>
            </a:r>
          </a:p>
          <a:p>
            <a:r>
              <a:rPr lang="en-US" sz="2300" dirty="0"/>
              <a:t>Good organizations ensure good internal documentation by appropriately formulating their coding standards and guidelines.</a:t>
            </a:r>
          </a:p>
          <a:p>
            <a:endParaRPr lang="en-US" sz="2300" dirty="0"/>
          </a:p>
        </p:txBody>
      </p:sp>
      <p:cxnSp>
        <p:nvCxnSpPr>
          <p:cNvPr id="19" name="Straight Connector 18"/>
          <p:cNvCxnSpPr/>
          <p:nvPr/>
        </p:nvCxnSpPr>
        <p:spPr>
          <a:xfrm>
            <a:off x="7410690" y="711201"/>
            <a:ext cx="0" cy="5898146"/>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20" name="Rectangle 19"/>
          <p:cNvSpPr/>
          <p:nvPr/>
        </p:nvSpPr>
        <p:spPr>
          <a:xfrm>
            <a:off x="7524499" y="899666"/>
            <a:ext cx="3210991"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solidFill>
                  <a:schemeClr val="bg1"/>
                </a:solidFill>
              </a:rPr>
              <a:t>External Documentation</a:t>
            </a:r>
          </a:p>
        </p:txBody>
      </p:sp>
      <p:cxnSp>
        <p:nvCxnSpPr>
          <p:cNvPr id="23" name="Straight Connector 22"/>
          <p:cNvCxnSpPr/>
          <p:nvPr/>
        </p:nvCxnSpPr>
        <p:spPr>
          <a:xfrm>
            <a:off x="10521192" y="1359645"/>
            <a:ext cx="1457448" cy="0"/>
          </a:xfrm>
          <a:prstGeom prst="line">
            <a:avLst/>
          </a:prstGeom>
        </p:spPr>
        <p:style>
          <a:lnRef idx="2">
            <a:schemeClr val="accent6"/>
          </a:lnRef>
          <a:fillRef idx="0">
            <a:schemeClr val="accent6"/>
          </a:fillRef>
          <a:effectRef idx="1">
            <a:schemeClr val="accent6"/>
          </a:effectRef>
          <a:fontRef idx="minor">
            <a:schemeClr val="tx1"/>
          </a:fontRef>
        </p:style>
      </p:cxnSp>
      <p:sp>
        <p:nvSpPr>
          <p:cNvPr id="24" name="Content Placeholder 2"/>
          <p:cNvSpPr txBox="1">
            <a:spLocks/>
          </p:cNvSpPr>
          <p:nvPr/>
        </p:nvSpPr>
        <p:spPr>
          <a:xfrm>
            <a:off x="7543800" y="1475474"/>
            <a:ext cx="4434840" cy="513079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It is provided through various types of </a:t>
            </a:r>
            <a:r>
              <a:rPr lang="en-US" b="1" dirty="0">
                <a:solidFill>
                  <a:srgbClr val="C00000"/>
                </a:solidFill>
              </a:rPr>
              <a:t>supporting documents</a:t>
            </a:r>
            <a:r>
              <a:rPr lang="en-US" dirty="0"/>
              <a:t> </a:t>
            </a:r>
          </a:p>
          <a:p>
            <a:pPr lvl="1"/>
            <a:r>
              <a:rPr lang="en-US" dirty="0"/>
              <a:t>such as users’ manual</a:t>
            </a:r>
          </a:p>
          <a:p>
            <a:pPr lvl="1"/>
            <a:r>
              <a:rPr lang="en-US" dirty="0"/>
              <a:t>software requirements specification document</a:t>
            </a:r>
          </a:p>
          <a:p>
            <a:pPr lvl="1"/>
            <a:r>
              <a:rPr lang="en-US" dirty="0"/>
              <a:t>design document</a:t>
            </a:r>
          </a:p>
          <a:p>
            <a:pPr lvl="1"/>
            <a:r>
              <a:rPr lang="en-US" dirty="0"/>
              <a:t>test documents, etc.</a:t>
            </a:r>
          </a:p>
          <a:p>
            <a:r>
              <a:rPr lang="en-US" dirty="0"/>
              <a:t>A systematic software development style ensures that all these documents are </a:t>
            </a:r>
            <a:r>
              <a:rPr lang="en-US" b="1" dirty="0">
                <a:solidFill>
                  <a:srgbClr val="C00000"/>
                </a:solidFill>
              </a:rPr>
              <a:t>produced in an orderly fashion</a:t>
            </a:r>
            <a:r>
              <a:rPr lang="en-US" dirty="0"/>
              <a:t>.</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05789" y="517529"/>
            <a:ext cx="953651" cy="764273"/>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5657" y="5501369"/>
            <a:ext cx="1321919" cy="937531"/>
          </a:xfrm>
          <a:prstGeom prst="rect">
            <a:avLst/>
          </a:prstGeom>
        </p:spPr>
      </p:pic>
      <p:sp>
        <p:nvSpPr>
          <p:cNvPr id="3" name="Rectangle 2"/>
          <p:cNvSpPr/>
          <p:nvPr/>
        </p:nvSpPr>
        <p:spPr>
          <a:xfrm>
            <a:off x="8815432" y="339924"/>
            <a:ext cx="3345788" cy="369332"/>
          </a:xfrm>
          <a:prstGeom prst="rect">
            <a:avLst/>
          </a:prstGeom>
        </p:spPr>
        <p:txBody>
          <a:bodyPr wrap="none">
            <a:spAutoFit/>
          </a:bodyPr>
          <a:lstStyle/>
          <a:p>
            <a:r>
              <a:rPr lang="en-US" b="1" dirty="0"/>
              <a:t>Internal &amp; External Documentation</a:t>
            </a:r>
          </a:p>
        </p:txBody>
      </p:sp>
    </p:spTree>
    <p:extLst>
      <p:ext uri="{BB962C8B-B14F-4D97-AF65-F5344CB8AC3E}">
        <p14:creationId xmlns:p14="http://schemas.microsoft.com/office/powerpoint/2010/main" val="2125645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22" presetClass="entr" presetSubtype="8" fill="hold" nodeType="withEffect">
                                  <p:stCondLst>
                                    <p:cond delay="0"/>
                                  </p:stCondLst>
                                  <p:childTnLst>
                                    <p:set>
                                      <p:cBhvr>
                                        <p:cTn id="8" dur="1" fill="hold">
                                          <p:stCondLst>
                                            <p:cond delay="0"/>
                                          </p:stCondLst>
                                        </p:cTn>
                                        <p:tgtEl>
                                          <p:spTgt spid="18"/>
                                        </p:tgtEl>
                                        <p:attrNameLst>
                                          <p:attrName>style.visibility</p:attrName>
                                        </p:attrNameLst>
                                      </p:cBhvr>
                                      <p:to>
                                        <p:strVal val="visible"/>
                                      </p:to>
                                    </p:set>
                                    <p:animEffect transition="in" filter="wipe(left)">
                                      <p:cBhvr>
                                        <p:cTn id="9" dur="500"/>
                                        <p:tgtEl>
                                          <p:spTgt spid="18"/>
                                        </p:tgtEl>
                                      </p:cBhvr>
                                    </p:animEffect>
                                  </p:childTnLst>
                                </p:cTn>
                              </p:par>
                              <p:par>
                                <p:cTn id="10" presetID="1"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par>
                                <p:cTn id="12" presetID="22" presetClass="entr" presetSubtype="1"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wipe(up)">
                                      <p:cBhvr>
                                        <p:cTn id="14" dur="500"/>
                                        <p:tgtEl>
                                          <p:spTgt spid="1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22" presetClass="entr" presetSubtype="8"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wipe(left)">
                                      <p:cBhvr>
                                        <p:cTn id="41" dur="500"/>
                                        <p:tgtEl>
                                          <p:spTgt spid="23"/>
                                        </p:tgtEl>
                                      </p:cBhvr>
                                    </p:animEffect>
                                  </p:childTnLst>
                                </p:cTn>
                              </p:par>
                              <p:par>
                                <p:cTn id="42" presetID="1" presetClass="entr" presetSubtype="0" fill="hold" nodeType="withEffect">
                                  <p:stCondLst>
                                    <p:cond delay="0"/>
                                  </p:stCondLst>
                                  <p:childTnLst>
                                    <p:set>
                                      <p:cBhvr>
                                        <p:cTn id="43" dur="1" fill="hold">
                                          <p:stCondLst>
                                            <p:cond delay="0"/>
                                          </p:stCondLst>
                                        </p:cTn>
                                        <p:tgtEl>
                                          <p:spTgt spid="1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4">
                                            <p:txEl>
                                              <p:pRg st="0" end="0"/>
                                            </p:txEl>
                                          </p:spTgt>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4">
                                            <p:txEl>
                                              <p:pRg st="1" end="1"/>
                                            </p:txEl>
                                          </p:spTgt>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24">
                                            <p:txEl>
                                              <p:pRg st="2" end="2"/>
                                            </p:txEl>
                                          </p:spTgt>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24">
                                            <p:txEl>
                                              <p:pRg st="3" end="3"/>
                                            </p:txEl>
                                          </p:spTgt>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build="p"/>
      <p:bldP spid="20" grpId="0" animBg="1"/>
      <p:bldP spid="2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Testing</a:t>
            </a:r>
          </a:p>
        </p:txBody>
      </p:sp>
      <p:pic>
        <p:nvPicPr>
          <p:cNvPr id="16" name="Picture 15"/>
          <p:cNvPicPr>
            <a:picLocks noChangeAspect="1"/>
          </p:cNvPicPr>
          <p:nvPr/>
        </p:nvPicPr>
        <p:blipFill rotWithShape="1">
          <a:blip r:embed="rId2">
            <a:extLst>
              <a:ext uri="{28A0092B-C50C-407E-A947-70E740481C1C}">
                <a14:useLocalDpi xmlns:a14="http://schemas.microsoft.com/office/drawing/2010/main" val="0"/>
              </a:ext>
            </a:extLst>
          </a:blip>
          <a:srcRect t="18184"/>
          <a:stretch/>
        </p:blipFill>
        <p:spPr>
          <a:xfrm>
            <a:off x="3689366" y="2953366"/>
            <a:ext cx="1688865" cy="1295400"/>
          </a:xfrm>
          <a:prstGeom prst="rect">
            <a:avLst/>
          </a:prstGeom>
        </p:spPr>
      </p:pic>
      <p:sp>
        <p:nvSpPr>
          <p:cNvPr id="18" name="Rounded Rectangular Callout 17"/>
          <p:cNvSpPr/>
          <p:nvPr/>
        </p:nvSpPr>
        <p:spPr>
          <a:xfrm>
            <a:off x="228600" y="4341359"/>
            <a:ext cx="4057650" cy="2149572"/>
          </a:xfrm>
          <a:prstGeom prst="wedgeRoundRectCallout">
            <a:avLst>
              <a:gd name="adj1" fmla="val 86300"/>
              <a:gd name="adj2" fmla="val 23949"/>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rgbClr val="C00000"/>
                </a:solidFill>
              </a:rPr>
              <a:t>Don’t view testing</a:t>
            </a:r>
            <a:r>
              <a:rPr lang="en-US" sz="2400" dirty="0">
                <a:solidFill>
                  <a:schemeClr val="tx1"/>
                </a:solidFill>
              </a:rPr>
              <a:t> as a </a:t>
            </a:r>
            <a:r>
              <a:rPr lang="en-US" sz="2400" b="1" dirty="0">
                <a:solidFill>
                  <a:srgbClr val="C00000"/>
                </a:solidFill>
              </a:rPr>
              <a:t>“safety net” </a:t>
            </a:r>
            <a:r>
              <a:rPr lang="en-US" sz="2400" dirty="0">
                <a:solidFill>
                  <a:schemeClr val="tx1"/>
                </a:solidFill>
              </a:rPr>
              <a:t>that will catch all errors that occurred because of weak software engineering practice.</a:t>
            </a:r>
          </a:p>
        </p:txBody>
      </p:sp>
      <p:sp>
        <p:nvSpPr>
          <p:cNvPr id="15" name="Rounded Rectangular Callout 14"/>
          <p:cNvSpPr/>
          <p:nvPr/>
        </p:nvSpPr>
        <p:spPr>
          <a:xfrm>
            <a:off x="228600" y="913996"/>
            <a:ext cx="4057650" cy="2062114"/>
          </a:xfrm>
          <a:prstGeom prst="wedgeRoundRectCallout">
            <a:avLst>
              <a:gd name="adj1" fmla="val 47325"/>
              <a:gd name="adj2" fmla="val 6219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rgbClr val="C00000"/>
                </a:solidFill>
              </a:rPr>
              <a:t>Testing</a:t>
            </a:r>
            <a:r>
              <a:rPr lang="en-US" sz="2400" dirty="0">
                <a:solidFill>
                  <a:srgbClr val="C00000"/>
                </a:solidFill>
              </a:rPr>
              <a:t> </a:t>
            </a:r>
            <a:r>
              <a:rPr lang="en-US" sz="2400" dirty="0"/>
              <a:t>is the </a:t>
            </a:r>
            <a:r>
              <a:rPr lang="en-US" sz="2400" b="1" dirty="0">
                <a:solidFill>
                  <a:srgbClr val="C00000"/>
                </a:solidFill>
              </a:rPr>
              <a:t>process</a:t>
            </a:r>
            <a:r>
              <a:rPr lang="en-US" sz="2400" dirty="0">
                <a:solidFill>
                  <a:srgbClr val="C00000"/>
                </a:solidFill>
              </a:rPr>
              <a:t> </a:t>
            </a:r>
            <a:r>
              <a:rPr lang="en-US" sz="2400" dirty="0"/>
              <a:t>of exercising a program with the specific </a:t>
            </a:r>
            <a:r>
              <a:rPr lang="en-US" sz="2400" b="1" dirty="0">
                <a:solidFill>
                  <a:srgbClr val="C00000"/>
                </a:solidFill>
              </a:rPr>
              <a:t>intent of finding errors</a:t>
            </a:r>
            <a:r>
              <a:rPr lang="en-US" sz="2400" dirty="0"/>
              <a:t> prior to delivery to the end user.</a:t>
            </a:r>
          </a:p>
        </p:txBody>
      </p:sp>
      <p:pic>
        <p:nvPicPr>
          <p:cNvPr id="11" name="Picture 10"/>
          <p:cNvPicPr>
            <a:picLocks noChangeAspect="1"/>
          </p:cNvPicPr>
          <p:nvPr/>
        </p:nvPicPr>
        <p:blipFill>
          <a:blip r:embed="rId3"/>
          <a:stretch>
            <a:fillRect/>
          </a:stretch>
        </p:blipFill>
        <p:spPr>
          <a:xfrm>
            <a:off x="5378231" y="847523"/>
            <a:ext cx="6661369" cy="4310298"/>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8281" y="5294143"/>
            <a:ext cx="1712142" cy="1168029"/>
          </a:xfrm>
          <a:prstGeom prst="rect">
            <a:avLst/>
          </a:prstGeom>
        </p:spPr>
      </p:pic>
    </p:spTree>
    <p:extLst>
      <p:ext uri="{BB962C8B-B14F-4D97-AF65-F5344CB8AC3E}">
        <p14:creationId xmlns:p14="http://schemas.microsoft.com/office/powerpoint/2010/main" val="3007179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1"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down)">
                                      <p:cBhvr>
                                        <p:cTn id="14" dur="500"/>
                                        <p:tgtEl>
                                          <p:spTgt spid="18"/>
                                        </p:tgtEl>
                                      </p:cBhvr>
                                    </p:animEffec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Test the Software</a:t>
            </a:r>
          </a:p>
        </p:txBody>
      </p:sp>
      <p:pic>
        <p:nvPicPr>
          <p:cNvPr id="4" name="Picture 3"/>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867400" y="882968"/>
            <a:ext cx="2476182" cy="2476182"/>
          </a:xfrm>
          <a:prstGeom prst="rect">
            <a:avLst/>
          </a:prstGeom>
        </p:spPr>
      </p:pic>
      <p:pic>
        <p:nvPicPr>
          <p:cNvPr id="5" name="Picture 4"/>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73100" y="882968"/>
            <a:ext cx="2539682" cy="2539682"/>
          </a:xfrm>
          <a:prstGeom prst="rect">
            <a:avLst/>
          </a:prstGeom>
        </p:spPr>
      </p:pic>
      <p:sp>
        <p:nvSpPr>
          <p:cNvPr id="6" name="Rectangle 5"/>
          <p:cNvSpPr/>
          <p:nvPr/>
        </p:nvSpPr>
        <p:spPr>
          <a:xfrm rot="16200000">
            <a:off x="-742631" y="1854200"/>
            <a:ext cx="2475864" cy="533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b="1" dirty="0"/>
              <a:t>Developer</a:t>
            </a:r>
          </a:p>
        </p:txBody>
      </p:sp>
      <p:sp>
        <p:nvSpPr>
          <p:cNvPr id="7" name="Rectangle 6"/>
          <p:cNvSpPr/>
          <p:nvPr/>
        </p:nvSpPr>
        <p:spPr>
          <a:xfrm>
            <a:off x="8419782" y="882968"/>
            <a:ext cx="533400" cy="247586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vert" rtlCol="0" anchor="ctr"/>
          <a:lstStyle/>
          <a:p>
            <a:pPr algn="ctr"/>
            <a:r>
              <a:rPr lang="en-US" sz="2400" b="1" dirty="0"/>
              <a:t>Tester</a:t>
            </a:r>
          </a:p>
        </p:txBody>
      </p:sp>
      <p:sp>
        <p:nvSpPr>
          <p:cNvPr id="8" name="Rectangle 7"/>
          <p:cNvSpPr/>
          <p:nvPr/>
        </p:nvSpPr>
        <p:spPr>
          <a:xfrm>
            <a:off x="190500" y="3486150"/>
            <a:ext cx="4305300" cy="12192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2400" dirty="0"/>
              <a:t>Understands the system but, will test "gently"</a:t>
            </a:r>
          </a:p>
          <a:p>
            <a:pPr algn="ctr"/>
            <a:r>
              <a:rPr lang="en-US" sz="2400" dirty="0"/>
              <a:t>and, is driven by "delivery"</a:t>
            </a:r>
          </a:p>
        </p:txBody>
      </p:sp>
      <p:sp>
        <p:nvSpPr>
          <p:cNvPr id="9" name="Rectangle 8"/>
          <p:cNvSpPr/>
          <p:nvPr/>
        </p:nvSpPr>
        <p:spPr>
          <a:xfrm>
            <a:off x="4724400" y="3486150"/>
            <a:ext cx="4228782" cy="1219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Must learn about the system, but, will attempt to break it</a:t>
            </a:r>
          </a:p>
          <a:p>
            <a:pPr algn="ctr"/>
            <a:r>
              <a:rPr lang="en-US" sz="2400" dirty="0"/>
              <a:t>and, is driven by quality</a:t>
            </a:r>
          </a:p>
        </p:txBody>
      </p:sp>
      <p:sp>
        <p:nvSpPr>
          <p:cNvPr id="10" name="Rounded Rectangular Callout 9"/>
          <p:cNvSpPr/>
          <p:nvPr/>
        </p:nvSpPr>
        <p:spPr>
          <a:xfrm>
            <a:off x="228600" y="4933950"/>
            <a:ext cx="4267200" cy="1619250"/>
          </a:xfrm>
          <a:prstGeom prst="wedgeRoundRectCallout">
            <a:avLst>
              <a:gd name="adj1" fmla="val 50595"/>
              <a:gd name="adj2" fmla="val -60834"/>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t>Testing without plan is of no point</a:t>
            </a:r>
          </a:p>
          <a:p>
            <a:pPr algn="ctr"/>
            <a:r>
              <a:rPr lang="en-US" sz="2400" dirty="0"/>
              <a:t>It wastes time and effort</a:t>
            </a:r>
          </a:p>
        </p:txBody>
      </p:sp>
      <p:sp>
        <p:nvSpPr>
          <p:cNvPr id="11" name="Rounded Rectangular Callout 10"/>
          <p:cNvSpPr/>
          <p:nvPr/>
        </p:nvSpPr>
        <p:spPr>
          <a:xfrm>
            <a:off x="4685982" y="4933950"/>
            <a:ext cx="4267200" cy="1619250"/>
          </a:xfrm>
          <a:prstGeom prst="wedgeRoundRectCallout">
            <a:avLst>
              <a:gd name="adj1" fmla="val -52083"/>
              <a:gd name="adj2" fmla="val -6194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t>Testing need a strategy</a:t>
            </a:r>
            <a:br>
              <a:rPr lang="en-US" sz="2400" dirty="0"/>
            </a:br>
            <a:r>
              <a:rPr lang="en-US" sz="2400" dirty="0"/>
              <a:t>Dev team needs to work with Test team, “Egoless Programming”</a:t>
            </a:r>
          </a:p>
        </p:txBody>
      </p:sp>
      <p:sp>
        <p:nvSpPr>
          <p:cNvPr id="12" name="Oval Callout 11"/>
          <p:cNvSpPr/>
          <p:nvPr/>
        </p:nvSpPr>
        <p:spPr>
          <a:xfrm>
            <a:off x="9394261" y="830144"/>
            <a:ext cx="2580967" cy="2335447"/>
          </a:xfrm>
          <a:prstGeom prst="wedgeEllipseCallout">
            <a:avLst>
              <a:gd name="adj1" fmla="val -3548"/>
              <a:gd name="adj2" fmla="val 7351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dirty="0"/>
              <a:t>Who Test the Software</a:t>
            </a:r>
            <a:r>
              <a:rPr lang="en-US" sz="2400" dirty="0"/>
              <a:t>?</a:t>
            </a:r>
            <a:endParaRPr lang="en-US" sz="2400" b="1" dirty="0"/>
          </a:p>
        </p:txBody>
      </p:sp>
      <p:sp>
        <p:nvSpPr>
          <p:cNvPr id="16" name="TextBox 15"/>
          <p:cNvSpPr txBox="1"/>
          <p:nvPr/>
        </p:nvSpPr>
        <p:spPr>
          <a:xfrm>
            <a:off x="9454279" y="3652718"/>
            <a:ext cx="2460930" cy="646331"/>
          </a:xfrm>
          <a:prstGeom prst="rect">
            <a:avLst/>
          </a:prstGeom>
          <a:noFill/>
        </p:spPr>
        <p:txBody>
          <a:bodyPr wrap="none" rtlCol="0">
            <a:spAutoFit/>
          </a:bodyPr>
          <a:lstStyle/>
          <a:p>
            <a:r>
              <a:rPr lang="en-US" sz="3600" b="1" dirty="0">
                <a:solidFill>
                  <a:srgbClr val="C00000"/>
                </a:solidFill>
              </a:rPr>
              <a:t>&lt;</a:t>
            </a:r>
            <a:r>
              <a:rPr lang="en-US" sz="3600" b="1" dirty="0"/>
              <a:t>Developer</a:t>
            </a:r>
            <a:r>
              <a:rPr lang="en-US" sz="3600" b="1" dirty="0">
                <a:solidFill>
                  <a:srgbClr val="C00000"/>
                </a:solidFill>
              </a:rPr>
              <a:t>&gt;</a:t>
            </a:r>
          </a:p>
        </p:txBody>
      </p:sp>
      <p:sp>
        <p:nvSpPr>
          <p:cNvPr id="17" name="TextBox 16"/>
          <p:cNvSpPr txBox="1"/>
          <p:nvPr/>
        </p:nvSpPr>
        <p:spPr>
          <a:xfrm>
            <a:off x="9872661" y="4933950"/>
            <a:ext cx="1624163" cy="646331"/>
          </a:xfrm>
          <a:prstGeom prst="rect">
            <a:avLst/>
          </a:prstGeom>
          <a:noFill/>
        </p:spPr>
        <p:txBody>
          <a:bodyPr wrap="none" rtlCol="0">
            <a:spAutoFit/>
          </a:bodyPr>
          <a:lstStyle/>
          <a:p>
            <a:r>
              <a:rPr lang="en-US" sz="3600" b="1" dirty="0">
                <a:solidFill>
                  <a:srgbClr val="C00000"/>
                </a:solidFill>
              </a:rPr>
              <a:t>[</a:t>
            </a:r>
            <a:r>
              <a:rPr lang="en-US" sz="3600" b="1" dirty="0"/>
              <a:t>Tester</a:t>
            </a:r>
            <a:r>
              <a:rPr lang="en-US" sz="3600" b="1" dirty="0">
                <a:solidFill>
                  <a:srgbClr val="C00000"/>
                </a:solidFill>
              </a:rPr>
              <a:t>]</a:t>
            </a:r>
          </a:p>
        </p:txBody>
      </p:sp>
      <p:sp>
        <p:nvSpPr>
          <p:cNvPr id="14" name="TextBox 13"/>
          <p:cNvSpPr txBox="1"/>
          <p:nvPr/>
        </p:nvSpPr>
        <p:spPr>
          <a:xfrm>
            <a:off x="10325510" y="4299049"/>
            <a:ext cx="718466" cy="646331"/>
          </a:xfrm>
          <a:prstGeom prst="rect">
            <a:avLst/>
          </a:prstGeom>
          <a:noFill/>
        </p:spPr>
        <p:txBody>
          <a:bodyPr wrap="none" rtlCol="0">
            <a:spAutoFit/>
          </a:bodyPr>
          <a:lstStyle/>
          <a:p>
            <a:r>
              <a:rPr lang="en-US" sz="3600" b="1" dirty="0">
                <a:solidFill>
                  <a:srgbClr val="C00000"/>
                </a:solidFill>
              </a:rPr>
              <a:t>OR</a:t>
            </a:r>
          </a:p>
        </p:txBody>
      </p:sp>
    </p:spTree>
    <p:extLst>
      <p:ext uri="{BB962C8B-B14F-4D97-AF65-F5344CB8AC3E}">
        <p14:creationId xmlns:p14="http://schemas.microsoft.com/office/powerpoint/2010/main" val="546430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up)">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to Test the Software?</a:t>
            </a:r>
          </a:p>
        </p:txBody>
      </p:sp>
      <p:sp>
        <p:nvSpPr>
          <p:cNvPr id="4" name="Rectangle 3"/>
          <p:cNvSpPr/>
          <p:nvPr/>
        </p:nvSpPr>
        <p:spPr>
          <a:xfrm>
            <a:off x="445972" y="1162050"/>
            <a:ext cx="1306628" cy="4318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b="1" dirty="0"/>
              <a:t>Unit Test</a:t>
            </a:r>
          </a:p>
        </p:txBody>
      </p:sp>
      <p:sp>
        <p:nvSpPr>
          <p:cNvPr id="5" name="TextBox 4"/>
          <p:cNvSpPr txBox="1"/>
          <p:nvPr/>
        </p:nvSpPr>
        <p:spPr>
          <a:xfrm>
            <a:off x="152399" y="802153"/>
            <a:ext cx="1843282" cy="369332"/>
          </a:xfrm>
          <a:prstGeom prst="rect">
            <a:avLst/>
          </a:prstGeom>
          <a:noFill/>
        </p:spPr>
        <p:txBody>
          <a:bodyPr vert="horz" wrap="square" rtlCol="0">
            <a:spAutoFit/>
          </a:bodyPr>
          <a:lstStyle/>
          <a:p>
            <a:pPr algn="ctr"/>
            <a:r>
              <a:rPr lang="en-US" dirty="0"/>
              <a:t>Component Code</a:t>
            </a:r>
          </a:p>
        </p:txBody>
      </p:sp>
      <p:sp>
        <p:nvSpPr>
          <p:cNvPr id="6" name="Rectangle 5"/>
          <p:cNvSpPr/>
          <p:nvPr/>
        </p:nvSpPr>
        <p:spPr>
          <a:xfrm>
            <a:off x="5041900" y="2495550"/>
            <a:ext cx="2501900" cy="609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dirty="0"/>
              <a:t>Integration Test</a:t>
            </a:r>
          </a:p>
        </p:txBody>
      </p:sp>
      <p:sp>
        <p:nvSpPr>
          <p:cNvPr id="7" name="Rectangle 6"/>
          <p:cNvSpPr/>
          <p:nvPr/>
        </p:nvSpPr>
        <p:spPr>
          <a:xfrm>
            <a:off x="5041900" y="4171950"/>
            <a:ext cx="2501900" cy="609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dirty="0"/>
              <a:t>Performance Test</a:t>
            </a:r>
          </a:p>
        </p:txBody>
      </p:sp>
      <p:sp>
        <p:nvSpPr>
          <p:cNvPr id="8" name="Rectangle 7"/>
          <p:cNvSpPr/>
          <p:nvPr/>
        </p:nvSpPr>
        <p:spPr>
          <a:xfrm>
            <a:off x="5041900" y="5010150"/>
            <a:ext cx="2501900" cy="609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dirty="0"/>
              <a:t>Acceptance Test</a:t>
            </a:r>
          </a:p>
        </p:txBody>
      </p:sp>
      <p:sp>
        <p:nvSpPr>
          <p:cNvPr id="9" name="Rectangle 8"/>
          <p:cNvSpPr/>
          <p:nvPr/>
        </p:nvSpPr>
        <p:spPr>
          <a:xfrm>
            <a:off x="5041900" y="5848350"/>
            <a:ext cx="2501900" cy="609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dirty="0"/>
              <a:t>Installation Test</a:t>
            </a:r>
          </a:p>
        </p:txBody>
      </p:sp>
      <p:sp>
        <p:nvSpPr>
          <p:cNvPr id="10" name="Rectangle 9"/>
          <p:cNvSpPr/>
          <p:nvPr/>
        </p:nvSpPr>
        <p:spPr>
          <a:xfrm>
            <a:off x="490270" y="2567717"/>
            <a:ext cx="2957780" cy="461665"/>
          </a:xfrm>
          <a:prstGeom prst="rect">
            <a:avLst/>
          </a:prstGeom>
        </p:spPr>
        <p:txBody>
          <a:bodyPr wrap="square">
            <a:spAutoFit/>
          </a:bodyPr>
          <a:lstStyle/>
          <a:p>
            <a:r>
              <a:rPr lang="en-US" sz="2400" b="1" dirty="0">
                <a:solidFill>
                  <a:schemeClr val="tx2"/>
                </a:solidFill>
              </a:rPr>
              <a:t>Design Specifications</a:t>
            </a:r>
          </a:p>
        </p:txBody>
      </p:sp>
      <p:sp>
        <p:nvSpPr>
          <p:cNvPr id="11" name="Rectangle 10"/>
          <p:cNvSpPr/>
          <p:nvPr/>
        </p:nvSpPr>
        <p:spPr>
          <a:xfrm>
            <a:off x="490269" y="3431867"/>
            <a:ext cx="3846056" cy="415498"/>
          </a:xfrm>
          <a:prstGeom prst="rect">
            <a:avLst/>
          </a:prstGeom>
        </p:spPr>
        <p:txBody>
          <a:bodyPr wrap="square">
            <a:spAutoFit/>
          </a:bodyPr>
          <a:lstStyle/>
          <a:p>
            <a:r>
              <a:rPr lang="en-US" sz="2100" b="1" dirty="0">
                <a:solidFill>
                  <a:schemeClr val="tx2"/>
                </a:solidFill>
              </a:rPr>
              <a:t>System functional requirements</a:t>
            </a:r>
          </a:p>
        </p:txBody>
      </p:sp>
      <p:sp>
        <p:nvSpPr>
          <p:cNvPr id="12" name="Rectangle 11"/>
          <p:cNvSpPr/>
          <p:nvPr/>
        </p:nvSpPr>
        <p:spPr>
          <a:xfrm>
            <a:off x="490269" y="4248834"/>
            <a:ext cx="3846056" cy="461665"/>
          </a:xfrm>
          <a:prstGeom prst="rect">
            <a:avLst/>
          </a:prstGeom>
        </p:spPr>
        <p:txBody>
          <a:bodyPr wrap="square">
            <a:spAutoFit/>
          </a:bodyPr>
          <a:lstStyle/>
          <a:p>
            <a:r>
              <a:rPr lang="en-US" sz="2400" b="1" dirty="0">
                <a:solidFill>
                  <a:schemeClr val="tx2"/>
                </a:solidFill>
              </a:rPr>
              <a:t>Other software requirements</a:t>
            </a:r>
          </a:p>
        </p:txBody>
      </p:sp>
      <p:sp>
        <p:nvSpPr>
          <p:cNvPr id="13" name="Rectangle 12"/>
          <p:cNvSpPr/>
          <p:nvPr/>
        </p:nvSpPr>
        <p:spPr>
          <a:xfrm>
            <a:off x="490269" y="5089217"/>
            <a:ext cx="1952779" cy="461665"/>
          </a:xfrm>
          <a:prstGeom prst="rect">
            <a:avLst/>
          </a:prstGeom>
        </p:spPr>
        <p:txBody>
          <a:bodyPr wrap="none">
            <a:spAutoFit/>
          </a:bodyPr>
          <a:lstStyle/>
          <a:p>
            <a:r>
              <a:rPr lang="en-US" sz="2400" b="1" dirty="0">
                <a:solidFill>
                  <a:schemeClr val="tx2"/>
                </a:solidFill>
              </a:rPr>
              <a:t>Customer SRS</a:t>
            </a:r>
          </a:p>
        </p:txBody>
      </p:sp>
      <p:sp>
        <p:nvSpPr>
          <p:cNvPr id="14" name="Rectangle 13"/>
          <p:cNvSpPr/>
          <p:nvPr/>
        </p:nvSpPr>
        <p:spPr>
          <a:xfrm>
            <a:off x="445972" y="5931828"/>
            <a:ext cx="2366353" cy="461665"/>
          </a:xfrm>
          <a:prstGeom prst="rect">
            <a:avLst/>
          </a:prstGeom>
        </p:spPr>
        <p:txBody>
          <a:bodyPr wrap="none">
            <a:spAutoFit/>
          </a:bodyPr>
          <a:lstStyle/>
          <a:p>
            <a:r>
              <a:rPr lang="en-US" sz="2400" b="1" dirty="0">
                <a:solidFill>
                  <a:schemeClr val="tx2"/>
                </a:solidFill>
              </a:rPr>
              <a:t>User environment</a:t>
            </a:r>
          </a:p>
        </p:txBody>
      </p:sp>
      <p:sp>
        <p:nvSpPr>
          <p:cNvPr id="15" name="Rectangle 14"/>
          <p:cNvSpPr/>
          <p:nvPr/>
        </p:nvSpPr>
        <p:spPr>
          <a:xfrm>
            <a:off x="2666691" y="1166347"/>
            <a:ext cx="1306628" cy="4318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b="1" dirty="0"/>
              <a:t>Unit Test</a:t>
            </a:r>
          </a:p>
        </p:txBody>
      </p:sp>
      <p:sp>
        <p:nvSpPr>
          <p:cNvPr id="16" name="TextBox 15"/>
          <p:cNvSpPr txBox="1"/>
          <p:nvPr/>
        </p:nvSpPr>
        <p:spPr>
          <a:xfrm>
            <a:off x="2373118" y="806450"/>
            <a:ext cx="1843282" cy="369332"/>
          </a:xfrm>
          <a:prstGeom prst="rect">
            <a:avLst/>
          </a:prstGeom>
          <a:noFill/>
        </p:spPr>
        <p:txBody>
          <a:bodyPr vert="horz" wrap="square" rtlCol="0">
            <a:spAutoFit/>
          </a:bodyPr>
          <a:lstStyle/>
          <a:p>
            <a:pPr algn="ctr"/>
            <a:r>
              <a:rPr lang="en-US" dirty="0"/>
              <a:t>Component Code</a:t>
            </a:r>
          </a:p>
        </p:txBody>
      </p:sp>
      <p:sp>
        <p:nvSpPr>
          <p:cNvPr id="17" name="Rectangle 16"/>
          <p:cNvSpPr/>
          <p:nvPr/>
        </p:nvSpPr>
        <p:spPr>
          <a:xfrm>
            <a:off x="6883091" y="1166347"/>
            <a:ext cx="1306628" cy="4318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b="1" dirty="0"/>
              <a:t>Unit Test</a:t>
            </a:r>
          </a:p>
        </p:txBody>
      </p:sp>
      <p:sp>
        <p:nvSpPr>
          <p:cNvPr id="18" name="TextBox 17"/>
          <p:cNvSpPr txBox="1"/>
          <p:nvPr/>
        </p:nvSpPr>
        <p:spPr>
          <a:xfrm>
            <a:off x="6589518" y="806450"/>
            <a:ext cx="1843282" cy="369332"/>
          </a:xfrm>
          <a:prstGeom prst="rect">
            <a:avLst/>
          </a:prstGeom>
          <a:noFill/>
        </p:spPr>
        <p:txBody>
          <a:bodyPr vert="horz" wrap="square" rtlCol="0">
            <a:spAutoFit/>
          </a:bodyPr>
          <a:lstStyle/>
          <a:p>
            <a:pPr algn="ctr"/>
            <a:r>
              <a:rPr lang="en-US" dirty="0"/>
              <a:t>Component Code</a:t>
            </a:r>
          </a:p>
        </p:txBody>
      </p:sp>
      <p:cxnSp>
        <p:nvCxnSpPr>
          <p:cNvPr id="19" name="Straight Arrow Connector 18"/>
          <p:cNvCxnSpPr>
            <a:stCxn id="4" idx="2"/>
            <a:endCxn id="6" idx="0"/>
          </p:cNvCxnSpPr>
          <p:nvPr/>
        </p:nvCxnSpPr>
        <p:spPr>
          <a:xfrm>
            <a:off x="1099286" y="1593850"/>
            <a:ext cx="5193564" cy="9017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a:stCxn id="15" idx="2"/>
            <a:endCxn id="6" idx="0"/>
          </p:cNvCxnSpPr>
          <p:nvPr/>
        </p:nvCxnSpPr>
        <p:spPr>
          <a:xfrm>
            <a:off x="3320005" y="1598147"/>
            <a:ext cx="2972845" cy="8974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p:cNvCxnSpPr>
            <a:stCxn id="17" idx="2"/>
            <a:endCxn id="6" idx="0"/>
          </p:cNvCxnSpPr>
          <p:nvPr/>
        </p:nvCxnSpPr>
        <p:spPr>
          <a:xfrm flipH="1">
            <a:off x="6292850" y="1598147"/>
            <a:ext cx="1243555" cy="8974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Rectangle 21"/>
          <p:cNvSpPr/>
          <p:nvPr/>
        </p:nvSpPr>
        <p:spPr>
          <a:xfrm>
            <a:off x="5041900" y="3333750"/>
            <a:ext cx="2501900" cy="609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dirty="0"/>
              <a:t>Function Test</a:t>
            </a:r>
          </a:p>
        </p:txBody>
      </p:sp>
      <p:cxnSp>
        <p:nvCxnSpPr>
          <p:cNvPr id="23" name="Straight Arrow Connector 22"/>
          <p:cNvCxnSpPr>
            <a:stCxn id="6" idx="2"/>
            <a:endCxn id="22" idx="0"/>
          </p:cNvCxnSpPr>
          <p:nvPr/>
        </p:nvCxnSpPr>
        <p:spPr>
          <a:xfrm>
            <a:off x="6292850" y="3105150"/>
            <a:ext cx="0" cy="2286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p:cNvCxnSpPr>
            <a:stCxn id="22" idx="2"/>
            <a:endCxn id="7" idx="0"/>
          </p:cNvCxnSpPr>
          <p:nvPr/>
        </p:nvCxnSpPr>
        <p:spPr>
          <a:xfrm>
            <a:off x="6292850" y="3943350"/>
            <a:ext cx="0" cy="2286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a:stCxn id="7" idx="2"/>
            <a:endCxn id="8" idx="0"/>
          </p:cNvCxnSpPr>
          <p:nvPr/>
        </p:nvCxnSpPr>
        <p:spPr>
          <a:xfrm>
            <a:off x="6292850" y="4781550"/>
            <a:ext cx="0" cy="2286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p:cNvCxnSpPr>
            <a:stCxn id="8" idx="2"/>
            <a:endCxn id="9" idx="0"/>
          </p:cNvCxnSpPr>
          <p:nvPr/>
        </p:nvCxnSpPr>
        <p:spPr>
          <a:xfrm>
            <a:off x="6292850" y="5619750"/>
            <a:ext cx="0" cy="2286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 name="Rectangle 26"/>
          <p:cNvSpPr/>
          <p:nvPr/>
        </p:nvSpPr>
        <p:spPr>
          <a:xfrm>
            <a:off x="9321733" y="2586767"/>
            <a:ext cx="2380781" cy="430887"/>
          </a:xfrm>
          <a:prstGeom prst="rect">
            <a:avLst/>
          </a:prstGeom>
        </p:spPr>
        <p:txBody>
          <a:bodyPr wrap="none">
            <a:spAutoFit/>
          </a:bodyPr>
          <a:lstStyle/>
          <a:p>
            <a:pPr algn="r"/>
            <a:r>
              <a:rPr lang="en-US" sz="2200" b="1" dirty="0">
                <a:solidFill>
                  <a:schemeClr val="accent3">
                    <a:lumMod val="50000"/>
                  </a:schemeClr>
                </a:solidFill>
              </a:rPr>
              <a:t>Integrated modules</a:t>
            </a:r>
          </a:p>
        </p:txBody>
      </p:sp>
      <p:sp>
        <p:nvSpPr>
          <p:cNvPr id="28" name="Rectangle 27"/>
          <p:cNvSpPr/>
          <p:nvPr/>
        </p:nvSpPr>
        <p:spPr>
          <a:xfrm>
            <a:off x="9131991" y="3424967"/>
            <a:ext cx="2570523" cy="430887"/>
          </a:xfrm>
          <a:prstGeom prst="rect">
            <a:avLst/>
          </a:prstGeom>
        </p:spPr>
        <p:txBody>
          <a:bodyPr wrap="square">
            <a:spAutoFit/>
          </a:bodyPr>
          <a:lstStyle/>
          <a:p>
            <a:pPr algn="r"/>
            <a:r>
              <a:rPr lang="en-US" sz="2200" b="1" dirty="0">
                <a:solidFill>
                  <a:schemeClr val="accent3">
                    <a:lumMod val="50000"/>
                  </a:schemeClr>
                </a:solidFill>
              </a:rPr>
              <a:t>Functioning system</a:t>
            </a:r>
          </a:p>
        </p:txBody>
      </p:sp>
      <p:sp>
        <p:nvSpPr>
          <p:cNvPr id="29" name="Rectangle 28"/>
          <p:cNvSpPr/>
          <p:nvPr/>
        </p:nvSpPr>
        <p:spPr>
          <a:xfrm>
            <a:off x="8267802" y="4264760"/>
            <a:ext cx="3305713" cy="430887"/>
          </a:xfrm>
          <a:prstGeom prst="rect">
            <a:avLst/>
          </a:prstGeom>
        </p:spPr>
        <p:txBody>
          <a:bodyPr wrap="none">
            <a:spAutoFit/>
          </a:bodyPr>
          <a:lstStyle/>
          <a:p>
            <a:pPr algn="r"/>
            <a:r>
              <a:rPr lang="en-US" sz="2200" b="1" dirty="0">
                <a:solidFill>
                  <a:schemeClr val="accent3">
                    <a:lumMod val="50000"/>
                  </a:schemeClr>
                </a:solidFill>
              </a:rPr>
              <a:t>Verified, validated software</a:t>
            </a:r>
          </a:p>
        </p:txBody>
      </p:sp>
      <p:sp>
        <p:nvSpPr>
          <p:cNvPr id="30" name="Rectangle 29"/>
          <p:cNvSpPr/>
          <p:nvPr/>
        </p:nvSpPr>
        <p:spPr>
          <a:xfrm>
            <a:off x="9332955" y="5104630"/>
            <a:ext cx="2127506" cy="430887"/>
          </a:xfrm>
          <a:prstGeom prst="rect">
            <a:avLst/>
          </a:prstGeom>
        </p:spPr>
        <p:txBody>
          <a:bodyPr wrap="none">
            <a:spAutoFit/>
          </a:bodyPr>
          <a:lstStyle/>
          <a:p>
            <a:pPr algn="r"/>
            <a:r>
              <a:rPr lang="en-US" sz="2200" b="1" dirty="0">
                <a:solidFill>
                  <a:schemeClr val="accent3">
                    <a:lumMod val="50000"/>
                  </a:schemeClr>
                </a:solidFill>
              </a:rPr>
              <a:t>Accepted system</a:t>
            </a:r>
          </a:p>
        </p:txBody>
      </p:sp>
      <p:sp>
        <p:nvSpPr>
          <p:cNvPr id="31" name="Rectangle 30"/>
          <p:cNvSpPr/>
          <p:nvPr/>
        </p:nvSpPr>
        <p:spPr>
          <a:xfrm>
            <a:off x="9604664" y="5939050"/>
            <a:ext cx="1840568" cy="430887"/>
          </a:xfrm>
          <a:prstGeom prst="rect">
            <a:avLst/>
          </a:prstGeom>
        </p:spPr>
        <p:txBody>
          <a:bodyPr wrap="none">
            <a:spAutoFit/>
          </a:bodyPr>
          <a:lstStyle/>
          <a:p>
            <a:pPr algn="r"/>
            <a:r>
              <a:rPr lang="en-US" sz="2200" b="1" dirty="0">
                <a:solidFill>
                  <a:schemeClr val="accent3">
                    <a:lumMod val="50000"/>
                  </a:schemeClr>
                </a:solidFill>
              </a:rPr>
              <a:t>System in use!</a:t>
            </a:r>
          </a:p>
        </p:txBody>
      </p:sp>
      <p:cxnSp>
        <p:nvCxnSpPr>
          <p:cNvPr id="32" name="Straight Arrow Connector 31"/>
          <p:cNvCxnSpPr>
            <a:stCxn id="10" idx="3"/>
            <a:endCxn id="6" idx="1"/>
          </p:cNvCxnSpPr>
          <p:nvPr/>
        </p:nvCxnSpPr>
        <p:spPr>
          <a:xfrm>
            <a:off x="3448050" y="2798550"/>
            <a:ext cx="1593850" cy="180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6" idx="3"/>
            <a:endCxn id="27" idx="1"/>
          </p:cNvCxnSpPr>
          <p:nvPr/>
        </p:nvCxnSpPr>
        <p:spPr>
          <a:xfrm>
            <a:off x="7543800" y="2800350"/>
            <a:ext cx="1777933" cy="1861"/>
          </a:xfrm>
          <a:prstGeom prst="straightConnector1">
            <a:avLst/>
          </a:prstGeom>
          <a:ln w="28575">
            <a:tailEnd type="triangle"/>
          </a:ln>
        </p:spPr>
        <p:style>
          <a:lnRef idx="2">
            <a:schemeClr val="accent3"/>
          </a:lnRef>
          <a:fillRef idx="0">
            <a:schemeClr val="accent3"/>
          </a:fillRef>
          <a:effectRef idx="1">
            <a:schemeClr val="accent3"/>
          </a:effectRef>
          <a:fontRef idx="minor">
            <a:schemeClr val="tx1"/>
          </a:fontRef>
        </p:style>
      </p:cxnSp>
      <p:cxnSp>
        <p:nvCxnSpPr>
          <p:cNvPr id="34" name="Straight Arrow Connector 33"/>
          <p:cNvCxnSpPr>
            <a:stCxn id="11" idx="3"/>
            <a:endCxn id="22" idx="1"/>
          </p:cNvCxnSpPr>
          <p:nvPr/>
        </p:nvCxnSpPr>
        <p:spPr>
          <a:xfrm flipV="1">
            <a:off x="4336325" y="3638550"/>
            <a:ext cx="705575" cy="1066"/>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12" idx="3"/>
            <a:endCxn id="7" idx="1"/>
          </p:cNvCxnSpPr>
          <p:nvPr/>
        </p:nvCxnSpPr>
        <p:spPr>
          <a:xfrm flipV="1">
            <a:off x="4336325" y="4476750"/>
            <a:ext cx="705575" cy="2917"/>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13" idx="3"/>
            <a:endCxn id="8" idx="1"/>
          </p:cNvCxnSpPr>
          <p:nvPr/>
        </p:nvCxnSpPr>
        <p:spPr>
          <a:xfrm flipV="1">
            <a:off x="2443048" y="5314950"/>
            <a:ext cx="2598852" cy="510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endCxn id="9" idx="1"/>
          </p:cNvCxnSpPr>
          <p:nvPr/>
        </p:nvCxnSpPr>
        <p:spPr>
          <a:xfrm>
            <a:off x="2812325" y="6153150"/>
            <a:ext cx="2229575"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22" idx="3"/>
            <a:endCxn id="28" idx="1"/>
          </p:cNvCxnSpPr>
          <p:nvPr/>
        </p:nvCxnSpPr>
        <p:spPr>
          <a:xfrm>
            <a:off x="7543800" y="3638550"/>
            <a:ext cx="1588191" cy="1861"/>
          </a:xfrm>
          <a:prstGeom prst="straightConnector1">
            <a:avLst/>
          </a:prstGeom>
          <a:ln w="28575">
            <a:tailEnd type="triangle"/>
          </a:ln>
        </p:spPr>
        <p:style>
          <a:lnRef idx="2">
            <a:schemeClr val="accent3"/>
          </a:lnRef>
          <a:fillRef idx="0">
            <a:schemeClr val="accent3"/>
          </a:fillRef>
          <a:effectRef idx="1">
            <a:schemeClr val="accent3"/>
          </a:effectRef>
          <a:fontRef idx="minor">
            <a:schemeClr val="tx1"/>
          </a:fontRef>
        </p:style>
      </p:cxnSp>
      <p:cxnSp>
        <p:nvCxnSpPr>
          <p:cNvPr id="39" name="Straight Arrow Connector 38"/>
          <p:cNvCxnSpPr>
            <a:stCxn id="7" idx="3"/>
            <a:endCxn id="29" idx="1"/>
          </p:cNvCxnSpPr>
          <p:nvPr/>
        </p:nvCxnSpPr>
        <p:spPr>
          <a:xfrm>
            <a:off x="7543800" y="4476750"/>
            <a:ext cx="724002" cy="3454"/>
          </a:xfrm>
          <a:prstGeom prst="straightConnector1">
            <a:avLst/>
          </a:prstGeom>
          <a:ln w="28575">
            <a:tailEnd type="triangle"/>
          </a:ln>
        </p:spPr>
        <p:style>
          <a:lnRef idx="2">
            <a:schemeClr val="accent3"/>
          </a:lnRef>
          <a:fillRef idx="0">
            <a:schemeClr val="accent3"/>
          </a:fillRef>
          <a:effectRef idx="1">
            <a:schemeClr val="accent3"/>
          </a:effectRef>
          <a:fontRef idx="minor">
            <a:schemeClr val="tx1"/>
          </a:fontRef>
        </p:style>
      </p:cxnSp>
      <p:cxnSp>
        <p:nvCxnSpPr>
          <p:cNvPr id="40" name="Straight Arrow Connector 39"/>
          <p:cNvCxnSpPr>
            <a:stCxn id="8" idx="3"/>
            <a:endCxn id="30" idx="1"/>
          </p:cNvCxnSpPr>
          <p:nvPr/>
        </p:nvCxnSpPr>
        <p:spPr>
          <a:xfrm>
            <a:off x="7543800" y="5314950"/>
            <a:ext cx="1789155" cy="5124"/>
          </a:xfrm>
          <a:prstGeom prst="straightConnector1">
            <a:avLst/>
          </a:prstGeom>
          <a:ln w="28575">
            <a:tailEnd type="triangle"/>
          </a:ln>
        </p:spPr>
        <p:style>
          <a:lnRef idx="2">
            <a:schemeClr val="accent3"/>
          </a:lnRef>
          <a:fillRef idx="0">
            <a:schemeClr val="accent3"/>
          </a:fillRef>
          <a:effectRef idx="1">
            <a:schemeClr val="accent3"/>
          </a:effectRef>
          <a:fontRef idx="minor">
            <a:schemeClr val="tx1"/>
          </a:fontRef>
        </p:style>
      </p:cxnSp>
      <p:cxnSp>
        <p:nvCxnSpPr>
          <p:cNvPr id="41" name="Straight Arrow Connector 40"/>
          <p:cNvCxnSpPr>
            <a:stCxn id="9" idx="3"/>
            <a:endCxn id="31" idx="1"/>
          </p:cNvCxnSpPr>
          <p:nvPr/>
        </p:nvCxnSpPr>
        <p:spPr>
          <a:xfrm>
            <a:off x="7543800" y="6153150"/>
            <a:ext cx="2060864" cy="1344"/>
          </a:xfrm>
          <a:prstGeom prst="straightConnector1">
            <a:avLst/>
          </a:prstGeom>
          <a:ln w="28575">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1316944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up)">
                                      <p:cBhvr>
                                        <p:cTn id="21" dur="500"/>
                                        <p:tgtEl>
                                          <p:spTgt spid="19"/>
                                        </p:tgtEl>
                                      </p:cBhvr>
                                    </p:animEffect>
                                  </p:childTnLst>
                                </p:cTn>
                              </p:par>
                              <p:par>
                                <p:cTn id="22" presetID="22" presetClass="entr" presetSubtype="1"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up)">
                                      <p:cBhvr>
                                        <p:cTn id="24" dur="500"/>
                                        <p:tgtEl>
                                          <p:spTgt spid="20"/>
                                        </p:tgtEl>
                                      </p:cBhvr>
                                    </p:animEffect>
                                  </p:childTnLst>
                                </p:cTn>
                              </p:par>
                              <p:par>
                                <p:cTn id="25" presetID="22" presetClass="entr" presetSubtype="1"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up)">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childTnLst>
                                </p:cTn>
                              </p:par>
                              <p:par>
                                <p:cTn id="36" presetID="22" presetClass="entr" presetSubtype="8"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left)">
                                      <p:cBhvr>
                                        <p:cTn id="38" dur="500"/>
                                        <p:tgtEl>
                                          <p:spTgt spid="3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wipe(left)">
                                      <p:cBhvr>
                                        <p:cTn id="43" dur="500"/>
                                        <p:tgtEl>
                                          <p:spTgt spid="33"/>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ipe(up)">
                                      <p:cBhvr>
                                        <p:cTn id="50" dur="500"/>
                                        <p:tgtEl>
                                          <p:spTgt spid="23"/>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childTnLst>
                                </p:cTn>
                              </p:par>
                              <p:par>
                                <p:cTn id="59" presetID="22" presetClass="entr" presetSubtype="8" fill="hold" nodeType="with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wipe(left)">
                                      <p:cBhvr>
                                        <p:cTn id="61" dur="500"/>
                                        <p:tgtEl>
                                          <p:spTgt spid="34"/>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wipe(left)">
                                      <p:cBhvr>
                                        <p:cTn id="66" dur="500"/>
                                        <p:tgtEl>
                                          <p:spTgt spid="38"/>
                                        </p:tgtEl>
                                      </p:cBhvr>
                                    </p:animEffect>
                                  </p:childTnLst>
                                </p:cTn>
                              </p:par>
                              <p:par>
                                <p:cTn id="67" presetID="1" presetClass="entr" presetSubtype="0"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nodeType="click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wipe(up)">
                                      <p:cBhvr>
                                        <p:cTn id="73" dur="500"/>
                                        <p:tgtEl>
                                          <p:spTgt spid="24"/>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7"/>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12"/>
                                        </p:tgtEl>
                                        <p:attrNameLst>
                                          <p:attrName>style.visibility</p:attrName>
                                        </p:attrNameLst>
                                      </p:cBhvr>
                                      <p:to>
                                        <p:strVal val="visible"/>
                                      </p:to>
                                    </p:set>
                                  </p:childTnLst>
                                </p:cTn>
                              </p:par>
                              <p:par>
                                <p:cTn id="82" presetID="22" presetClass="entr" presetSubtype="8" fill="hold" nodeType="withEffect">
                                  <p:stCondLst>
                                    <p:cond delay="0"/>
                                  </p:stCondLst>
                                  <p:childTnLst>
                                    <p:set>
                                      <p:cBhvr>
                                        <p:cTn id="83" dur="1" fill="hold">
                                          <p:stCondLst>
                                            <p:cond delay="0"/>
                                          </p:stCondLst>
                                        </p:cTn>
                                        <p:tgtEl>
                                          <p:spTgt spid="35"/>
                                        </p:tgtEl>
                                        <p:attrNameLst>
                                          <p:attrName>style.visibility</p:attrName>
                                        </p:attrNameLst>
                                      </p:cBhvr>
                                      <p:to>
                                        <p:strVal val="visible"/>
                                      </p:to>
                                    </p:set>
                                    <p:animEffect transition="in" filter="wipe(left)">
                                      <p:cBhvr>
                                        <p:cTn id="84" dur="500"/>
                                        <p:tgtEl>
                                          <p:spTgt spid="35"/>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wipe(left)">
                                      <p:cBhvr>
                                        <p:cTn id="89" dur="500"/>
                                        <p:tgtEl>
                                          <p:spTgt spid="39"/>
                                        </p:tgtEl>
                                      </p:cBhvr>
                                    </p:animEffect>
                                  </p:childTnLst>
                                </p:cTn>
                              </p:par>
                              <p:par>
                                <p:cTn id="90" presetID="1" presetClass="entr" presetSubtype="0" fill="hold" grpId="0" nodeType="withEffect">
                                  <p:stCondLst>
                                    <p:cond delay="0"/>
                                  </p:stCondLst>
                                  <p:childTnLst>
                                    <p:set>
                                      <p:cBhvr>
                                        <p:cTn id="91" dur="1" fill="hold">
                                          <p:stCondLst>
                                            <p:cond delay="0"/>
                                          </p:stCondLst>
                                        </p:cTn>
                                        <p:tgtEl>
                                          <p:spTgt spid="29"/>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22" presetClass="entr" presetSubtype="1" fill="hold" nodeType="click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wipe(up)">
                                      <p:cBhvr>
                                        <p:cTn id="96" dur="500"/>
                                        <p:tgtEl>
                                          <p:spTgt spid="25"/>
                                        </p:tgtEl>
                                      </p:cBhvr>
                                    </p:animEffec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8"/>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3"/>
                                        </p:tgtEl>
                                        <p:attrNameLst>
                                          <p:attrName>style.visibility</p:attrName>
                                        </p:attrNameLst>
                                      </p:cBhvr>
                                      <p:to>
                                        <p:strVal val="visible"/>
                                      </p:to>
                                    </p:set>
                                  </p:childTnLst>
                                </p:cTn>
                              </p:par>
                              <p:par>
                                <p:cTn id="105" presetID="22" presetClass="entr" presetSubtype="8" fill="hold" nodeType="withEffect">
                                  <p:stCondLst>
                                    <p:cond delay="0"/>
                                  </p:stCondLst>
                                  <p:childTnLst>
                                    <p:set>
                                      <p:cBhvr>
                                        <p:cTn id="106" dur="1" fill="hold">
                                          <p:stCondLst>
                                            <p:cond delay="0"/>
                                          </p:stCondLst>
                                        </p:cTn>
                                        <p:tgtEl>
                                          <p:spTgt spid="36"/>
                                        </p:tgtEl>
                                        <p:attrNameLst>
                                          <p:attrName>style.visibility</p:attrName>
                                        </p:attrNameLst>
                                      </p:cBhvr>
                                      <p:to>
                                        <p:strVal val="visible"/>
                                      </p:to>
                                    </p:set>
                                    <p:animEffect transition="in" filter="wipe(left)">
                                      <p:cBhvr>
                                        <p:cTn id="107" dur="500"/>
                                        <p:tgtEl>
                                          <p:spTgt spid="36"/>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nodeType="clickEffect">
                                  <p:stCondLst>
                                    <p:cond delay="0"/>
                                  </p:stCondLst>
                                  <p:childTnLst>
                                    <p:set>
                                      <p:cBhvr>
                                        <p:cTn id="111" dur="1" fill="hold">
                                          <p:stCondLst>
                                            <p:cond delay="0"/>
                                          </p:stCondLst>
                                        </p:cTn>
                                        <p:tgtEl>
                                          <p:spTgt spid="40"/>
                                        </p:tgtEl>
                                        <p:attrNameLst>
                                          <p:attrName>style.visibility</p:attrName>
                                        </p:attrNameLst>
                                      </p:cBhvr>
                                      <p:to>
                                        <p:strVal val="visible"/>
                                      </p:to>
                                    </p:set>
                                    <p:animEffect transition="in" filter="wipe(left)">
                                      <p:cBhvr>
                                        <p:cTn id="112" dur="500"/>
                                        <p:tgtEl>
                                          <p:spTgt spid="40"/>
                                        </p:tgtEl>
                                      </p:cBhvr>
                                    </p:animEffect>
                                  </p:childTnLst>
                                </p:cTn>
                              </p:par>
                              <p:par>
                                <p:cTn id="113" presetID="1" presetClass="entr" presetSubtype="0" fill="hold" grpId="0" nodeType="withEffect">
                                  <p:stCondLst>
                                    <p:cond delay="0"/>
                                  </p:stCondLst>
                                  <p:childTnLst>
                                    <p:set>
                                      <p:cBhvr>
                                        <p:cTn id="114" dur="1" fill="hold">
                                          <p:stCondLst>
                                            <p:cond delay="0"/>
                                          </p:stCondLst>
                                        </p:cTn>
                                        <p:tgtEl>
                                          <p:spTgt spid="30"/>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22" presetClass="entr" presetSubtype="1" fill="hold" nodeType="clickEffect">
                                  <p:stCondLst>
                                    <p:cond delay="0"/>
                                  </p:stCondLst>
                                  <p:childTnLst>
                                    <p:set>
                                      <p:cBhvr>
                                        <p:cTn id="118" dur="1" fill="hold">
                                          <p:stCondLst>
                                            <p:cond delay="0"/>
                                          </p:stCondLst>
                                        </p:cTn>
                                        <p:tgtEl>
                                          <p:spTgt spid="26"/>
                                        </p:tgtEl>
                                        <p:attrNameLst>
                                          <p:attrName>style.visibility</p:attrName>
                                        </p:attrNameLst>
                                      </p:cBhvr>
                                      <p:to>
                                        <p:strVal val="visible"/>
                                      </p:to>
                                    </p:set>
                                    <p:animEffect transition="in" filter="wipe(up)">
                                      <p:cBhvr>
                                        <p:cTn id="119" dur="500"/>
                                        <p:tgtEl>
                                          <p:spTgt spid="26"/>
                                        </p:tgtEl>
                                      </p:cBhvr>
                                    </p:animEffec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grpId="0" nodeType="clickEffect">
                                  <p:stCondLst>
                                    <p:cond delay="0"/>
                                  </p:stCondLst>
                                  <p:childTnLst>
                                    <p:set>
                                      <p:cBhvr>
                                        <p:cTn id="123" dur="1" fill="hold">
                                          <p:stCondLst>
                                            <p:cond delay="0"/>
                                          </p:stCondLst>
                                        </p:cTn>
                                        <p:tgtEl>
                                          <p:spTgt spid="9"/>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grpId="0" nodeType="clickEffect">
                                  <p:stCondLst>
                                    <p:cond delay="0"/>
                                  </p:stCondLst>
                                  <p:childTnLst>
                                    <p:set>
                                      <p:cBhvr>
                                        <p:cTn id="127" dur="1" fill="hold">
                                          <p:stCondLst>
                                            <p:cond delay="0"/>
                                          </p:stCondLst>
                                        </p:cTn>
                                        <p:tgtEl>
                                          <p:spTgt spid="14"/>
                                        </p:tgtEl>
                                        <p:attrNameLst>
                                          <p:attrName>style.visibility</p:attrName>
                                        </p:attrNameLst>
                                      </p:cBhvr>
                                      <p:to>
                                        <p:strVal val="visible"/>
                                      </p:to>
                                    </p:set>
                                  </p:childTnLst>
                                </p:cTn>
                              </p:par>
                              <p:par>
                                <p:cTn id="128" presetID="22" presetClass="entr" presetSubtype="8" fill="hold" nodeType="withEffect">
                                  <p:stCondLst>
                                    <p:cond delay="0"/>
                                  </p:stCondLst>
                                  <p:childTnLst>
                                    <p:set>
                                      <p:cBhvr>
                                        <p:cTn id="129" dur="1" fill="hold">
                                          <p:stCondLst>
                                            <p:cond delay="0"/>
                                          </p:stCondLst>
                                        </p:cTn>
                                        <p:tgtEl>
                                          <p:spTgt spid="37"/>
                                        </p:tgtEl>
                                        <p:attrNameLst>
                                          <p:attrName>style.visibility</p:attrName>
                                        </p:attrNameLst>
                                      </p:cBhvr>
                                      <p:to>
                                        <p:strVal val="visible"/>
                                      </p:to>
                                    </p:set>
                                    <p:animEffect transition="in" filter="wipe(left)">
                                      <p:cBhvr>
                                        <p:cTn id="130" dur="500"/>
                                        <p:tgtEl>
                                          <p:spTgt spid="37"/>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nodeType="clickEffect">
                                  <p:stCondLst>
                                    <p:cond delay="0"/>
                                  </p:stCondLst>
                                  <p:childTnLst>
                                    <p:set>
                                      <p:cBhvr>
                                        <p:cTn id="134" dur="1" fill="hold">
                                          <p:stCondLst>
                                            <p:cond delay="0"/>
                                          </p:stCondLst>
                                        </p:cTn>
                                        <p:tgtEl>
                                          <p:spTgt spid="41"/>
                                        </p:tgtEl>
                                        <p:attrNameLst>
                                          <p:attrName>style.visibility</p:attrName>
                                        </p:attrNameLst>
                                      </p:cBhvr>
                                      <p:to>
                                        <p:strVal val="visible"/>
                                      </p:to>
                                    </p:set>
                                    <p:animEffect transition="in" filter="wipe(left)">
                                      <p:cBhvr>
                                        <p:cTn id="135" dur="500"/>
                                        <p:tgtEl>
                                          <p:spTgt spid="41"/>
                                        </p:tgtEl>
                                      </p:cBhvr>
                                    </p:animEffect>
                                  </p:childTnLst>
                                </p:cTn>
                              </p:par>
                              <p:par>
                                <p:cTn id="136" presetID="1" presetClass="entr" presetSubtype="0" fill="hold" grpId="0" nodeType="withEffect">
                                  <p:stCondLst>
                                    <p:cond delay="0"/>
                                  </p:stCondLst>
                                  <p:childTnLst>
                                    <p:set>
                                      <p:cBhvr>
                                        <p:cTn id="137"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animBg="1"/>
      <p:bldP spid="8" grpId="0" animBg="1"/>
      <p:bldP spid="9" grpId="0" animBg="1"/>
      <p:bldP spid="10" grpId="0"/>
      <p:bldP spid="11" grpId="0"/>
      <p:bldP spid="12" grpId="0"/>
      <p:bldP spid="13" grpId="0"/>
      <p:bldP spid="14" grpId="0"/>
      <p:bldP spid="15" grpId="0" animBg="1"/>
      <p:bldP spid="16" grpId="0"/>
      <p:bldP spid="17" grpId="0" animBg="1"/>
      <p:bldP spid="18" grpId="0"/>
      <p:bldP spid="22" grpId="0" animBg="1"/>
      <p:bldP spid="27" grpId="0"/>
      <p:bldP spid="28" grpId="0"/>
      <p:bldP spid="29" grpId="0"/>
      <p:bldP spid="30" grpId="0"/>
      <p:bldP spid="3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Verification &amp; Validation</a:t>
            </a:r>
          </a:p>
        </p:txBody>
      </p:sp>
      <p:sp>
        <p:nvSpPr>
          <p:cNvPr id="4" name="Rectangle 3"/>
          <p:cNvSpPr/>
          <p:nvPr/>
        </p:nvSpPr>
        <p:spPr>
          <a:xfrm>
            <a:off x="182528" y="727671"/>
            <a:ext cx="3762454" cy="492443"/>
          </a:xfrm>
          <a:prstGeom prst="rect">
            <a:avLst/>
          </a:prstGeom>
        </p:spPr>
        <p:txBody>
          <a:bodyPr wrap="square">
            <a:spAutoFit/>
          </a:bodyPr>
          <a:lstStyle/>
          <a:p>
            <a:pPr algn="ctr"/>
            <a:r>
              <a:rPr lang="en-US" sz="2600" b="1" dirty="0"/>
              <a:t>Verification</a:t>
            </a:r>
          </a:p>
        </p:txBody>
      </p:sp>
      <p:sp>
        <p:nvSpPr>
          <p:cNvPr id="5" name="Rectangle 4"/>
          <p:cNvSpPr/>
          <p:nvPr/>
        </p:nvSpPr>
        <p:spPr>
          <a:xfrm>
            <a:off x="182528" y="3478834"/>
            <a:ext cx="3762454" cy="492443"/>
          </a:xfrm>
          <a:prstGeom prst="rect">
            <a:avLst/>
          </a:prstGeom>
        </p:spPr>
        <p:txBody>
          <a:bodyPr wrap="square">
            <a:spAutoFit/>
          </a:bodyPr>
          <a:lstStyle/>
          <a:p>
            <a:pPr algn="ctr"/>
            <a:r>
              <a:rPr lang="en-US" sz="2600" b="1" dirty="0"/>
              <a:t>Validation</a:t>
            </a:r>
          </a:p>
        </p:txBody>
      </p:sp>
      <p:sp>
        <p:nvSpPr>
          <p:cNvPr id="6" name="Rectangle 5"/>
          <p:cNvSpPr/>
          <p:nvPr/>
        </p:nvSpPr>
        <p:spPr>
          <a:xfrm>
            <a:off x="182528" y="1125751"/>
            <a:ext cx="3762454" cy="415498"/>
          </a:xfrm>
          <a:prstGeom prst="rect">
            <a:avLst/>
          </a:prstGeom>
        </p:spPr>
        <p:txBody>
          <a:bodyPr wrap="square">
            <a:spAutoFit/>
          </a:bodyPr>
          <a:lstStyle/>
          <a:p>
            <a:r>
              <a:rPr lang="en-US" sz="2100" dirty="0"/>
              <a:t>Are we building the product right?</a:t>
            </a:r>
          </a:p>
        </p:txBody>
      </p:sp>
      <p:sp>
        <p:nvSpPr>
          <p:cNvPr id="7" name="Rectangle 6"/>
          <p:cNvSpPr/>
          <p:nvPr/>
        </p:nvSpPr>
        <p:spPr>
          <a:xfrm>
            <a:off x="182528" y="3880728"/>
            <a:ext cx="3762454" cy="415498"/>
          </a:xfrm>
          <a:prstGeom prst="rect">
            <a:avLst/>
          </a:prstGeom>
        </p:spPr>
        <p:txBody>
          <a:bodyPr wrap="square">
            <a:spAutoFit/>
          </a:bodyPr>
          <a:lstStyle/>
          <a:p>
            <a:pPr algn="ctr"/>
            <a:r>
              <a:rPr lang="en-US" sz="2100" dirty="0"/>
              <a:t>Are we building the right product?</a:t>
            </a:r>
          </a:p>
        </p:txBody>
      </p:sp>
      <p:sp>
        <p:nvSpPr>
          <p:cNvPr id="8" name="Rounded Rectangular Callout 7"/>
          <p:cNvSpPr/>
          <p:nvPr/>
        </p:nvSpPr>
        <p:spPr>
          <a:xfrm>
            <a:off x="185056" y="1571896"/>
            <a:ext cx="3759926" cy="1772194"/>
          </a:xfrm>
          <a:prstGeom prst="wedgeRoundRectCallout">
            <a:avLst>
              <a:gd name="adj1" fmla="val 6423"/>
              <a:gd name="adj2" fmla="val 25577"/>
              <a:gd name="adj3" fmla="val 16667"/>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sz="2000" dirty="0"/>
              <a:t>The objective of Verification is to make sure that the </a:t>
            </a:r>
            <a:r>
              <a:rPr lang="en-US" sz="2000" b="1" dirty="0"/>
              <a:t>product being develop is as per the requirements </a:t>
            </a:r>
            <a:r>
              <a:rPr lang="en-US" sz="2000" dirty="0"/>
              <a:t>and design specifications.</a:t>
            </a:r>
          </a:p>
        </p:txBody>
      </p:sp>
      <p:sp>
        <p:nvSpPr>
          <p:cNvPr id="9" name="Rounded Rectangular Callout 8"/>
          <p:cNvSpPr/>
          <p:nvPr/>
        </p:nvSpPr>
        <p:spPr>
          <a:xfrm>
            <a:off x="182528" y="4345577"/>
            <a:ext cx="3762454" cy="2146663"/>
          </a:xfrm>
          <a:prstGeom prst="wedgeRoundRectCallout">
            <a:avLst>
              <a:gd name="adj1" fmla="val -3701"/>
              <a:gd name="adj2" fmla="val -49647"/>
              <a:gd name="adj3" fmla="val 16667"/>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sz="2000" dirty="0"/>
              <a:t>The objective of Validation is to make sure that </a:t>
            </a:r>
            <a:r>
              <a:rPr lang="en-US" sz="2000" b="1" dirty="0"/>
              <a:t>the product actually meets the user’s requirements</a:t>
            </a:r>
            <a:r>
              <a:rPr lang="en-US" sz="2000" dirty="0"/>
              <a:t> and check whether the specifications were correct in the first place.</a:t>
            </a:r>
          </a:p>
        </p:txBody>
      </p:sp>
      <p:cxnSp>
        <p:nvCxnSpPr>
          <p:cNvPr id="10" name="Straight Connector 9"/>
          <p:cNvCxnSpPr/>
          <p:nvPr/>
        </p:nvCxnSpPr>
        <p:spPr>
          <a:xfrm>
            <a:off x="4098535" y="711201"/>
            <a:ext cx="0" cy="5898146"/>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11" name="Rectangle 10"/>
          <p:cNvSpPr/>
          <p:nvPr/>
        </p:nvSpPr>
        <p:spPr>
          <a:xfrm>
            <a:off x="4175889" y="754569"/>
            <a:ext cx="1898468" cy="523220"/>
          </a:xfrm>
          <a:prstGeom prst="rect">
            <a:avLst/>
          </a:prstGeom>
        </p:spPr>
        <p:txBody>
          <a:bodyPr wrap="none">
            <a:spAutoFit/>
          </a:bodyPr>
          <a:lstStyle/>
          <a:p>
            <a:r>
              <a:rPr lang="en-US" sz="2800" b="1" dirty="0"/>
              <a:t>Verification</a:t>
            </a:r>
          </a:p>
        </p:txBody>
      </p:sp>
      <p:sp>
        <p:nvSpPr>
          <p:cNvPr id="12" name="Rectangle 11"/>
          <p:cNvSpPr/>
          <p:nvPr/>
        </p:nvSpPr>
        <p:spPr>
          <a:xfrm>
            <a:off x="10322236" y="754569"/>
            <a:ext cx="1695592" cy="523220"/>
          </a:xfrm>
          <a:prstGeom prst="rect">
            <a:avLst/>
          </a:prstGeom>
        </p:spPr>
        <p:txBody>
          <a:bodyPr wrap="none">
            <a:spAutoFit/>
          </a:bodyPr>
          <a:lstStyle/>
          <a:p>
            <a:pPr algn="r"/>
            <a:r>
              <a:rPr lang="en-US" sz="2800" b="1" dirty="0"/>
              <a:t>Validation</a:t>
            </a:r>
          </a:p>
        </p:txBody>
      </p:sp>
      <p:sp>
        <p:nvSpPr>
          <p:cNvPr id="13" name="Rectangle 12"/>
          <p:cNvSpPr/>
          <p:nvPr/>
        </p:nvSpPr>
        <p:spPr>
          <a:xfrm>
            <a:off x="4175889" y="1255742"/>
            <a:ext cx="3827285" cy="923330"/>
          </a:xfrm>
          <a:prstGeom prst="rect">
            <a:avLst/>
          </a:prstGeom>
        </p:spPr>
        <p:txBody>
          <a:bodyPr wrap="square">
            <a:spAutoFit/>
          </a:bodyPr>
          <a:lstStyle/>
          <a:p>
            <a:pPr algn="just"/>
            <a:r>
              <a:rPr lang="en-US" dirty="0"/>
              <a:t>Process of </a:t>
            </a:r>
            <a:r>
              <a:rPr lang="en-US" b="1" dirty="0"/>
              <a:t>evaluating</a:t>
            </a:r>
            <a:r>
              <a:rPr lang="en-US" dirty="0"/>
              <a:t> products of a </a:t>
            </a:r>
            <a:r>
              <a:rPr lang="en-US" b="1" dirty="0"/>
              <a:t>development phase </a:t>
            </a:r>
            <a:r>
              <a:rPr lang="en-US" dirty="0"/>
              <a:t>to find out whether they meet the specified requirements.</a:t>
            </a:r>
          </a:p>
        </p:txBody>
      </p:sp>
      <p:cxnSp>
        <p:nvCxnSpPr>
          <p:cNvPr id="14" name="Straight Connector 13"/>
          <p:cNvCxnSpPr/>
          <p:nvPr/>
        </p:nvCxnSpPr>
        <p:spPr>
          <a:xfrm flipH="1">
            <a:off x="8031726" y="1206679"/>
            <a:ext cx="1" cy="459507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8107926" y="1255742"/>
            <a:ext cx="3909902" cy="1200329"/>
          </a:xfrm>
          <a:prstGeom prst="rect">
            <a:avLst/>
          </a:prstGeom>
        </p:spPr>
        <p:txBody>
          <a:bodyPr wrap="square">
            <a:spAutoFit/>
          </a:bodyPr>
          <a:lstStyle/>
          <a:p>
            <a:pPr algn="just"/>
            <a:r>
              <a:rPr lang="en-US" dirty="0"/>
              <a:t>Process of evaluating software </a:t>
            </a:r>
            <a:r>
              <a:rPr lang="en-US" b="1" dirty="0"/>
              <a:t>at the end of the development</a:t>
            </a:r>
            <a:r>
              <a:rPr lang="en-US" dirty="0"/>
              <a:t> to determine whether software meets the customer expectations and requirements.</a:t>
            </a:r>
          </a:p>
        </p:txBody>
      </p:sp>
      <p:sp>
        <p:nvSpPr>
          <p:cNvPr id="16" name="Rectangle 15"/>
          <p:cNvSpPr/>
          <p:nvPr/>
        </p:nvSpPr>
        <p:spPr>
          <a:xfrm>
            <a:off x="4175889" y="2479203"/>
            <a:ext cx="3684539" cy="646331"/>
          </a:xfrm>
          <a:prstGeom prst="rect">
            <a:avLst/>
          </a:prstGeom>
        </p:spPr>
        <p:txBody>
          <a:bodyPr wrap="square">
            <a:spAutoFit/>
          </a:bodyPr>
          <a:lstStyle/>
          <a:p>
            <a:pPr algn="just"/>
            <a:r>
              <a:rPr lang="en-US" dirty="0"/>
              <a:t>Activities involved: </a:t>
            </a:r>
            <a:r>
              <a:rPr lang="en-US" b="1" dirty="0"/>
              <a:t>Reviews</a:t>
            </a:r>
            <a:r>
              <a:rPr lang="en-US" dirty="0"/>
              <a:t>, </a:t>
            </a:r>
            <a:r>
              <a:rPr lang="en-US" b="1" dirty="0"/>
              <a:t>Meetings</a:t>
            </a:r>
            <a:r>
              <a:rPr lang="en-US" dirty="0"/>
              <a:t> and </a:t>
            </a:r>
            <a:r>
              <a:rPr lang="en-US" b="1" dirty="0"/>
              <a:t>Inspections</a:t>
            </a:r>
            <a:endParaRPr lang="en-US" dirty="0"/>
          </a:p>
        </p:txBody>
      </p:sp>
      <p:sp>
        <p:nvSpPr>
          <p:cNvPr id="17" name="Rectangle 16"/>
          <p:cNvSpPr/>
          <p:nvPr/>
        </p:nvSpPr>
        <p:spPr>
          <a:xfrm>
            <a:off x="8107926" y="2479203"/>
            <a:ext cx="3909903" cy="923330"/>
          </a:xfrm>
          <a:prstGeom prst="rect">
            <a:avLst/>
          </a:prstGeom>
        </p:spPr>
        <p:txBody>
          <a:bodyPr wrap="square">
            <a:spAutoFit/>
          </a:bodyPr>
          <a:lstStyle/>
          <a:p>
            <a:pPr algn="just"/>
            <a:r>
              <a:rPr lang="en-US" dirty="0"/>
              <a:t>Activities involved: </a:t>
            </a:r>
            <a:r>
              <a:rPr lang="en-US" b="1" dirty="0"/>
              <a:t>Testing</a:t>
            </a:r>
            <a:r>
              <a:rPr lang="en-US" dirty="0"/>
              <a:t> like black box testing, white box testing, gray box testing</a:t>
            </a:r>
          </a:p>
        </p:txBody>
      </p:sp>
      <p:cxnSp>
        <p:nvCxnSpPr>
          <p:cNvPr id="18" name="Straight Connector 17"/>
          <p:cNvCxnSpPr/>
          <p:nvPr/>
        </p:nvCxnSpPr>
        <p:spPr>
          <a:xfrm>
            <a:off x="4317485" y="2429608"/>
            <a:ext cx="7700345" cy="4324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4317485" y="3406127"/>
            <a:ext cx="7700345" cy="138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4175889" y="3469976"/>
            <a:ext cx="2399568" cy="369332"/>
          </a:xfrm>
          <a:prstGeom prst="rect">
            <a:avLst/>
          </a:prstGeom>
        </p:spPr>
        <p:txBody>
          <a:bodyPr wrap="none">
            <a:spAutoFit/>
          </a:bodyPr>
          <a:lstStyle/>
          <a:p>
            <a:r>
              <a:rPr lang="en-US" dirty="0"/>
              <a:t>Carried out by </a:t>
            </a:r>
            <a:r>
              <a:rPr lang="en-US" b="1" dirty="0"/>
              <a:t>QA team</a:t>
            </a:r>
          </a:p>
        </p:txBody>
      </p:sp>
      <p:sp>
        <p:nvSpPr>
          <p:cNvPr id="21" name="Rectangle 20"/>
          <p:cNvSpPr/>
          <p:nvPr/>
        </p:nvSpPr>
        <p:spPr>
          <a:xfrm>
            <a:off x="8107926" y="3469976"/>
            <a:ext cx="2963098" cy="369332"/>
          </a:xfrm>
          <a:prstGeom prst="rect">
            <a:avLst/>
          </a:prstGeom>
        </p:spPr>
        <p:txBody>
          <a:bodyPr wrap="square">
            <a:spAutoFit/>
          </a:bodyPr>
          <a:lstStyle/>
          <a:p>
            <a:r>
              <a:rPr lang="en-US" dirty="0"/>
              <a:t>Carried out by </a:t>
            </a:r>
            <a:r>
              <a:rPr lang="en-US" b="1" dirty="0"/>
              <a:t>testing team</a:t>
            </a:r>
          </a:p>
        </p:txBody>
      </p:sp>
      <p:cxnSp>
        <p:nvCxnSpPr>
          <p:cNvPr id="22" name="Straight Connector 21"/>
          <p:cNvCxnSpPr/>
          <p:nvPr/>
        </p:nvCxnSpPr>
        <p:spPr>
          <a:xfrm flipV="1">
            <a:off x="4306681" y="3852008"/>
            <a:ext cx="7711149" cy="762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175889" y="3940908"/>
            <a:ext cx="3732724" cy="646331"/>
          </a:xfrm>
          <a:prstGeom prst="rect">
            <a:avLst/>
          </a:prstGeom>
        </p:spPr>
        <p:txBody>
          <a:bodyPr wrap="square">
            <a:spAutoFit/>
          </a:bodyPr>
          <a:lstStyle/>
          <a:p>
            <a:r>
              <a:rPr lang="en-US" b="1" dirty="0"/>
              <a:t>Execution</a:t>
            </a:r>
            <a:r>
              <a:rPr lang="en-US" dirty="0"/>
              <a:t> of code is</a:t>
            </a:r>
            <a:r>
              <a:rPr lang="en-US" b="1" dirty="0"/>
              <a:t> not</a:t>
            </a:r>
            <a:r>
              <a:rPr lang="en-US" dirty="0"/>
              <a:t> </a:t>
            </a:r>
            <a:r>
              <a:rPr lang="en-US" b="1" dirty="0"/>
              <a:t>comes</a:t>
            </a:r>
            <a:r>
              <a:rPr lang="en-US" dirty="0"/>
              <a:t> under Verification</a:t>
            </a:r>
          </a:p>
        </p:txBody>
      </p:sp>
      <p:sp>
        <p:nvSpPr>
          <p:cNvPr id="24" name="Rectangle 23"/>
          <p:cNvSpPr/>
          <p:nvPr/>
        </p:nvSpPr>
        <p:spPr>
          <a:xfrm>
            <a:off x="8107926" y="3940908"/>
            <a:ext cx="3909903" cy="646331"/>
          </a:xfrm>
          <a:prstGeom prst="rect">
            <a:avLst/>
          </a:prstGeom>
        </p:spPr>
        <p:txBody>
          <a:bodyPr wrap="square">
            <a:spAutoFit/>
          </a:bodyPr>
          <a:lstStyle/>
          <a:p>
            <a:r>
              <a:rPr lang="en-US" b="1" dirty="0"/>
              <a:t>Execution</a:t>
            </a:r>
            <a:r>
              <a:rPr lang="en-US" dirty="0"/>
              <a:t> of code is </a:t>
            </a:r>
            <a:r>
              <a:rPr lang="en-US" b="1" dirty="0"/>
              <a:t>comes</a:t>
            </a:r>
            <a:r>
              <a:rPr lang="en-US" dirty="0"/>
              <a:t> under Validation</a:t>
            </a:r>
          </a:p>
        </p:txBody>
      </p:sp>
      <p:cxnSp>
        <p:nvCxnSpPr>
          <p:cNvPr id="25" name="Straight Connector 24"/>
          <p:cNvCxnSpPr/>
          <p:nvPr/>
        </p:nvCxnSpPr>
        <p:spPr>
          <a:xfrm flipV="1">
            <a:off x="4317485" y="4599939"/>
            <a:ext cx="7700345" cy="394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175889" y="4690208"/>
            <a:ext cx="3684539" cy="646331"/>
          </a:xfrm>
          <a:prstGeom prst="rect">
            <a:avLst/>
          </a:prstGeom>
        </p:spPr>
        <p:txBody>
          <a:bodyPr wrap="square">
            <a:spAutoFit/>
          </a:bodyPr>
          <a:lstStyle/>
          <a:p>
            <a:pPr algn="just"/>
            <a:r>
              <a:rPr lang="en-US" b="1" dirty="0"/>
              <a:t>Explains</a:t>
            </a:r>
            <a:r>
              <a:rPr lang="en-US" dirty="0"/>
              <a:t> whether the </a:t>
            </a:r>
            <a:r>
              <a:rPr lang="en-US" b="1" dirty="0"/>
              <a:t>outputs are according to inputs </a:t>
            </a:r>
            <a:r>
              <a:rPr lang="en-US" dirty="0"/>
              <a:t>or not</a:t>
            </a:r>
          </a:p>
        </p:txBody>
      </p:sp>
      <p:sp>
        <p:nvSpPr>
          <p:cNvPr id="27" name="Rectangle 26"/>
          <p:cNvSpPr/>
          <p:nvPr/>
        </p:nvSpPr>
        <p:spPr>
          <a:xfrm>
            <a:off x="8107926" y="4690208"/>
            <a:ext cx="3909902" cy="646331"/>
          </a:xfrm>
          <a:prstGeom prst="rect">
            <a:avLst/>
          </a:prstGeom>
        </p:spPr>
        <p:txBody>
          <a:bodyPr wrap="square">
            <a:spAutoFit/>
          </a:bodyPr>
          <a:lstStyle/>
          <a:p>
            <a:r>
              <a:rPr lang="en-US" b="1" dirty="0"/>
              <a:t>Describes</a:t>
            </a:r>
            <a:r>
              <a:rPr lang="en-US" dirty="0"/>
              <a:t> whether the </a:t>
            </a:r>
            <a:r>
              <a:rPr lang="en-US" b="1" dirty="0"/>
              <a:t>software</a:t>
            </a:r>
            <a:r>
              <a:rPr lang="en-US" dirty="0"/>
              <a:t> is </a:t>
            </a:r>
            <a:r>
              <a:rPr lang="en-US" b="1" dirty="0"/>
              <a:t>accepted</a:t>
            </a:r>
            <a:r>
              <a:rPr lang="en-US" dirty="0"/>
              <a:t> </a:t>
            </a:r>
            <a:r>
              <a:rPr lang="en-US" b="1" dirty="0"/>
              <a:t>by</a:t>
            </a:r>
            <a:r>
              <a:rPr lang="en-US" dirty="0"/>
              <a:t> the </a:t>
            </a:r>
            <a:r>
              <a:rPr lang="en-US" b="1" dirty="0"/>
              <a:t>user</a:t>
            </a:r>
            <a:r>
              <a:rPr lang="en-US" dirty="0"/>
              <a:t> or not</a:t>
            </a:r>
          </a:p>
        </p:txBody>
      </p:sp>
      <p:cxnSp>
        <p:nvCxnSpPr>
          <p:cNvPr id="28" name="Straight Connector 27"/>
          <p:cNvCxnSpPr/>
          <p:nvPr/>
        </p:nvCxnSpPr>
        <p:spPr>
          <a:xfrm flipV="1">
            <a:off x="4317485" y="5336539"/>
            <a:ext cx="7700345" cy="3946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4175889" y="5425280"/>
            <a:ext cx="2735172" cy="369332"/>
          </a:xfrm>
          <a:prstGeom prst="rect">
            <a:avLst/>
          </a:prstGeom>
        </p:spPr>
        <p:txBody>
          <a:bodyPr wrap="none">
            <a:spAutoFit/>
          </a:bodyPr>
          <a:lstStyle/>
          <a:p>
            <a:r>
              <a:rPr lang="en-US" b="1" dirty="0"/>
              <a:t>Cost</a:t>
            </a:r>
            <a:r>
              <a:rPr lang="en-US" dirty="0"/>
              <a:t> of </a:t>
            </a:r>
            <a:r>
              <a:rPr lang="en-US" b="1" dirty="0"/>
              <a:t>errors</a:t>
            </a:r>
            <a:r>
              <a:rPr lang="en-US" dirty="0"/>
              <a:t> caught is </a:t>
            </a:r>
            <a:r>
              <a:rPr lang="en-US" b="1" dirty="0"/>
              <a:t>less</a:t>
            </a:r>
          </a:p>
        </p:txBody>
      </p:sp>
      <p:sp>
        <p:nvSpPr>
          <p:cNvPr id="30" name="Rectangle 29"/>
          <p:cNvSpPr/>
          <p:nvPr/>
        </p:nvSpPr>
        <p:spPr>
          <a:xfrm>
            <a:off x="8107926" y="5426586"/>
            <a:ext cx="3909902" cy="369332"/>
          </a:xfrm>
          <a:prstGeom prst="rect">
            <a:avLst/>
          </a:prstGeom>
        </p:spPr>
        <p:txBody>
          <a:bodyPr wrap="square">
            <a:spAutoFit/>
          </a:bodyPr>
          <a:lstStyle/>
          <a:p>
            <a:r>
              <a:rPr lang="en-US" b="1" dirty="0"/>
              <a:t>Cost</a:t>
            </a:r>
            <a:r>
              <a:rPr lang="en-US" dirty="0"/>
              <a:t> of </a:t>
            </a:r>
            <a:r>
              <a:rPr lang="en-US" b="1" dirty="0"/>
              <a:t>errors</a:t>
            </a:r>
            <a:r>
              <a:rPr lang="en-US" dirty="0"/>
              <a:t> caught is </a:t>
            </a:r>
            <a:r>
              <a:rPr lang="en-US" b="1" dirty="0"/>
              <a:t>high</a:t>
            </a:r>
          </a:p>
        </p:txBody>
      </p:sp>
    </p:spTree>
    <p:extLst>
      <p:ext uri="{BB962C8B-B14F-4D97-AF65-F5344CB8AC3E}">
        <p14:creationId xmlns:p14="http://schemas.microsoft.com/office/powerpoint/2010/main" val="4026636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22" presetClass="entr" presetSubtype="1"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up)">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20"/>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22"/>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23"/>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24"/>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25"/>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26"/>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27"/>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28"/>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29"/>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animBg="1"/>
      <p:bldP spid="9" grpId="0" animBg="1"/>
      <p:bldP spid="11" grpId="0"/>
      <p:bldP spid="12" grpId="0"/>
      <p:bldP spid="13" grpId="0"/>
      <p:bldP spid="15" grpId="0"/>
      <p:bldP spid="16" grpId="0"/>
      <p:bldP spid="17" grpId="0"/>
      <p:bldP spid="20" grpId="0"/>
      <p:bldP spid="21" grpId="0"/>
      <p:bldP spid="23" grpId="0"/>
      <p:bldP spid="24" grpId="0"/>
      <p:bldP spid="26" grpId="0"/>
      <p:bldP spid="27" grpId="0"/>
      <p:bldP spid="29" grpId="0"/>
      <p:bldP spid="3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Testing Strategy</a:t>
            </a:r>
          </a:p>
        </p:txBody>
      </p:sp>
      <p:pic>
        <p:nvPicPr>
          <p:cNvPr id="4" name="Picture 3"/>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29278" y="882656"/>
            <a:ext cx="6354108" cy="3285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8687042" y="2366275"/>
            <a:ext cx="3220841" cy="461665"/>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r>
              <a:rPr lang="en-US" sz="2400" b="1" dirty="0"/>
              <a:t>Unit Testing</a:t>
            </a:r>
          </a:p>
        </p:txBody>
      </p:sp>
      <p:sp>
        <p:nvSpPr>
          <p:cNvPr id="11" name="Rectangle 10"/>
          <p:cNvSpPr/>
          <p:nvPr/>
        </p:nvSpPr>
        <p:spPr>
          <a:xfrm>
            <a:off x="8687042" y="2828903"/>
            <a:ext cx="3220841" cy="156966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en-US" sz="2400" dirty="0"/>
              <a:t>It </a:t>
            </a:r>
            <a:r>
              <a:rPr lang="en-US" sz="2400" b="1" dirty="0">
                <a:solidFill>
                  <a:srgbClr val="C00000"/>
                </a:solidFill>
              </a:rPr>
              <a:t>concentrate</a:t>
            </a:r>
            <a:r>
              <a:rPr lang="en-US" sz="2400" dirty="0">
                <a:solidFill>
                  <a:srgbClr val="C00000"/>
                </a:solidFill>
              </a:rPr>
              <a:t> </a:t>
            </a:r>
            <a:r>
              <a:rPr lang="en-US" sz="2400" dirty="0"/>
              <a:t>on </a:t>
            </a:r>
            <a:r>
              <a:rPr lang="en-US" sz="2400" b="1" dirty="0">
                <a:solidFill>
                  <a:srgbClr val="C00000"/>
                </a:solidFill>
              </a:rPr>
              <a:t>each unit</a:t>
            </a:r>
            <a:r>
              <a:rPr lang="en-US" sz="2400" dirty="0"/>
              <a:t> of the software as </a:t>
            </a:r>
            <a:r>
              <a:rPr lang="en-US" sz="2400" b="1" dirty="0">
                <a:solidFill>
                  <a:srgbClr val="C00000"/>
                </a:solidFill>
              </a:rPr>
              <a:t>implemented in source code</a:t>
            </a:r>
          </a:p>
        </p:txBody>
      </p:sp>
      <p:sp>
        <p:nvSpPr>
          <p:cNvPr id="12" name="Rectangle 11"/>
          <p:cNvSpPr/>
          <p:nvPr/>
        </p:nvSpPr>
        <p:spPr>
          <a:xfrm>
            <a:off x="8687042" y="4483014"/>
            <a:ext cx="3220842" cy="156966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en-US" sz="2400" dirty="0"/>
              <a:t>It </a:t>
            </a:r>
            <a:r>
              <a:rPr lang="en-US" sz="2400" b="1" dirty="0">
                <a:solidFill>
                  <a:srgbClr val="C00000"/>
                </a:solidFill>
              </a:rPr>
              <a:t>focuses</a:t>
            </a:r>
            <a:r>
              <a:rPr lang="en-US" sz="2400" dirty="0">
                <a:solidFill>
                  <a:srgbClr val="C00000"/>
                </a:solidFill>
              </a:rPr>
              <a:t> </a:t>
            </a:r>
            <a:r>
              <a:rPr lang="en-US" sz="2400" dirty="0"/>
              <a:t>on each </a:t>
            </a:r>
            <a:r>
              <a:rPr lang="en-US" sz="2400" b="1" dirty="0">
                <a:solidFill>
                  <a:srgbClr val="C00000"/>
                </a:solidFill>
              </a:rPr>
              <a:t>component individual</a:t>
            </a:r>
            <a:r>
              <a:rPr lang="en-US" sz="2400" dirty="0"/>
              <a:t>, ensuring that it functions properly as a unit.</a:t>
            </a:r>
            <a:endParaRPr lang="en-IN" sz="2400"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97362" y="882656"/>
            <a:ext cx="1600200" cy="1312164"/>
          </a:xfrm>
          <a:prstGeom prst="rect">
            <a:avLst/>
          </a:prstGeom>
        </p:spPr>
      </p:pic>
      <p:cxnSp>
        <p:nvCxnSpPr>
          <p:cNvPr id="14" name="Straight Connector 13"/>
          <p:cNvCxnSpPr/>
          <p:nvPr/>
        </p:nvCxnSpPr>
        <p:spPr>
          <a:xfrm>
            <a:off x="8341242" y="720644"/>
            <a:ext cx="0" cy="5898146"/>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16" name="Content Placeholder 2"/>
          <p:cNvSpPr txBox="1">
            <a:spLocks/>
          </p:cNvSpPr>
          <p:nvPr/>
        </p:nvSpPr>
        <p:spPr>
          <a:xfrm>
            <a:off x="5489249" y="4483014"/>
            <a:ext cx="3311105" cy="1930493"/>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300" dirty="0"/>
              <a:t>Unit Testing</a:t>
            </a:r>
          </a:p>
          <a:p>
            <a:r>
              <a:rPr lang="en-US" sz="2300" dirty="0"/>
              <a:t>Integration Testing</a:t>
            </a:r>
          </a:p>
          <a:p>
            <a:r>
              <a:rPr lang="en-US" sz="2300" dirty="0"/>
              <a:t>Validation Testing</a:t>
            </a:r>
          </a:p>
          <a:p>
            <a:r>
              <a:rPr lang="en-US" sz="2300" dirty="0"/>
              <a:t>System Testing</a:t>
            </a:r>
          </a:p>
          <a:p>
            <a:endParaRPr lang="en-US" sz="2300" dirty="0"/>
          </a:p>
        </p:txBody>
      </p:sp>
    </p:spTree>
    <p:extLst>
      <p:ext uri="{BB962C8B-B14F-4D97-AF65-F5344CB8AC3E}">
        <p14:creationId xmlns:p14="http://schemas.microsoft.com/office/powerpoint/2010/main" val="862309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Software Testing Strategy Cont.</a:t>
            </a:r>
          </a:p>
        </p:txBody>
      </p:sp>
      <p:pic>
        <p:nvPicPr>
          <p:cNvPr id="18" name="Picture 17"/>
          <p:cNvPicPr>
            <a:picLocks noChangeAspect="1"/>
          </p:cNvPicPr>
          <p:nvPr/>
        </p:nvPicPr>
        <p:blipFill rotWithShape="1">
          <a:blip r:embed="rId2" cstate="print">
            <a:extLst>
              <a:ext uri="{28A0092B-C50C-407E-A947-70E740481C1C}">
                <a14:useLocalDpi xmlns:a14="http://schemas.microsoft.com/office/drawing/2010/main" val="0"/>
              </a:ext>
            </a:extLst>
          </a:blip>
          <a:srcRect l="6784" r="9088"/>
          <a:stretch/>
        </p:blipFill>
        <p:spPr>
          <a:xfrm>
            <a:off x="1320516" y="835787"/>
            <a:ext cx="1243776" cy="1137261"/>
          </a:xfrm>
          <a:prstGeom prst="rect">
            <a:avLst/>
          </a:prstGeom>
        </p:spPr>
      </p:pic>
      <p:sp>
        <p:nvSpPr>
          <p:cNvPr id="20" name="Rectangle 19"/>
          <p:cNvSpPr/>
          <p:nvPr/>
        </p:nvSpPr>
        <p:spPr>
          <a:xfrm>
            <a:off x="170059" y="2209521"/>
            <a:ext cx="3220841" cy="461665"/>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r>
              <a:rPr lang="en-US" sz="2400" b="1" dirty="0"/>
              <a:t>Integration Testing</a:t>
            </a:r>
          </a:p>
        </p:txBody>
      </p:sp>
      <p:sp>
        <p:nvSpPr>
          <p:cNvPr id="22" name="Rectangle 21"/>
          <p:cNvSpPr/>
          <p:nvPr/>
        </p:nvSpPr>
        <p:spPr>
          <a:xfrm>
            <a:off x="3589646" y="2209520"/>
            <a:ext cx="3458854" cy="461665"/>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r>
              <a:rPr lang="en-US" sz="2400" b="1" dirty="0"/>
              <a:t>Validation Testing</a:t>
            </a:r>
          </a:p>
        </p:txBody>
      </p:sp>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l="9979" t="10026" r="10190" b="10143"/>
          <a:stretch/>
        </p:blipFill>
        <p:spPr>
          <a:xfrm>
            <a:off x="4910124" y="835787"/>
            <a:ext cx="1090609" cy="1090608"/>
          </a:xfrm>
          <a:prstGeom prst="rect">
            <a:avLst/>
          </a:prstGeom>
        </p:spPr>
      </p:pic>
      <p:sp>
        <p:nvSpPr>
          <p:cNvPr id="26" name="Rectangle 25"/>
          <p:cNvSpPr/>
          <p:nvPr/>
        </p:nvSpPr>
        <p:spPr>
          <a:xfrm>
            <a:off x="7247246" y="2205122"/>
            <a:ext cx="4716154" cy="461665"/>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r>
              <a:rPr lang="en-US" sz="2400" b="1" dirty="0"/>
              <a:t>System Testing</a:t>
            </a:r>
          </a:p>
        </p:txBody>
      </p:sp>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7488" y="919767"/>
            <a:ext cx="1095770" cy="1095770"/>
          </a:xfrm>
          <a:prstGeom prst="rect">
            <a:avLst/>
          </a:prstGeom>
        </p:spPr>
      </p:pic>
      <p:sp>
        <p:nvSpPr>
          <p:cNvPr id="30" name="Rectangle 29"/>
          <p:cNvSpPr/>
          <p:nvPr/>
        </p:nvSpPr>
        <p:spPr>
          <a:xfrm>
            <a:off x="170059" y="2672149"/>
            <a:ext cx="3220841"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en-US" sz="2400" dirty="0"/>
              <a:t>It </a:t>
            </a:r>
            <a:r>
              <a:rPr lang="en-US" sz="2400" b="1" dirty="0">
                <a:solidFill>
                  <a:srgbClr val="C00000"/>
                </a:solidFill>
              </a:rPr>
              <a:t>focus</a:t>
            </a:r>
            <a:r>
              <a:rPr lang="en-US" sz="2400" dirty="0">
                <a:solidFill>
                  <a:srgbClr val="C00000"/>
                </a:solidFill>
              </a:rPr>
              <a:t> </a:t>
            </a:r>
            <a:r>
              <a:rPr lang="en-US" sz="2400" dirty="0"/>
              <a:t>is on </a:t>
            </a:r>
            <a:r>
              <a:rPr lang="en-US" sz="2400" b="1" dirty="0">
                <a:solidFill>
                  <a:srgbClr val="C00000"/>
                </a:solidFill>
              </a:rPr>
              <a:t>design</a:t>
            </a:r>
            <a:r>
              <a:rPr lang="en-US" sz="2400" dirty="0">
                <a:solidFill>
                  <a:srgbClr val="C00000"/>
                </a:solidFill>
              </a:rPr>
              <a:t> </a:t>
            </a:r>
            <a:r>
              <a:rPr lang="en-US" sz="2400" dirty="0"/>
              <a:t>and </a:t>
            </a:r>
            <a:r>
              <a:rPr lang="en-US" sz="2400" b="1" dirty="0">
                <a:solidFill>
                  <a:srgbClr val="C00000"/>
                </a:solidFill>
              </a:rPr>
              <a:t>construction</a:t>
            </a:r>
            <a:r>
              <a:rPr lang="en-US" sz="2400" dirty="0">
                <a:solidFill>
                  <a:srgbClr val="C00000"/>
                </a:solidFill>
              </a:rPr>
              <a:t> </a:t>
            </a:r>
            <a:r>
              <a:rPr lang="en-US" sz="2400" dirty="0"/>
              <a:t>of </a:t>
            </a:r>
            <a:r>
              <a:rPr lang="en-US" sz="2400" b="1" dirty="0">
                <a:solidFill>
                  <a:srgbClr val="C00000"/>
                </a:solidFill>
              </a:rPr>
              <a:t>software architecture</a:t>
            </a:r>
          </a:p>
        </p:txBody>
      </p:sp>
      <p:sp>
        <p:nvSpPr>
          <p:cNvPr id="31" name="Rectangle 30"/>
          <p:cNvSpPr/>
          <p:nvPr/>
        </p:nvSpPr>
        <p:spPr>
          <a:xfrm>
            <a:off x="170059" y="3967196"/>
            <a:ext cx="3220842" cy="193899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en-IN" sz="2400" dirty="0"/>
              <a:t>Integration testing is the </a:t>
            </a:r>
            <a:r>
              <a:rPr lang="en-IN" sz="2400" b="1" dirty="0">
                <a:solidFill>
                  <a:srgbClr val="C00000"/>
                </a:solidFill>
              </a:rPr>
              <a:t>process</a:t>
            </a:r>
            <a:r>
              <a:rPr lang="en-IN" sz="2400" dirty="0">
                <a:solidFill>
                  <a:srgbClr val="C00000"/>
                </a:solidFill>
              </a:rPr>
              <a:t> </a:t>
            </a:r>
            <a:r>
              <a:rPr lang="en-IN" sz="2400" dirty="0"/>
              <a:t>of </a:t>
            </a:r>
            <a:r>
              <a:rPr lang="en-IN" sz="2400" b="1" dirty="0">
                <a:solidFill>
                  <a:srgbClr val="C00000"/>
                </a:solidFill>
              </a:rPr>
              <a:t>testing</a:t>
            </a:r>
            <a:r>
              <a:rPr lang="en-IN" sz="2400" dirty="0">
                <a:solidFill>
                  <a:srgbClr val="C00000"/>
                </a:solidFill>
              </a:rPr>
              <a:t> </a:t>
            </a:r>
            <a:r>
              <a:rPr lang="en-IN" sz="2400" dirty="0"/>
              <a:t>the </a:t>
            </a:r>
            <a:r>
              <a:rPr lang="en-IN" sz="2400" b="1" dirty="0">
                <a:solidFill>
                  <a:srgbClr val="C00000"/>
                </a:solidFill>
              </a:rPr>
              <a:t>interface between two software units</a:t>
            </a:r>
            <a:r>
              <a:rPr lang="en-IN" sz="2400" dirty="0"/>
              <a:t> or modules</a:t>
            </a:r>
          </a:p>
        </p:txBody>
      </p:sp>
      <p:sp>
        <p:nvSpPr>
          <p:cNvPr id="32" name="Rectangle 31"/>
          <p:cNvSpPr/>
          <p:nvPr/>
        </p:nvSpPr>
        <p:spPr>
          <a:xfrm>
            <a:off x="3589646" y="2672149"/>
            <a:ext cx="3458853" cy="156966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en-US" sz="2400" dirty="0"/>
              <a:t>Software is </a:t>
            </a:r>
            <a:r>
              <a:rPr lang="en-US" sz="2400" b="1" dirty="0">
                <a:solidFill>
                  <a:srgbClr val="C00000"/>
                </a:solidFill>
              </a:rPr>
              <a:t>validated against requirements </a:t>
            </a:r>
            <a:r>
              <a:rPr lang="en-US" sz="2400" dirty="0"/>
              <a:t>established as a part of requirement modeling</a:t>
            </a:r>
          </a:p>
        </p:txBody>
      </p:sp>
      <p:sp>
        <p:nvSpPr>
          <p:cNvPr id="33" name="Rectangle 32"/>
          <p:cNvSpPr/>
          <p:nvPr/>
        </p:nvSpPr>
        <p:spPr>
          <a:xfrm>
            <a:off x="3589646" y="4369850"/>
            <a:ext cx="3458853" cy="193899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en-US" sz="2400" dirty="0"/>
              <a:t>It give </a:t>
            </a:r>
            <a:r>
              <a:rPr lang="en-US" sz="2400" b="1" dirty="0">
                <a:solidFill>
                  <a:srgbClr val="C00000"/>
                </a:solidFill>
              </a:rPr>
              <a:t>assurance</a:t>
            </a:r>
            <a:r>
              <a:rPr lang="en-US" sz="2400" dirty="0">
                <a:solidFill>
                  <a:srgbClr val="C00000"/>
                </a:solidFill>
              </a:rPr>
              <a:t> </a:t>
            </a:r>
            <a:r>
              <a:rPr lang="en-US" sz="2400" dirty="0"/>
              <a:t>that software meets all </a:t>
            </a:r>
            <a:r>
              <a:rPr lang="en-US" sz="2400" dirty="0">
                <a:solidFill>
                  <a:srgbClr val="C00000"/>
                </a:solidFill>
              </a:rPr>
              <a:t>informational</a:t>
            </a:r>
            <a:r>
              <a:rPr lang="en-US" sz="2400" dirty="0"/>
              <a:t>, </a:t>
            </a:r>
            <a:r>
              <a:rPr lang="en-US" sz="2400" dirty="0">
                <a:solidFill>
                  <a:srgbClr val="C00000"/>
                </a:solidFill>
              </a:rPr>
              <a:t>functional</a:t>
            </a:r>
            <a:r>
              <a:rPr lang="en-US" sz="2400" dirty="0"/>
              <a:t>, </a:t>
            </a:r>
            <a:r>
              <a:rPr lang="en-US" sz="2400" dirty="0">
                <a:solidFill>
                  <a:srgbClr val="C00000"/>
                </a:solidFill>
              </a:rPr>
              <a:t>behavioral</a:t>
            </a:r>
            <a:r>
              <a:rPr lang="en-US" sz="2400" dirty="0"/>
              <a:t> and </a:t>
            </a:r>
            <a:r>
              <a:rPr lang="en-US" sz="2400" dirty="0">
                <a:solidFill>
                  <a:srgbClr val="C00000"/>
                </a:solidFill>
              </a:rPr>
              <a:t>performance</a:t>
            </a:r>
            <a:r>
              <a:rPr lang="en-US" sz="2400" dirty="0"/>
              <a:t> requirements</a:t>
            </a:r>
          </a:p>
        </p:txBody>
      </p:sp>
      <p:sp>
        <p:nvSpPr>
          <p:cNvPr id="34" name="Rectangle 33"/>
          <p:cNvSpPr/>
          <p:nvPr/>
        </p:nvSpPr>
        <p:spPr>
          <a:xfrm>
            <a:off x="7247246" y="2672149"/>
            <a:ext cx="4716154" cy="230832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en-US" sz="2400" dirty="0"/>
              <a:t>The </a:t>
            </a:r>
            <a:r>
              <a:rPr lang="en-US" sz="2400" b="1" dirty="0">
                <a:solidFill>
                  <a:srgbClr val="C00000"/>
                </a:solidFill>
              </a:rPr>
              <a:t>software</a:t>
            </a:r>
            <a:r>
              <a:rPr lang="en-US" sz="2400" dirty="0">
                <a:solidFill>
                  <a:srgbClr val="C00000"/>
                </a:solidFill>
              </a:rPr>
              <a:t> </a:t>
            </a:r>
            <a:r>
              <a:rPr lang="en-US" sz="2400" dirty="0"/>
              <a:t>and </a:t>
            </a:r>
            <a:r>
              <a:rPr lang="en-US" sz="2400" b="1" dirty="0">
                <a:solidFill>
                  <a:srgbClr val="C00000"/>
                </a:solidFill>
              </a:rPr>
              <a:t>other software elements</a:t>
            </a:r>
            <a:r>
              <a:rPr lang="en-US" sz="2400" dirty="0"/>
              <a:t> are </a:t>
            </a:r>
            <a:r>
              <a:rPr lang="en-US" sz="2400" b="1" dirty="0">
                <a:solidFill>
                  <a:srgbClr val="C00000"/>
                </a:solidFill>
              </a:rPr>
              <a:t>tested as a whole</a:t>
            </a:r>
          </a:p>
          <a:p>
            <a:pPr algn="just"/>
            <a:r>
              <a:rPr lang="en-US" sz="2400" dirty="0"/>
              <a:t>Software once validated, must be combined with other system elements e.g. hardware, people, database etc…</a:t>
            </a:r>
          </a:p>
        </p:txBody>
      </p:sp>
      <p:sp>
        <p:nvSpPr>
          <p:cNvPr id="35" name="Rectangle 34"/>
          <p:cNvSpPr/>
          <p:nvPr/>
        </p:nvSpPr>
        <p:spPr>
          <a:xfrm>
            <a:off x="7247247" y="5085267"/>
            <a:ext cx="4716154"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en-US" sz="2400" dirty="0"/>
              <a:t>It verifies that all elements mesh properly and that overall system function / performance is achieved.</a:t>
            </a:r>
          </a:p>
        </p:txBody>
      </p:sp>
      <p:cxnSp>
        <p:nvCxnSpPr>
          <p:cNvPr id="36" name="Straight Connector 35"/>
          <p:cNvCxnSpPr/>
          <p:nvPr/>
        </p:nvCxnSpPr>
        <p:spPr>
          <a:xfrm>
            <a:off x="3507985" y="711201"/>
            <a:ext cx="0" cy="5898146"/>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37" name="Straight Connector 36"/>
          <p:cNvCxnSpPr/>
          <p:nvPr/>
        </p:nvCxnSpPr>
        <p:spPr>
          <a:xfrm>
            <a:off x="7165585" y="692151"/>
            <a:ext cx="0" cy="5898146"/>
          </a:xfrm>
          <a:prstGeom prst="line">
            <a:avLst/>
          </a:prstGeom>
          <a:ln w="3810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39285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22" presetClass="entr" presetSubtype="1"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up)">
                                      <p:cBhvr>
                                        <p:cTn id="19" dur="500"/>
                                        <p:tgtEl>
                                          <p:spTgt spid="3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3"/>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3"/>
                                        </p:tgtEl>
                                        <p:attrNameLst>
                                          <p:attrName>style.visibility</p:attrName>
                                        </p:attrNameLst>
                                      </p:cBhvr>
                                      <p:to>
                                        <p:strVal val="visible"/>
                                      </p:to>
                                    </p:set>
                                  </p:childTnLst>
                                </p:cTn>
                              </p:par>
                              <p:par>
                                <p:cTn id="34" presetID="22" presetClass="entr" presetSubtype="1" fill="hold"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wipe(up)">
                                      <p:cBhvr>
                                        <p:cTn id="36" dur="500"/>
                                        <p:tgtEl>
                                          <p:spTgt spid="37"/>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26" grpId="0" animBg="1"/>
      <p:bldP spid="30" grpId="0" animBg="1"/>
      <p:bldP spid="31" grpId="0" animBg="1"/>
      <p:bldP spid="32" grpId="0" animBg="1"/>
      <p:bldP spid="33" grpId="0" animBg="1"/>
      <p:bldP spid="34" grpId="0" animBg="1"/>
      <p:bldP spid="3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Testing</a:t>
            </a:r>
          </a:p>
        </p:txBody>
      </p:sp>
      <p:sp>
        <p:nvSpPr>
          <p:cNvPr id="3" name="Content Placeholder 2"/>
          <p:cNvSpPr>
            <a:spLocks noGrp="1"/>
          </p:cNvSpPr>
          <p:nvPr>
            <p:ph idx="1"/>
          </p:nvPr>
        </p:nvSpPr>
        <p:spPr>
          <a:xfrm>
            <a:off x="2989943" y="863444"/>
            <a:ext cx="9070878" cy="5590565"/>
          </a:xfrm>
        </p:spPr>
        <p:txBody>
          <a:bodyPr/>
          <a:lstStyle/>
          <a:p>
            <a:r>
              <a:rPr lang="en-US" sz="2100" dirty="0"/>
              <a:t>Unit is the </a:t>
            </a:r>
            <a:r>
              <a:rPr lang="en-US" sz="2100" b="1" dirty="0">
                <a:solidFill>
                  <a:srgbClr val="C00000"/>
                </a:solidFill>
              </a:rPr>
              <a:t>smallest part of a software</a:t>
            </a:r>
            <a:r>
              <a:rPr lang="en-US" sz="2100" dirty="0"/>
              <a:t> system which is testable.</a:t>
            </a:r>
          </a:p>
          <a:p>
            <a:r>
              <a:rPr lang="en-US" sz="2100" dirty="0"/>
              <a:t>It may include code files, classes and methods which can be tested individually for correctness.</a:t>
            </a:r>
          </a:p>
          <a:p>
            <a:r>
              <a:rPr lang="en-US" sz="2100" dirty="0"/>
              <a:t>Unit Testing </a:t>
            </a:r>
            <a:r>
              <a:rPr lang="en-US" sz="2100" b="1" dirty="0">
                <a:solidFill>
                  <a:srgbClr val="C00000"/>
                </a:solidFill>
              </a:rPr>
              <a:t>validates small building block</a:t>
            </a:r>
            <a:r>
              <a:rPr lang="en-US" sz="2100" dirty="0"/>
              <a:t> of a complex system before testing an integrated large module or whole system</a:t>
            </a:r>
          </a:p>
          <a:p>
            <a:r>
              <a:rPr lang="en-US" sz="2100" dirty="0"/>
              <a:t>The </a:t>
            </a:r>
            <a:r>
              <a:rPr lang="en-US" sz="2100" b="1" dirty="0">
                <a:solidFill>
                  <a:srgbClr val="C00000"/>
                </a:solidFill>
              </a:rPr>
              <a:t>unit test</a:t>
            </a:r>
            <a:r>
              <a:rPr lang="en-US" sz="2100" dirty="0"/>
              <a:t> </a:t>
            </a:r>
            <a:r>
              <a:rPr lang="en-US" sz="2100" b="1" dirty="0">
                <a:solidFill>
                  <a:srgbClr val="C00000"/>
                </a:solidFill>
              </a:rPr>
              <a:t>focuses</a:t>
            </a:r>
            <a:r>
              <a:rPr lang="en-US" sz="2100" dirty="0">
                <a:solidFill>
                  <a:srgbClr val="C00000"/>
                </a:solidFill>
              </a:rPr>
              <a:t> </a:t>
            </a:r>
            <a:r>
              <a:rPr lang="en-US" sz="2100" dirty="0"/>
              <a:t>on the </a:t>
            </a:r>
            <a:r>
              <a:rPr lang="en-US" sz="2100" b="1" dirty="0">
                <a:solidFill>
                  <a:srgbClr val="C00000"/>
                </a:solidFill>
              </a:rPr>
              <a:t>internal processing logic</a:t>
            </a:r>
            <a:r>
              <a:rPr lang="en-US" sz="2100" dirty="0"/>
              <a:t> and </a:t>
            </a:r>
            <a:r>
              <a:rPr lang="en-US" sz="2100" b="1" dirty="0">
                <a:solidFill>
                  <a:srgbClr val="C00000"/>
                </a:solidFill>
              </a:rPr>
              <a:t>data structures</a:t>
            </a:r>
            <a:r>
              <a:rPr lang="en-US" sz="2100" dirty="0"/>
              <a:t> within the boundaries of a component.</a:t>
            </a:r>
          </a:p>
          <a:p>
            <a:r>
              <a:rPr lang="en-US" sz="2100" dirty="0"/>
              <a:t>The module is tested to ensure that </a:t>
            </a:r>
            <a:r>
              <a:rPr lang="en-US" sz="2100" b="1" dirty="0">
                <a:solidFill>
                  <a:srgbClr val="C00000"/>
                </a:solidFill>
              </a:rPr>
              <a:t>information properly flows</a:t>
            </a:r>
            <a:r>
              <a:rPr lang="en-US" sz="2100" dirty="0"/>
              <a:t> </a:t>
            </a:r>
            <a:r>
              <a:rPr lang="en-US" sz="2100" b="1" dirty="0">
                <a:solidFill>
                  <a:srgbClr val="C00000"/>
                </a:solidFill>
              </a:rPr>
              <a:t>into</a:t>
            </a:r>
            <a:r>
              <a:rPr lang="en-US" sz="2100" dirty="0">
                <a:solidFill>
                  <a:srgbClr val="C00000"/>
                </a:solidFill>
              </a:rPr>
              <a:t> </a:t>
            </a:r>
            <a:r>
              <a:rPr lang="en-US" sz="2100" dirty="0"/>
              <a:t>and </a:t>
            </a:r>
            <a:r>
              <a:rPr lang="en-US" sz="2100" b="1" dirty="0">
                <a:solidFill>
                  <a:srgbClr val="C00000"/>
                </a:solidFill>
              </a:rPr>
              <a:t>out</a:t>
            </a:r>
            <a:r>
              <a:rPr lang="en-US" sz="2100" dirty="0">
                <a:solidFill>
                  <a:srgbClr val="C00000"/>
                </a:solidFill>
              </a:rPr>
              <a:t> </a:t>
            </a:r>
            <a:r>
              <a:rPr lang="en-US" sz="2100" dirty="0"/>
              <a:t>of the program unit</a:t>
            </a:r>
          </a:p>
          <a:p>
            <a:r>
              <a:rPr lang="en-US" sz="2100" b="1" dirty="0">
                <a:solidFill>
                  <a:srgbClr val="C00000"/>
                </a:solidFill>
              </a:rPr>
              <a:t>Local data structures</a:t>
            </a:r>
            <a:r>
              <a:rPr lang="en-US" sz="2100" dirty="0"/>
              <a:t> are examined to ensure that </a:t>
            </a:r>
            <a:r>
              <a:rPr lang="en-US" sz="2100" b="1" dirty="0">
                <a:solidFill>
                  <a:srgbClr val="C00000"/>
                </a:solidFill>
              </a:rPr>
              <a:t>data stored temporarily</a:t>
            </a:r>
            <a:r>
              <a:rPr lang="en-US" sz="2100" dirty="0"/>
              <a:t> maintains its </a:t>
            </a:r>
            <a:r>
              <a:rPr lang="en-US" sz="2100" b="1" dirty="0">
                <a:solidFill>
                  <a:srgbClr val="C00000"/>
                </a:solidFill>
              </a:rPr>
              <a:t>integrity</a:t>
            </a:r>
            <a:r>
              <a:rPr lang="en-US" sz="2100" dirty="0">
                <a:solidFill>
                  <a:srgbClr val="C00000"/>
                </a:solidFill>
              </a:rPr>
              <a:t> </a:t>
            </a:r>
            <a:r>
              <a:rPr lang="en-US" sz="2100" dirty="0"/>
              <a:t>during execution</a:t>
            </a:r>
          </a:p>
          <a:p>
            <a:r>
              <a:rPr lang="en-US" sz="2100" dirty="0"/>
              <a:t>All </a:t>
            </a:r>
            <a:r>
              <a:rPr lang="en-US" sz="2100" b="1" dirty="0">
                <a:solidFill>
                  <a:srgbClr val="C00000"/>
                </a:solidFill>
              </a:rPr>
              <a:t>independent paths</a:t>
            </a:r>
            <a:r>
              <a:rPr lang="en-US" sz="2100" dirty="0"/>
              <a:t> through the control structures are </a:t>
            </a:r>
            <a:r>
              <a:rPr lang="en-US" sz="2100" b="1" dirty="0">
                <a:solidFill>
                  <a:srgbClr val="C00000"/>
                </a:solidFill>
              </a:rPr>
              <a:t>exercised</a:t>
            </a:r>
            <a:r>
              <a:rPr lang="en-US" sz="2100" dirty="0">
                <a:solidFill>
                  <a:srgbClr val="C00000"/>
                </a:solidFill>
              </a:rPr>
              <a:t> </a:t>
            </a:r>
            <a:r>
              <a:rPr lang="en-US" sz="2100" dirty="0"/>
              <a:t>to </a:t>
            </a:r>
            <a:r>
              <a:rPr lang="en-US" sz="2100" b="1" dirty="0">
                <a:solidFill>
                  <a:srgbClr val="C00000"/>
                </a:solidFill>
              </a:rPr>
              <a:t>ensure</a:t>
            </a:r>
            <a:r>
              <a:rPr lang="en-US" sz="2100" dirty="0">
                <a:solidFill>
                  <a:srgbClr val="C00000"/>
                </a:solidFill>
              </a:rPr>
              <a:t> </a:t>
            </a:r>
            <a:r>
              <a:rPr lang="en-US" sz="2100" dirty="0"/>
              <a:t>that </a:t>
            </a:r>
            <a:r>
              <a:rPr lang="en-US" sz="2100" b="1" dirty="0">
                <a:solidFill>
                  <a:srgbClr val="C00000"/>
                </a:solidFill>
              </a:rPr>
              <a:t>all statements in module</a:t>
            </a:r>
            <a:r>
              <a:rPr lang="en-US" sz="2100" dirty="0"/>
              <a:t> have been </a:t>
            </a:r>
            <a:r>
              <a:rPr lang="en-US" sz="2100" b="1" dirty="0">
                <a:solidFill>
                  <a:srgbClr val="C00000"/>
                </a:solidFill>
              </a:rPr>
              <a:t>executed</a:t>
            </a:r>
            <a:r>
              <a:rPr lang="en-US" sz="2100" dirty="0">
                <a:solidFill>
                  <a:srgbClr val="C00000"/>
                </a:solidFill>
              </a:rPr>
              <a:t> </a:t>
            </a:r>
            <a:r>
              <a:rPr lang="en-US" sz="2100" dirty="0"/>
              <a:t>at least </a:t>
            </a:r>
            <a:r>
              <a:rPr lang="en-US" sz="2100" b="1" dirty="0">
                <a:solidFill>
                  <a:srgbClr val="C00000"/>
                </a:solidFill>
              </a:rPr>
              <a:t>once</a:t>
            </a:r>
          </a:p>
          <a:p>
            <a:r>
              <a:rPr lang="en-US" sz="2100" b="1" dirty="0">
                <a:solidFill>
                  <a:srgbClr val="C00000"/>
                </a:solidFill>
              </a:rPr>
              <a:t>Boundary conditions </a:t>
            </a:r>
            <a:r>
              <a:rPr lang="en-US" sz="2100" dirty="0"/>
              <a:t>are </a:t>
            </a:r>
            <a:r>
              <a:rPr lang="en-US" sz="2100" b="1" dirty="0">
                <a:solidFill>
                  <a:srgbClr val="C00000"/>
                </a:solidFill>
              </a:rPr>
              <a:t>tested</a:t>
            </a:r>
            <a:r>
              <a:rPr lang="en-US" sz="2100" dirty="0">
                <a:solidFill>
                  <a:srgbClr val="C00000"/>
                </a:solidFill>
              </a:rPr>
              <a:t> </a:t>
            </a:r>
            <a:r>
              <a:rPr lang="en-US" sz="2100" dirty="0"/>
              <a:t>to </a:t>
            </a:r>
            <a:r>
              <a:rPr lang="en-US" sz="2100" b="1" dirty="0"/>
              <a:t>ensure</a:t>
            </a:r>
            <a:r>
              <a:rPr lang="en-US" sz="2100" dirty="0"/>
              <a:t> that the module </a:t>
            </a:r>
            <a:r>
              <a:rPr lang="en-US" sz="2100" b="1" dirty="0">
                <a:solidFill>
                  <a:srgbClr val="C00000"/>
                </a:solidFill>
              </a:rPr>
              <a:t>operates properly </a:t>
            </a:r>
            <a:r>
              <a:rPr lang="en-US" sz="2100" dirty="0"/>
              <a:t>at </a:t>
            </a:r>
            <a:r>
              <a:rPr lang="en-US" sz="2100" b="1" dirty="0">
                <a:solidFill>
                  <a:srgbClr val="C00000"/>
                </a:solidFill>
              </a:rPr>
              <a:t>boundaries</a:t>
            </a:r>
            <a:r>
              <a:rPr lang="en-US" sz="2100" dirty="0">
                <a:solidFill>
                  <a:srgbClr val="C00000"/>
                </a:solidFill>
              </a:rPr>
              <a:t> </a:t>
            </a:r>
            <a:r>
              <a:rPr lang="en-US" sz="2100" dirty="0"/>
              <a:t>established to limit or restricted processing</a:t>
            </a:r>
          </a:p>
          <a:p>
            <a:r>
              <a:rPr lang="en-US" sz="2100" dirty="0"/>
              <a:t>All </a:t>
            </a:r>
            <a:r>
              <a:rPr lang="en-US" sz="2100" b="1" dirty="0">
                <a:solidFill>
                  <a:srgbClr val="C00000"/>
                </a:solidFill>
              </a:rPr>
              <a:t>error handling </a:t>
            </a:r>
            <a:r>
              <a:rPr lang="en-US" sz="2100" dirty="0"/>
              <a:t>paths are </a:t>
            </a:r>
            <a:r>
              <a:rPr lang="en-US" sz="2100" b="1" dirty="0">
                <a:solidFill>
                  <a:srgbClr val="C00000"/>
                </a:solidFill>
              </a:rPr>
              <a:t>tested</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703" y="1465943"/>
            <a:ext cx="2574830" cy="3294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Connector 4"/>
          <p:cNvCxnSpPr/>
          <p:nvPr/>
        </p:nvCxnSpPr>
        <p:spPr>
          <a:xfrm>
            <a:off x="2840329" y="711201"/>
            <a:ext cx="0" cy="5898146"/>
          </a:xfrm>
          <a:prstGeom prst="line">
            <a:avLst/>
          </a:prstGeom>
          <a:ln w="3810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8623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1"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wipe(up)">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A925EF2-D58F-4AC0-ACED-F747CC08D69F}"/>
              </a:ext>
            </a:extLst>
          </p:cNvPr>
          <p:cNvCxnSpPr>
            <a:cxnSpLocks/>
          </p:cNvCxnSpPr>
          <p:nvPr/>
        </p:nvCxnSpPr>
        <p:spPr>
          <a:xfrm>
            <a:off x="1122620" y="5063613"/>
            <a:ext cx="0" cy="179438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id="{F34260FD-CAA3-43A0-977C-7E4B57013872}"/>
              </a:ext>
            </a:extLst>
          </p:cNvPr>
          <p:cNvCxnSpPr>
            <a:cxnSpLocks/>
          </p:cNvCxnSpPr>
          <p:nvPr/>
        </p:nvCxnSpPr>
        <p:spPr>
          <a:xfrm>
            <a:off x="1191446" y="1157468"/>
            <a:ext cx="0" cy="246540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DA2F9A4-6988-4274-8384-12496EC9D59D}"/>
              </a:ext>
            </a:extLst>
          </p:cNvPr>
          <p:cNvSpPr txBox="1"/>
          <p:nvPr/>
        </p:nvSpPr>
        <p:spPr>
          <a:xfrm>
            <a:off x="1458962" y="731706"/>
            <a:ext cx="9718554" cy="3416320"/>
          </a:xfrm>
          <a:prstGeom prst="rect">
            <a:avLst/>
          </a:prstGeom>
          <a:noFill/>
        </p:spPr>
        <p:txBody>
          <a:bodyPr wrap="square" rtlCol="0">
            <a:spAutoFit/>
          </a:bodyPr>
          <a:lstStyle/>
          <a:p>
            <a:r>
              <a:rPr lang="en-US" sz="2400" b="1" dirty="0"/>
              <a:t>Outline</a:t>
            </a:r>
          </a:p>
          <a:p>
            <a:pPr marL="800100" lvl="1" indent="-342900">
              <a:buFont typeface="Wingdings" panose="05000000000000000000" pitchFamily="2" charset="2"/>
              <a:buChar char="§"/>
            </a:pPr>
            <a:r>
              <a:rPr lang="en-US" sz="2400" dirty="0">
                <a:solidFill>
                  <a:schemeClr val="bg1">
                    <a:lumMod val="50000"/>
                  </a:schemeClr>
                </a:solidFill>
              </a:rPr>
              <a:t>Code Review</a:t>
            </a:r>
          </a:p>
          <a:p>
            <a:pPr marL="800100" lvl="1" indent="-342900">
              <a:buFont typeface="Wingdings" panose="05000000000000000000" pitchFamily="2" charset="2"/>
              <a:buChar char="§"/>
            </a:pPr>
            <a:r>
              <a:rPr lang="en-US" sz="2400" dirty="0">
                <a:solidFill>
                  <a:schemeClr val="bg1">
                    <a:lumMod val="50000"/>
                  </a:schemeClr>
                </a:solidFill>
              </a:rPr>
              <a:t>Software Documentation</a:t>
            </a:r>
          </a:p>
          <a:p>
            <a:pPr marL="800100" lvl="1" indent="-342900">
              <a:buFont typeface="Wingdings" panose="05000000000000000000" pitchFamily="2" charset="2"/>
              <a:buChar char="§"/>
            </a:pPr>
            <a:r>
              <a:rPr lang="en-US" sz="2400" dirty="0">
                <a:solidFill>
                  <a:schemeClr val="bg1">
                    <a:lumMod val="50000"/>
                  </a:schemeClr>
                </a:solidFill>
              </a:rPr>
              <a:t>Testing Strategies</a:t>
            </a:r>
          </a:p>
          <a:p>
            <a:pPr marL="800100" lvl="1" indent="-342900">
              <a:buFont typeface="Wingdings" panose="05000000000000000000" pitchFamily="2" charset="2"/>
              <a:buChar char="§"/>
            </a:pPr>
            <a:r>
              <a:rPr lang="en-US" sz="2400" dirty="0">
                <a:solidFill>
                  <a:schemeClr val="bg1">
                    <a:lumMod val="50000"/>
                  </a:schemeClr>
                </a:solidFill>
              </a:rPr>
              <a:t>Testing Techniques and Test Case</a:t>
            </a:r>
          </a:p>
          <a:p>
            <a:pPr marL="800100" lvl="1" indent="-342900">
              <a:buFont typeface="Wingdings" panose="05000000000000000000" pitchFamily="2" charset="2"/>
              <a:buChar char="§"/>
            </a:pPr>
            <a:r>
              <a:rPr lang="en-US" sz="2400" dirty="0">
                <a:solidFill>
                  <a:schemeClr val="bg1">
                    <a:lumMod val="50000"/>
                  </a:schemeClr>
                </a:solidFill>
              </a:rPr>
              <a:t>Test Suites Design</a:t>
            </a:r>
          </a:p>
          <a:p>
            <a:pPr marL="800100" lvl="1" indent="-342900">
              <a:buFont typeface="Wingdings" panose="05000000000000000000" pitchFamily="2" charset="2"/>
              <a:buChar char="§"/>
            </a:pPr>
            <a:r>
              <a:rPr lang="en-US" sz="2400" dirty="0">
                <a:solidFill>
                  <a:schemeClr val="bg1">
                    <a:lumMod val="50000"/>
                  </a:schemeClr>
                </a:solidFill>
              </a:rPr>
              <a:t>Testing Conventional Applications</a:t>
            </a:r>
          </a:p>
          <a:p>
            <a:pPr marL="800100" lvl="1" indent="-342900">
              <a:buFont typeface="Wingdings" panose="05000000000000000000" pitchFamily="2" charset="2"/>
              <a:buChar char="§"/>
            </a:pPr>
            <a:r>
              <a:rPr lang="en-US" sz="2400" dirty="0">
                <a:solidFill>
                  <a:schemeClr val="bg1">
                    <a:lumMod val="50000"/>
                  </a:schemeClr>
                </a:solidFill>
              </a:rPr>
              <a:t>Testing Object Oriented Applications</a:t>
            </a:r>
          </a:p>
          <a:p>
            <a:pPr marL="800100" lvl="1" indent="-342900">
              <a:buFont typeface="Wingdings" panose="05000000000000000000" pitchFamily="2" charset="2"/>
              <a:buChar char="§"/>
            </a:pPr>
            <a:r>
              <a:rPr lang="en-US" sz="2400" dirty="0">
                <a:solidFill>
                  <a:schemeClr val="bg1">
                    <a:lumMod val="50000"/>
                  </a:schemeClr>
                </a:solidFill>
              </a:rPr>
              <a:t>Testing Web and Mobile Applications</a:t>
            </a:r>
          </a:p>
        </p:txBody>
      </p:sp>
    </p:spTree>
    <p:extLst>
      <p:ext uri="{BB962C8B-B14F-4D97-AF65-F5344CB8AC3E}">
        <p14:creationId xmlns:p14="http://schemas.microsoft.com/office/powerpoint/2010/main" val="2207485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1000"/>
                            </p:stCondLst>
                            <p:childTnLst>
                              <p:par>
                                <p:cTn id="15" presetID="1"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500"/>
                                        <p:tgtEl>
                                          <p:spTgt spid="8"/>
                                        </p:tgtEl>
                                      </p:cBhvr>
                                    </p:animEffect>
                                  </p:childTnLst>
                                </p:cTn>
                              </p:par>
                            </p:childTnLst>
                          </p:cTn>
                        </p:par>
                        <p:par>
                          <p:cTn id="21" fill="hold">
                            <p:stCondLst>
                              <p:cond delay="1500"/>
                            </p:stCondLst>
                            <p:childTnLst>
                              <p:par>
                                <p:cTn id="22" presetID="22" presetClass="entr" presetSubtype="1"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up)">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animEffect transition="in" filter="fade">
                                      <p:cBhvr>
                                        <p:cTn id="29" dur="500"/>
                                        <p:tgtEl>
                                          <p:spTgt spid="10">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xEl>
                                              <p:pRg st="1" end="1"/>
                                            </p:txEl>
                                          </p:spTgt>
                                        </p:tgtEl>
                                        <p:attrNameLst>
                                          <p:attrName>style.visibility</p:attrName>
                                        </p:attrNameLst>
                                      </p:cBhvr>
                                      <p:to>
                                        <p:strVal val="visible"/>
                                      </p:to>
                                    </p:set>
                                    <p:animEffect transition="in" filter="fade">
                                      <p:cBhvr>
                                        <p:cTn id="32" dur="500"/>
                                        <p:tgtEl>
                                          <p:spTgt spid="10">
                                            <p:txEl>
                                              <p:pRg st="1" end="1"/>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xEl>
                                              <p:pRg st="2" end="2"/>
                                            </p:txEl>
                                          </p:spTgt>
                                        </p:tgtEl>
                                        <p:attrNameLst>
                                          <p:attrName>style.visibility</p:attrName>
                                        </p:attrNameLst>
                                      </p:cBhvr>
                                      <p:to>
                                        <p:strVal val="visible"/>
                                      </p:to>
                                    </p:set>
                                    <p:animEffect transition="in" filter="fade">
                                      <p:cBhvr>
                                        <p:cTn id="35" dur="500"/>
                                        <p:tgtEl>
                                          <p:spTgt spid="10">
                                            <p:txEl>
                                              <p:pRg st="2" end="2"/>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
                                            <p:txEl>
                                              <p:pRg st="3" end="3"/>
                                            </p:txEl>
                                          </p:spTgt>
                                        </p:tgtEl>
                                        <p:attrNameLst>
                                          <p:attrName>style.visibility</p:attrName>
                                        </p:attrNameLst>
                                      </p:cBhvr>
                                      <p:to>
                                        <p:strVal val="visible"/>
                                      </p:to>
                                    </p:set>
                                    <p:animEffect transition="in" filter="fade">
                                      <p:cBhvr>
                                        <p:cTn id="38" dur="500"/>
                                        <p:tgtEl>
                                          <p:spTgt spid="10">
                                            <p:txEl>
                                              <p:pRg st="3" end="3"/>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
                                            <p:txEl>
                                              <p:pRg st="4" end="4"/>
                                            </p:txEl>
                                          </p:spTgt>
                                        </p:tgtEl>
                                        <p:attrNameLst>
                                          <p:attrName>style.visibility</p:attrName>
                                        </p:attrNameLst>
                                      </p:cBhvr>
                                      <p:to>
                                        <p:strVal val="visible"/>
                                      </p:to>
                                    </p:set>
                                    <p:animEffect transition="in" filter="fade">
                                      <p:cBhvr>
                                        <p:cTn id="41" dur="500"/>
                                        <p:tgtEl>
                                          <p:spTgt spid="10">
                                            <p:txEl>
                                              <p:pRg st="4" end="4"/>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0">
                                            <p:txEl>
                                              <p:pRg st="5" end="5"/>
                                            </p:txEl>
                                          </p:spTgt>
                                        </p:tgtEl>
                                        <p:attrNameLst>
                                          <p:attrName>style.visibility</p:attrName>
                                        </p:attrNameLst>
                                      </p:cBhvr>
                                      <p:to>
                                        <p:strVal val="visible"/>
                                      </p:to>
                                    </p:set>
                                    <p:animEffect transition="in" filter="fade">
                                      <p:cBhvr>
                                        <p:cTn id="44" dur="500"/>
                                        <p:tgtEl>
                                          <p:spTgt spid="10">
                                            <p:txEl>
                                              <p:pRg st="5" end="5"/>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animEffect transition="in" filter="fade">
                                      <p:cBhvr>
                                        <p:cTn id="47" dur="500"/>
                                        <p:tgtEl>
                                          <p:spTgt spid="10">
                                            <p:txEl>
                                              <p:pRg st="6" end="6"/>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
                                            <p:txEl>
                                              <p:pRg st="7" end="7"/>
                                            </p:txEl>
                                          </p:spTgt>
                                        </p:tgtEl>
                                        <p:attrNameLst>
                                          <p:attrName>style.visibility</p:attrName>
                                        </p:attrNameLst>
                                      </p:cBhvr>
                                      <p:to>
                                        <p:strVal val="visible"/>
                                      </p:to>
                                    </p:set>
                                    <p:animEffect transition="in" filter="fade">
                                      <p:cBhvr>
                                        <p:cTn id="50" dur="500"/>
                                        <p:tgtEl>
                                          <p:spTgt spid="10">
                                            <p:txEl>
                                              <p:pRg st="7" end="7"/>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0">
                                            <p:txEl>
                                              <p:pRg st="8" end="8"/>
                                            </p:txEl>
                                          </p:spTgt>
                                        </p:tgtEl>
                                        <p:attrNameLst>
                                          <p:attrName>style.visibility</p:attrName>
                                        </p:attrNameLst>
                                      </p:cBhvr>
                                      <p:to>
                                        <p:strVal val="visible"/>
                                      </p:to>
                                    </p:set>
                                    <p:animEffect transition="in" filter="fade">
                                      <p:cBhvr>
                                        <p:cTn id="53" dur="5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0"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Driver </a:t>
            </a:r>
            <a:r>
              <a:rPr lang="en-US" dirty="0"/>
              <a:t>&amp; Stub (Unit Testing)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688" y="812799"/>
            <a:ext cx="3532339" cy="3200400"/>
          </a:xfrm>
          <a:prstGeom prst="rect">
            <a:avLst/>
          </a:prstGeom>
        </p:spPr>
      </p:pic>
      <p:sp>
        <p:nvSpPr>
          <p:cNvPr id="5" name="Rectangle 4"/>
          <p:cNvSpPr/>
          <p:nvPr/>
        </p:nvSpPr>
        <p:spPr>
          <a:xfrm>
            <a:off x="5021946" y="805387"/>
            <a:ext cx="1045029" cy="63152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500" b="1" dirty="0"/>
              <a:t>A</a:t>
            </a:r>
          </a:p>
        </p:txBody>
      </p:sp>
      <p:sp>
        <p:nvSpPr>
          <p:cNvPr id="6" name="Rectangle 5"/>
          <p:cNvSpPr/>
          <p:nvPr/>
        </p:nvSpPr>
        <p:spPr>
          <a:xfrm>
            <a:off x="6584121" y="805387"/>
            <a:ext cx="1045029" cy="63152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500" b="1" dirty="0"/>
              <a:t>B</a:t>
            </a:r>
          </a:p>
        </p:txBody>
      </p:sp>
      <p:sp>
        <p:nvSpPr>
          <p:cNvPr id="7" name="Rectangle 6"/>
          <p:cNvSpPr/>
          <p:nvPr/>
        </p:nvSpPr>
        <p:spPr>
          <a:xfrm>
            <a:off x="8316688" y="805387"/>
            <a:ext cx="1045029" cy="63152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500" b="1" dirty="0"/>
              <a:t>C</a:t>
            </a:r>
          </a:p>
        </p:txBody>
      </p:sp>
      <p:cxnSp>
        <p:nvCxnSpPr>
          <p:cNvPr id="8" name="Straight Arrow Connector 7"/>
          <p:cNvCxnSpPr>
            <a:stCxn id="5" idx="3"/>
            <a:endCxn id="6" idx="1"/>
          </p:cNvCxnSpPr>
          <p:nvPr/>
        </p:nvCxnSpPr>
        <p:spPr>
          <a:xfrm>
            <a:off x="6066975" y="1121151"/>
            <a:ext cx="51714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p:cNvCxnSpPr>
            <a:stCxn id="6" idx="3"/>
            <a:endCxn id="7" idx="1"/>
          </p:cNvCxnSpPr>
          <p:nvPr/>
        </p:nvCxnSpPr>
        <p:spPr>
          <a:xfrm>
            <a:off x="7629150" y="1121151"/>
            <a:ext cx="68753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8" name="Rectangle 17"/>
          <p:cNvSpPr/>
          <p:nvPr/>
        </p:nvSpPr>
        <p:spPr>
          <a:xfrm>
            <a:off x="84953" y="4215108"/>
            <a:ext cx="4647579" cy="738664"/>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en-US" sz="2100" dirty="0"/>
              <a:t>Component-testing (</a:t>
            </a:r>
            <a:r>
              <a:rPr lang="en-US" sz="2100" b="1" dirty="0">
                <a:solidFill>
                  <a:srgbClr val="C00000"/>
                </a:solidFill>
              </a:rPr>
              <a:t>Unit Testing</a:t>
            </a:r>
            <a:r>
              <a:rPr lang="en-US" sz="2100" dirty="0"/>
              <a:t>) may be </a:t>
            </a:r>
            <a:r>
              <a:rPr lang="en-US" sz="2100" b="1" dirty="0">
                <a:solidFill>
                  <a:srgbClr val="C00000"/>
                </a:solidFill>
              </a:rPr>
              <a:t>done</a:t>
            </a:r>
            <a:r>
              <a:rPr lang="en-US" sz="2100" dirty="0">
                <a:solidFill>
                  <a:srgbClr val="C00000"/>
                </a:solidFill>
              </a:rPr>
              <a:t> </a:t>
            </a:r>
            <a:r>
              <a:rPr lang="en-US" sz="2100" dirty="0"/>
              <a:t>in </a:t>
            </a:r>
            <a:r>
              <a:rPr lang="en-US" sz="2100" b="1" dirty="0">
                <a:solidFill>
                  <a:srgbClr val="C00000"/>
                </a:solidFill>
              </a:rPr>
              <a:t>isolation</a:t>
            </a:r>
            <a:r>
              <a:rPr lang="en-US" sz="2100" dirty="0">
                <a:solidFill>
                  <a:srgbClr val="C00000"/>
                </a:solidFill>
              </a:rPr>
              <a:t> </a:t>
            </a:r>
            <a:r>
              <a:rPr lang="en-US" sz="2100" dirty="0"/>
              <a:t>from rest of the system</a:t>
            </a:r>
          </a:p>
        </p:txBody>
      </p:sp>
      <p:sp>
        <p:nvSpPr>
          <p:cNvPr id="19" name="Rectangle 18"/>
          <p:cNvSpPr/>
          <p:nvPr/>
        </p:nvSpPr>
        <p:spPr>
          <a:xfrm>
            <a:off x="99468" y="5059224"/>
            <a:ext cx="4632190" cy="1384995"/>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en-US" sz="2100" dirty="0"/>
              <a:t>In such case the </a:t>
            </a:r>
            <a:r>
              <a:rPr lang="en-US" sz="2100" b="1" dirty="0">
                <a:solidFill>
                  <a:srgbClr val="C00000"/>
                </a:solidFill>
              </a:rPr>
              <a:t>missing software </a:t>
            </a:r>
            <a:r>
              <a:rPr lang="en-US" sz="2100" dirty="0"/>
              <a:t>is </a:t>
            </a:r>
            <a:r>
              <a:rPr lang="en-US" sz="2100" b="1" dirty="0">
                <a:solidFill>
                  <a:srgbClr val="C00000"/>
                </a:solidFill>
              </a:rPr>
              <a:t>replaced</a:t>
            </a:r>
            <a:r>
              <a:rPr lang="en-US" sz="2100" dirty="0">
                <a:solidFill>
                  <a:srgbClr val="C00000"/>
                </a:solidFill>
              </a:rPr>
              <a:t> </a:t>
            </a:r>
            <a:r>
              <a:rPr lang="en-US" sz="2100" dirty="0"/>
              <a:t>by </a:t>
            </a:r>
            <a:r>
              <a:rPr lang="en-US" sz="2100" b="1" dirty="0">
                <a:solidFill>
                  <a:srgbClr val="C00000"/>
                </a:solidFill>
              </a:rPr>
              <a:t>Stubs</a:t>
            </a:r>
            <a:r>
              <a:rPr lang="en-US" sz="2100" dirty="0">
                <a:solidFill>
                  <a:srgbClr val="C00000"/>
                </a:solidFill>
              </a:rPr>
              <a:t> </a:t>
            </a:r>
            <a:r>
              <a:rPr lang="en-US" sz="2100" dirty="0"/>
              <a:t>and </a:t>
            </a:r>
            <a:r>
              <a:rPr lang="en-US" sz="2100" b="1" dirty="0">
                <a:solidFill>
                  <a:srgbClr val="C00000"/>
                </a:solidFill>
              </a:rPr>
              <a:t>Drivers</a:t>
            </a:r>
            <a:r>
              <a:rPr lang="en-US" sz="2100" dirty="0">
                <a:solidFill>
                  <a:srgbClr val="C00000"/>
                </a:solidFill>
              </a:rPr>
              <a:t> </a:t>
            </a:r>
            <a:r>
              <a:rPr lang="en-US" sz="2100" dirty="0"/>
              <a:t>and </a:t>
            </a:r>
            <a:r>
              <a:rPr lang="en-US" sz="2100" b="1" dirty="0">
                <a:solidFill>
                  <a:srgbClr val="C00000"/>
                </a:solidFill>
              </a:rPr>
              <a:t>simulate the interface </a:t>
            </a:r>
            <a:r>
              <a:rPr lang="en-US" sz="2100" dirty="0"/>
              <a:t>between the software components in a simple manner</a:t>
            </a:r>
          </a:p>
        </p:txBody>
      </p:sp>
      <p:cxnSp>
        <p:nvCxnSpPr>
          <p:cNvPr id="20" name="Straight Connector 19"/>
          <p:cNvCxnSpPr/>
          <p:nvPr/>
        </p:nvCxnSpPr>
        <p:spPr>
          <a:xfrm>
            <a:off x="4828786" y="711201"/>
            <a:ext cx="0" cy="5898146"/>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24" name="Content Placeholder 2"/>
          <p:cNvSpPr>
            <a:spLocks noGrp="1"/>
          </p:cNvSpPr>
          <p:nvPr>
            <p:ph idx="1"/>
          </p:nvPr>
        </p:nvSpPr>
        <p:spPr>
          <a:xfrm>
            <a:off x="5021946" y="1676241"/>
            <a:ext cx="7038876" cy="4768099"/>
          </a:xfrm>
        </p:spPr>
        <p:txBody>
          <a:bodyPr/>
          <a:lstStyle/>
          <a:p>
            <a:r>
              <a:rPr lang="en-US" dirty="0"/>
              <a:t>Let’s take an example to understand it in a better way.</a:t>
            </a:r>
          </a:p>
          <a:p>
            <a:r>
              <a:rPr lang="en-US" dirty="0"/>
              <a:t>Suppose there is an application consisting of three modules say, </a:t>
            </a:r>
            <a:r>
              <a:rPr lang="en-US" b="1" dirty="0">
                <a:solidFill>
                  <a:srgbClr val="C00000"/>
                </a:solidFill>
              </a:rPr>
              <a:t>module A</a:t>
            </a:r>
            <a:r>
              <a:rPr lang="en-US" dirty="0"/>
              <a:t>, </a:t>
            </a:r>
            <a:r>
              <a:rPr lang="en-US" b="1" dirty="0">
                <a:solidFill>
                  <a:srgbClr val="C00000"/>
                </a:solidFill>
              </a:rPr>
              <a:t>module B</a:t>
            </a:r>
            <a:r>
              <a:rPr lang="en-US" dirty="0"/>
              <a:t> &amp; </a:t>
            </a:r>
            <a:r>
              <a:rPr lang="en-US" b="1" dirty="0">
                <a:solidFill>
                  <a:srgbClr val="C00000"/>
                </a:solidFill>
              </a:rPr>
              <a:t>module C</a:t>
            </a:r>
            <a:r>
              <a:rPr lang="en-US" dirty="0"/>
              <a:t>. </a:t>
            </a:r>
          </a:p>
          <a:p>
            <a:r>
              <a:rPr lang="en-US" dirty="0"/>
              <a:t>Developer has design in such a way that module </a:t>
            </a:r>
            <a:r>
              <a:rPr lang="en-US" b="1" dirty="0">
                <a:solidFill>
                  <a:srgbClr val="C00000"/>
                </a:solidFill>
              </a:rPr>
              <a:t>B depends on </a:t>
            </a:r>
            <a:r>
              <a:rPr lang="en-US" dirty="0"/>
              <a:t>module</a:t>
            </a:r>
            <a:r>
              <a:rPr lang="en-US" b="1" dirty="0"/>
              <a:t> </a:t>
            </a:r>
            <a:r>
              <a:rPr lang="en-US" b="1" dirty="0">
                <a:solidFill>
                  <a:srgbClr val="C00000"/>
                </a:solidFill>
              </a:rPr>
              <a:t>A</a:t>
            </a:r>
            <a:r>
              <a:rPr lang="en-US" dirty="0"/>
              <a:t> &amp; module </a:t>
            </a:r>
            <a:r>
              <a:rPr lang="en-US" b="1" dirty="0">
                <a:solidFill>
                  <a:srgbClr val="C00000"/>
                </a:solidFill>
              </a:rPr>
              <a:t>C depends</a:t>
            </a:r>
            <a:r>
              <a:rPr lang="en-US" dirty="0"/>
              <a:t> on module </a:t>
            </a:r>
            <a:r>
              <a:rPr lang="en-US" b="1" dirty="0">
                <a:solidFill>
                  <a:srgbClr val="C00000"/>
                </a:solidFill>
              </a:rPr>
              <a:t>B</a:t>
            </a:r>
          </a:p>
          <a:p>
            <a:r>
              <a:rPr lang="en-US" dirty="0"/>
              <a:t>The developer has </a:t>
            </a:r>
            <a:r>
              <a:rPr lang="en-US" b="1" dirty="0">
                <a:solidFill>
                  <a:srgbClr val="C00000"/>
                </a:solidFill>
              </a:rPr>
              <a:t>developed</a:t>
            </a:r>
            <a:r>
              <a:rPr lang="en-US" dirty="0">
                <a:solidFill>
                  <a:srgbClr val="C00000"/>
                </a:solidFill>
              </a:rPr>
              <a:t> </a:t>
            </a:r>
            <a:r>
              <a:rPr lang="en-US" dirty="0"/>
              <a:t>the </a:t>
            </a:r>
            <a:r>
              <a:rPr lang="en-US" b="1" dirty="0">
                <a:solidFill>
                  <a:srgbClr val="C00000"/>
                </a:solidFill>
              </a:rPr>
              <a:t>module B</a:t>
            </a:r>
            <a:r>
              <a:rPr lang="en-US" dirty="0"/>
              <a:t> and now </a:t>
            </a:r>
            <a:r>
              <a:rPr lang="en-US" b="1" dirty="0">
                <a:solidFill>
                  <a:srgbClr val="C00000"/>
                </a:solidFill>
              </a:rPr>
              <a:t>wanted to test</a:t>
            </a:r>
            <a:r>
              <a:rPr lang="en-US" dirty="0"/>
              <a:t> it. </a:t>
            </a:r>
          </a:p>
          <a:p>
            <a:r>
              <a:rPr lang="en-US" b="1" dirty="0"/>
              <a:t>But</a:t>
            </a:r>
            <a:r>
              <a:rPr lang="en-US" dirty="0"/>
              <a:t> the module </a:t>
            </a:r>
            <a:r>
              <a:rPr lang="en-US" b="1" dirty="0">
                <a:solidFill>
                  <a:srgbClr val="C00000"/>
                </a:solidFill>
              </a:rPr>
              <a:t>A</a:t>
            </a:r>
            <a:r>
              <a:rPr lang="en-US" dirty="0"/>
              <a:t> and module </a:t>
            </a:r>
            <a:r>
              <a:rPr lang="en-US" b="1" dirty="0">
                <a:solidFill>
                  <a:srgbClr val="C00000"/>
                </a:solidFill>
              </a:rPr>
              <a:t>C</a:t>
            </a:r>
            <a:r>
              <a:rPr lang="en-US" dirty="0"/>
              <a:t> has </a:t>
            </a:r>
            <a:r>
              <a:rPr lang="en-US" b="1" dirty="0">
                <a:solidFill>
                  <a:srgbClr val="C00000"/>
                </a:solidFill>
              </a:rPr>
              <a:t>not</a:t>
            </a:r>
            <a:r>
              <a:rPr lang="en-US" dirty="0">
                <a:solidFill>
                  <a:srgbClr val="C00000"/>
                </a:solidFill>
              </a:rPr>
              <a:t> </a:t>
            </a:r>
            <a:r>
              <a:rPr lang="en-US" dirty="0"/>
              <a:t>been </a:t>
            </a:r>
            <a:r>
              <a:rPr lang="en-US" b="1" dirty="0">
                <a:solidFill>
                  <a:srgbClr val="C00000"/>
                </a:solidFill>
              </a:rPr>
              <a:t>developed</a:t>
            </a:r>
            <a:r>
              <a:rPr lang="en-US" dirty="0">
                <a:solidFill>
                  <a:srgbClr val="C00000"/>
                </a:solidFill>
              </a:rPr>
              <a:t> </a:t>
            </a:r>
            <a:r>
              <a:rPr lang="en-US" dirty="0"/>
              <a:t>yet. </a:t>
            </a:r>
          </a:p>
          <a:p>
            <a:r>
              <a:rPr lang="en-US" dirty="0"/>
              <a:t>In that case </a:t>
            </a:r>
            <a:r>
              <a:rPr lang="en-US" b="1" dirty="0">
                <a:solidFill>
                  <a:srgbClr val="C00000"/>
                </a:solidFill>
              </a:rPr>
              <a:t>to test</a:t>
            </a:r>
            <a:r>
              <a:rPr lang="en-US" dirty="0"/>
              <a:t> the </a:t>
            </a:r>
            <a:r>
              <a:rPr lang="en-US" b="1" dirty="0">
                <a:solidFill>
                  <a:srgbClr val="C00000"/>
                </a:solidFill>
              </a:rPr>
              <a:t>module B</a:t>
            </a:r>
            <a:r>
              <a:rPr lang="en-US" dirty="0"/>
              <a:t> </a:t>
            </a:r>
            <a:r>
              <a:rPr lang="en-US" b="1" dirty="0"/>
              <a:t>completely</a:t>
            </a:r>
            <a:r>
              <a:rPr lang="en-US" dirty="0"/>
              <a:t> we can </a:t>
            </a:r>
            <a:r>
              <a:rPr lang="en-US" b="1" dirty="0">
                <a:solidFill>
                  <a:srgbClr val="C00000"/>
                </a:solidFill>
              </a:rPr>
              <a:t>replace</a:t>
            </a:r>
            <a:r>
              <a:rPr lang="en-US" dirty="0">
                <a:solidFill>
                  <a:srgbClr val="C00000"/>
                </a:solidFill>
              </a:rPr>
              <a:t> </a:t>
            </a:r>
            <a:r>
              <a:rPr lang="en-US" dirty="0"/>
              <a:t>the module </a:t>
            </a:r>
            <a:r>
              <a:rPr lang="en-US" b="1" dirty="0">
                <a:solidFill>
                  <a:srgbClr val="C00000"/>
                </a:solidFill>
              </a:rPr>
              <a:t>A by Driver</a:t>
            </a:r>
            <a:r>
              <a:rPr lang="en-US" dirty="0"/>
              <a:t> and module </a:t>
            </a:r>
            <a:r>
              <a:rPr lang="en-US" b="1" dirty="0">
                <a:solidFill>
                  <a:srgbClr val="C00000"/>
                </a:solidFill>
              </a:rPr>
              <a:t>C by stub</a:t>
            </a:r>
            <a:endParaRPr lang="en-US" dirty="0"/>
          </a:p>
          <a:p>
            <a:endParaRPr lang="en-US" dirty="0"/>
          </a:p>
        </p:txBody>
      </p:sp>
    </p:spTree>
    <p:extLst>
      <p:ext uri="{BB962C8B-B14F-4D97-AF65-F5344CB8AC3E}">
        <p14:creationId xmlns:p14="http://schemas.microsoft.com/office/powerpoint/2010/main" val="3393747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22" presetClass="entr" presetSubtype="1"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up)">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left)">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8" grpId="0" animBg="1"/>
      <p:bldP spid="19" grpId="0" animBg="1"/>
      <p:bldP spid="2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Driver &amp; Stub (Unit Testing) Cont.</a:t>
            </a:r>
          </a:p>
        </p:txBody>
      </p:sp>
      <p:sp>
        <p:nvSpPr>
          <p:cNvPr id="17" name="Rectangle 16"/>
          <p:cNvSpPr/>
          <p:nvPr/>
        </p:nvSpPr>
        <p:spPr>
          <a:xfrm>
            <a:off x="218347" y="899666"/>
            <a:ext cx="2714990"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solidFill>
                  <a:schemeClr val="bg1"/>
                </a:solidFill>
              </a:rPr>
              <a:t>Driver</a:t>
            </a:r>
          </a:p>
        </p:txBody>
      </p:sp>
      <p:cxnSp>
        <p:nvCxnSpPr>
          <p:cNvPr id="18" name="Straight Connector 17"/>
          <p:cNvCxnSpPr/>
          <p:nvPr/>
        </p:nvCxnSpPr>
        <p:spPr>
          <a:xfrm>
            <a:off x="2110139" y="1359645"/>
            <a:ext cx="4072947" cy="0"/>
          </a:xfrm>
          <a:prstGeom prst="line">
            <a:avLst/>
          </a:prstGeom>
        </p:spPr>
        <p:style>
          <a:lnRef idx="2">
            <a:schemeClr val="accent6"/>
          </a:lnRef>
          <a:fillRef idx="0">
            <a:schemeClr val="accent6"/>
          </a:fillRef>
          <a:effectRef idx="1">
            <a:schemeClr val="accent6"/>
          </a:effectRef>
          <a:fontRef idx="minor">
            <a:schemeClr val="tx1"/>
          </a:fontRef>
        </p:style>
      </p:cxnSp>
      <p:sp>
        <p:nvSpPr>
          <p:cNvPr id="21" name="Content Placeholder 2"/>
          <p:cNvSpPr txBox="1">
            <a:spLocks/>
          </p:cNvSpPr>
          <p:nvPr/>
        </p:nvSpPr>
        <p:spPr>
          <a:xfrm>
            <a:off x="198577" y="1475474"/>
            <a:ext cx="5868394" cy="513079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C00000"/>
                </a:solidFill>
              </a:rPr>
              <a:t>Driver</a:t>
            </a:r>
            <a:r>
              <a:rPr lang="en-US" dirty="0"/>
              <a:t> and/or </a:t>
            </a:r>
            <a:r>
              <a:rPr lang="en-US" b="1" dirty="0">
                <a:solidFill>
                  <a:srgbClr val="C00000"/>
                </a:solidFill>
              </a:rPr>
              <a:t>Stub </a:t>
            </a:r>
            <a:r>
              <a:rPr lang="en-US" dirty="0"/>
              <a:t>software </a:t>
            </a:r>
            <a:r>
              <a:rPr lang="en-US" b="1" dirty="0"/>
              <a:t>must be developed </a:t>
            </a:r>
            <a:r>
              <a:rPr lang="en-US" dirty="0"/>
              <a:t>for each </a:t>
            </a:r>
            <a:r>
              <a:rPr lang="en-US" b="1" dirty="0">
                <a:solidFill>
                  <a:srgbClr val="C00000"/>
                </a:solidFill>
              </a:rPr>
              <a:t>unit test</a:t>
            </a:r>
            <a:endParaRPr lang="en-US" dirty="0"/>
          </a:p>
          <a:p>
            <a:r>
              <a:rPr lang="en-US" dirty="0"/>
              <a:t>A </a:t>
            </a:r>
            <a:r>
              <a:rPr lang="en-US" b="1" dirty="0">
                <a:solidFill>
                  <a:srgbClr val="C00000"/>
                </a:solidFill>
              </a:rPr>
              <a:t>driver</a:t>
            </a:r>
            <a:r>
              <a:rPr lang="en-US" dirty="0">
                <a:solidFill>
                  <a:srgbClr val="C00000"/>
                </a:solidFill>
              </a:rPr>
              <a:t> </a:t>
            </a:r>
            <a:r>
              <a:rPr lang="en-US" dirty="0"/>
              <a:t>is nothing more than a </a:t>
            </a:r>
            <a:r>
              <a:rPr lang="en-US" b="1" dirty="0">
                <a:solidFill>
                  <a:srgbClr val="C00000"/>
                </a:solidFill>
              </a:rPr>
              <a:t>" dummy  main program"</a:t>
            </a:r>
            <a:r>
              <a:rPr lang="en-US" dirty="0"/>
              <a:t> </a:t>
            </a:r>
          </a:p>
          <a:p>
            <a:pPr lvl="1"/>
            <a:r>
              <a:rPr lang="en-US" dirty="0"/>
              <a:t>Used in Bottom up approach</a:t>
            </a:r>
          </a:p>
          <a:p>
            <a:pPr lvl="1"/>
            <a:r>
              <a:rPr lang="en-US" dirty="0"/>
              <a:t>Lowest modules are tested first.</a:t>
            </a:r>
          </a:p>
          <a:p>
            <a:pPr lvl="1"/>
            <a:r>
              <a:rPr lang="en-US" dirty="0"/>
              <a:t>Simulates the higher level of components</a:t>
            </a:r>
          </a:p>
          <a:p>
            <a:pPr lvl="1"/>
            <a:r>
              <a:rPr lang="en-US" dirty="0"/>
              <a:t>Dummy program for Higher level component</a:t>
            </a:r>
          </a:p>
        </p:txBody>
      </p:sp>
      <p:pic>
        <p:nvPicPr>
          <p:cNvPr id="22" name="Picture 21"/>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079095" y="44995"/>
            <a:ext cx="899545" cy="659667"/>
          </a:xfrm>
          <a:prstGeom prst="rect">
            <a:avLst/>
          </a:prstGeom>
        </p:spPr>
      </p:pic>
      <p:cxnSp>
        <p:nvCxnSpPr>
          <p:cNvPr id="19" name="Straight Connector 18"/>
          <p:cNvCxnSpPr/>
          <p:nvPr/>
        </p:nvCxnSpPr>
        <p:spPr>
          <a:xfrm>
            <a:off x="6269507" y="711201"/>
            <a:ext cx="0" cy="5898146"/>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20" name="Rectangle 19"/>
          <p:cNvSpPr/>
          <p:nvPr/>
        </p:nvSpPr>
        <p:spPr>
          <a:xfrm>
            <a:off x="6533900" y="899666"/>
            <a:ext cx="2714990"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solidFill>
                  <a:schemeClr val="bg1"/>
                </a:solidFill>
              </a:rPr>
              <a:t>Stub</a:t>
            </a:r>
          </a:p>
        </p:txBody>
      </p:sp>
      <p:cxnSp>
        <p:nvCxnSpPr>
          <p:cNvPr id="23" name="Straight Connector 22"/>
          <p:cNvCxnSpPr/>
          <p:nvPr/>
        </p:nvCxnSpPr>
        <p:spPr>
          <a:xfrm>
            <a:off x="8425692" y="1359645"/>
            <a:ext cx="3403451" cy="0"/>
          </a:xfrm>
          <a:prstGeom prst="line">
            <a:avLst/>
          </a:prstGeom>
        </p:spPr>
        <p:style>
          <a:lnRef idx="2">
            <a:schemeClr val="accent6"/>
          </a:lnRef>
          <a:fillRef idx="0">
            <a:schemeClr val="accent6"/>
          </a:fillRef>
          <a:effectRef idx="1">
            <a:schemeClr val="accent6"/>
          </a:effectRef>
          <a:fontRef idx="minor">
            <a:schemeClr val="tx1"/>
          </a:fontRef>
        </p:style>
      </p:cxnSp>
      <p:sp>
        <p:nvSpPr>
          <p:cNvPr id="24" name="Content Placeholder 2"/>
          <p:cNvSpPr txBox="1">
            <a:spLocks/>
          </p:cNvSpPr>
          <p:nvPr/>
        </p:nvSpPr>
        <p:spPr>
          <a:xfrm>
            <a:off x="6384957" y="1475474"/>
            <a:ext cx="5593683" cy="513079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C00000"/>
                </a:solidFill>
              </a:rPr>
              <a:t>Stubs</a:t>
            </a:r>
            <a:r>
              <a:rPr lang="en-US" dirty="0"/>
              <a:t> serve to replace </a:t>
            </a:r>
            <a:r>
              <a:rPr lang="en-US" b="1" dirty="0">
                <a:solidFill>
                  <a:srgbClr val="C00000"/>
                </a:solidFill>
              </a:rPr>
              <a:t>subordinate modules</a:t>
            </a:r>
            <a:r>
              <a:rPr lang="en-US" dirty="0"/>
              <a:t> (called by) the component to be tested.</a:t>
            </a:r>
          </a:p>
          <a:p>
            <a:r>
              <a:rPr lang="en-US" dirty="0"/>
              <a:t>A </a:t>
            </a:r>
            <a:r>
              <a:rPr lang="en-US" b="1" dirty="0"/>
              <a:t>stub</a:t>
            </a:r>
            <a:r>
              <a:rPr lang="en-US" dirty="0"/>
              <a:t> is </a:t>
            </a:r>
            <a:r>
              <a:rPr lang="en-US" b="1" dirty="0">
                <a:solidFill>
                  <a:srgbClr val="C00000"/>
                </a:solidFill>
              </a:rPr>
              <a:t>"dummy subprogram"</a:t>
            </a:r>
            <a:r>
              <a:rPr lang="en-US" dirty="0"/>
              <a:t> </a:t>
            </a:r>
          </a:p>
          <a:p>
            <a:pPr lvl="1"/>
            <a:r>
              <a:rPr lang="en-US" dirty="0"/>
              <a:t>Used in Top down approach</a:t>
            </a:r>
          </a:p>
          <a:p>
            <a:pPr lvl="1"/>
            <a:r>
              <a:rPr lang="en-US" dirty="0"/>
              <a:t>Top most module is tested first</a:t>
            </a:r>
          </a:p>
          <a:p>
            <a:pPr lvl="1"/>
            <a:r>
              <a:rPr lang="en-US" dirty="0"/>
              <a:t>Simulates the lower level of components</a:t>
            </a:r>
          </a:p>
          <a:p>
            <a:pPr lvl="1"/>
            <a:r>
              <a:rPr lang="en-US" dirty="0"/>
              <a:t>Dummy program of lower level components</a:t>
            </a:r>
          </a:p>
        </p:txBody>
      </p:sp>
    </p:spTree>
    <p:extLst>
      <p:ext uri="{BB962C8B-B14F-4D97-AF65-F5344CB8AC3E}">
        <p14:creationId xmlns:p14="http://schemas.microsoft.com/office/powerpoint/2010/main" val="3142974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22" presetClass="entr" presetSubtype="8" fill="hold" nodeType="withEffect">
                                  <p:stCondLst>
                                    <p:cond delay="0"/>
                                  </p:stCondLst>
                                  <p:childTnLst>
                                    <p:set>
                                      <p:cBhvr>
                                        <p:cTn id="8" dur="1" fill="hold">
                                          <p:stCondLst>
                                            <p:cond delay="0"/>
                                          </p:stCondLst>
                                        </p:cTn>
                                        <p:tgtEl>
                                          <p:spTgt spid="18"/>
                                        </p:tgtEl>
                                        <p:attrNameLst>
                                          <p:attrName>style.visibility</p:attrName>
                                        </p:attrNameLst>
                                      </p:cBhvr>
                                      <p:to>
                                        <p:strVal val="visible"/>
                                      </p:to>
                                    </p:set>
                                    <p:animEffect transition="in" filter="wipe(left)">
                                      <p:cBhvr>
                                        <p:cTn id="9" dur="500"/>
                                        <p:tgtEl>
                                          <p:spTgt spid="18"/>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1">
                                            <p:txEl>
                                              <p:pRg st="1" end="1"/>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1">
                                            <p:txEl>
                                              <p:pRg st="2" end="2"/>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1">
                                            <p:txEl>
                                              <p:pRg st="3" end="3"/>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1">
                                            <p:txEl>
                                              <p:pRg st="4" end="4"/>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1">
                                            <p:txEl>
                                              <p:pRg st="5" end="5"/>
                                            </p:txEl>
                                          </p:spTgt>
                                        </p:tgtEl>
                                        <p:attrNameLst>
                                          <p:attrName>style.visibility</p:attrName>
                                        </p:attrNameLst>
                                      </p:cBhvr>
                                      <p:to>
                                        <p:strVal val="visible"/>
                                      </p:to>
                                    </p:set>
                                  </p:childTnLst>
                                </p:cTn>
                              </p:par>
                              <p:par>
                                <p:cTn id="26" presetID="22" presetClass="entr" presetSubtype="1"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up)">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22" presetClass="entr" presetSubtype="8"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left)">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4">
                                            <p:txEl>
                                              <p:pRg st="1" end="1"/>
                                            </p:txEl>
                                          </p:spTgt>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4">
                                            <p:txEl>
                                              <p:pRg st="2" end="2"/>
                                            </p:txEl>
                                          </p:spTgt>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24">
                                            <p:txEl>
                                              <p:pRg st="3" end="3"/>
                                            </p:txEl>
                                          </p:spTgt>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4">
                                            <p:txEl>
                                              <p:pRg st="4" end="4"/>
                                            </p:txEl>
                                          </p:spTgt>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build="p"/>
      <p:bldP spid="20" grpId="0" animBg="1"/>
      <p:bldP spid="2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Integration Testing</a:t>
            </a:r>
          </a:p>
        </p:txBody>
      </p:sp>
      <p:sp>
        <p:nvSpPr>
          <p:cNvPr id="4" name="Rectangle 3"/>
          <p:cNvSpPr/>
          <p:nvPr/>
        </p:nvSpPr>
        <p:spPr>
          <a:xfrm>
            <a:off x="203198" y="827093"/>
            <a:ext cx="11884845" cy="461665"/>
          </a:xfrm>
          <a:prstGeom prst="rect">
            <a:avLst/>
          </a:prstGeom>
        </p:spPr>
        <p:txBody>
          <a:bodyPr wrap="square">
            <a:spAutoFit/>
          </a:bodyPr>
          <a:lstStyle/>
          <a:p>
            <a:r>
              <a:rPr lang="en-US" sz="2400" dirty="0"/>
              <a:t>Integration testing is the </a:t>
            </a:r>
            <a:r>
              <a:rPr lang="en-US" sz="2400" b="1" dirty="0">
                <a:solidFill>
                  <a:srgbClr val="C00000"/>
                </a:solidFill>
              </a:rPr>
              <a:t>process of testing </a:t>
            </a:r>
            <a:r>
              <a:rPr lang="en-US" sz="2400" dirty="0"/>
              <a:t>the </a:t>
            </a:r>
            <a:r>
              <a:rPr lang="en-US" sz="2400" b="1" dirty="0">
                <a:solidFill>
                  <a:srgbClr val="C00000"/>
                </a:solidFill>
              </a:rPr>
              <a:t>interface between two software units</a:t>
            </a:r>
            <a:r>
              <a:rPr lang="en-US" sz="2400" dirty="0"/>
              <a:t> or modules</a:t>
            </a:r>
          </a:p>
        </p:txBody>
      </p:sp>
      <p:sp>
        <p:nvSpPr>
          <p:cNvPr id="5" name="Rectangle 4"/>
          <p:cNvSpPr/>
          <p:nvPr/>
        </p:nvSpPr>
        <p:spPr>
          <a:xfrm>
            <a:off x="203199" y="1353071"/>
            <a:ext cx="3130985"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a:spAutoFit/>
          </a:bodyPr>
          <a:lstStyle/>
          <a:p>
            <a:r>
              <a:rPr lang="en-US" sz="2400" b="1" dirty="0">
                <a:solidFill>
                  <a:schemeClr val="bg1"/>
                </a:solidFill>
              </a:rPr>
              <a:t>It can be done in 3 ways</a:t>
            </a:r>
          </a:p>
        </p:txBody>
      </p:sp>
      <p:sp>
        <p:nvSpPr>
          <p:cNvPr id="6" name="Rectangle 5"/>
          <p:cNvSpPr/>
          <p:nvPr/>
        </p:nvSpPr>
        <p:spPr>
          <a:xfrm>
            <a:off x="3334268" y="1353071"/>
            <a:ext cx="2807179" cy="461665"/>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sz="2400" dirty="0"/>
              <a:t>1. Big Bang Approach</a:t>
            </a:r>
          </a:p>
        </p:txBody>
      </p:sp>
      <p:sp>
        <p:nvSpPr>
          <p:cNvPr id="7" name="Rectangle 6"/>
          <p:cNvSpPr/>
          <p:nvPr/>
        </p:nvSpPr>
        <p:spPr>
          <a:xfrm>
            <a:off x="6129130" y="1353071"/>
            <a:ext cx="2945037" cy="461665"/>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sz="2400" dirty="0"/>
              <a:t>2. Top Down Approach</a:t>
            </a:r>
          </a:p>
        </p:txBody>
      </p:sp>
      <p:sp>
        <p:nvSpPr>
          <p:cNvPr id="8" name="Rectangle 7"/>
          <p:cNvSpPr/>
          <p:nvPr/>
        </p:nvSpPr>
        <p:spPr>
          <a:xfrm>
            <a:off x="9074227" y="1353071"/>
            <a:ext cx="3013967" cy="461665"/>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sz="2400" dirty="0"/>
              <a:t>3. Bottom Up Approach</a:t>
            </a:r>
          </a:p>
        </p:txBody>
      </p:sp>
      <p:sp>
        <p:nvSpPr>
          <p:cNvPr id="16" name="Content Placeholder 2"/>
          <p:cNvSpPr txBox="1">
            <a:spLocks/>
          </p:cNvSpPr>
          <p:nvPr/>
        </p:nvSpPr>
        <p:spPr>
          <a:xfrm>
            <a:off x="4024718" y="2592948"/>
            <a:ext cx="8007624" cy="2180758"/>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b="1" dirty="0">
                <a:solidFill>
                  <a:srgbClr val="C00000"/>
                </a:solidFill>
              </a:rPr>
              <a:t>Testing take place</a:t>
            </a:r>
            <a:r>
              <a:rPr lang="en-US" sz="2100" dirty="0">
                <a:solidFill>
                  <a:srgbClr val="C00000"/>
                </a:solidFill>
              </a:rPr>
              <a:t> </a:t>
            </a:r>
            <a:r>
              <a:rPr lang="en-US" sz="2100" dirty="0"/>
              <a:t>from </a:t>
            </a:r>
            <a:r>
              <a:rPr lang="en-US" sz="2100" b="1" dirty="0">
                <a:solidFill>
                  <a:srgbClr val="C00000"/>
                </a:solidFill>
              </a:rPr>
              <a:t>top</a:t>
            </a:r>
            <a:r>
              <a:rPr lang="en-US" sz="2100" dirty="0">
                <a:solidFill>
                  <a:srgbClr val="C00000"/>
                </a:solidFill>
              </a:rPr>
              <a:t> </a:t>
            </a:r>
            <a:r>
              <a:rPr lang="en-US" sz="2100" dirty="0"/>
              <a:t>to </a:t>
            </a:r>
            <a:r>
              <a:rPr lang="en-US" sz="2100" b="1" dirty="0">
                <a:solidFill>
                  <a:srgbClr val="C00000"/>
                </a:solidFill>
              </a:rPr>
              <a:t>bottom</a:t>
            </a:r>
          </a:p>
          <a:p>
            <a:r>
              <a:rPr lang="en-US" sz="2100" b="1" dirty="0">
                <a:solidFill>
                  <a:srgbClr val="C00000"/>
                </a:solidFill>
              </a:rPr>
              <a:t>High level</a:t>
            </a:r>
            <a:r>
              <a:rPr lang="en-US" sz="2100" dirty="0">
                <a:solidFill>
                  <a:srgbClr val="C00000"/>
                </a:solidFill>
              </a:rPr>
              <a:t> </a:t>
            </a:r>
            <a:r>
              <a:rPr lang="en-US" sz="2100" dirty="0"/>
              <a:t>modules are </a:t>
            </a:r>
            <a:r>
              <a:rPr lang="en-US" sz="2100" b="1" dirty="0">
                <a:solidFill>
                  <a:srgbClr val="C00000"/>
                </a:solidFill>
              </a:rPr>
              <a:t>tested first</a:t>
            </a:r>
            <a:r>
              <a:rPr lang="en-US" sz="2100" dirty="0">
                <a:solidFill>
                  <a:srgbClr val="C00000"/>
                </a:solidFill>
              </a:rPr>
              <a:t> </a:t>
            </a:r>
            <a:r>
              <a:rPr lang="en-US" sz="2100" dirty="0"/>
              <a:t>and then low-level modules and </a:t>
            </a:r>
            <a:r>
              <a:rPr lang="en-US" sz="2100" b="1" dirty="0">
                <a:solidFill>
                  <a:srgbClr val="C00000"/>
                </a:solidFill>
              </a:rPr>
              <a:t>finally integrated</a:t>
            </a:r>
            <a:r>
              <a:rPr lang="en-US" sz="2100" dirty="0"/>
              <a:t> the </a:t>
            </a:r>
            <a:r>
              <a:rPr lang="en-US" sz="2100" b="1" dirty="0">
                <a:solidFill>
                  <a:srgbClr val="C00000"/>
                </a:solidFill>
              </a:rPr>
              <a:t>low level modules</a:t>
            </a:r>
            <a:r>
              <a:rPr lang="en-US" sz="2100" dirty="0">
                <a:solidFill>
                  <a:srgbClr val="C00000"/>
                </a:solidFill>
              </a:rPr>
              <a:t> </a:t>
            </a:r>
            <a:r>
              <a:rPr lang="en-US" sz="2100" dirty="0"/>
              <a:t>to high level to ensure the system is working as intended</a:t>
            </a:r>
          </a:p>
          <a:p>
            <a:r>
              <a:rPr lang="en-US" sz="2100" b="1" dirty="0">
                <a:solidFill>
                  <a:srgbClr val="C00000"/>
                </a:solidFill>
              </a:rPr>
              <a:t>Stubs</a:t>
            </a:r>
            <a:r>
              <a:rPr lang="en-US" sz="2100" dirty="0">
                <a:solidFill>
                  <a:srgbClr val="C00000"/>
                </a:solidFill>
              </a:rPr>
              <a:t> </a:t>
            </a:r>
            <a:r>
              <a:rPr lang="en-US" sz="2100" dirty="0"/>
              <a:t>are used as a </a:t>
            </a:r>
            <a:r>
              <a:rPr lang="en-US" sz="2100" dirty="0">
                <a:solidFill>
                  <a:srgbClr val="C00000"/>
                </a:solidFill>
              </a:rPr>
              <a:t>temporary module</a:t>
            </a:r>
            <a:r>
              <a:rPr lang="en-US" sz="2100" dirty="0"/>
              <a:t>, if a module is not ready  for integration testing</a:t>
            </a:r>
          </a:p>
        </p:txBody>
      </p:sp>
      <p:sp>
        <p:nvSpPr>
          <p:cNvPr id="18" name="Content Placeholder 2"/>
          <p:cNvSpPr txBox="1">
            <a:spLocks/>
          </p:cNvSpPr>
          <p:nvPr/>
        </p:nvSpPr>
        <p:spPr>
          <a:xfrm>
            <a:off x="203198" y="5051816"/>
            <a:ext cx="11884844" cy="152318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b="1" dirty="0">
                <a:solidFill>
                  <a:srgbClr val="C00000"/>
                </a:solidFill>
              </a:rPr>
              <a:t>Testing take place </a:t>
            </a:r>
            <a:r>
              <a:rPr lang="en-US" sz="2100" dirty="0"/>
              <a:t>from </a:t>
            </a:r>
            <a:r>
              <a:rPr lang="en-US" sz="2100" b="1" dirty="0">
                <a:solidFill>
                  <a:srgbClr val="C00000"/>
                </a:solidFill>
              </a:rPr>
              <a:t>bottom</a:t>
            </a:r>
            <a:r>
              <a:rPr lang="en-US" sz="2100" dirty="0">
                <a:solidFill>
                  <a:srgbClr val="C00000"/>
                </a:solidFill>
              </a:rPr>
              <a:t> </a:t>
            </a:r>
            <a:r>
              <a:rPr lang="en-US" sz="2100" dirty="0"/>
              <a:t>to </a:t>
            </a:r>
            <a:r>
              <a:rPr lang="en-US" sz="2100" b="1" dirty="0">
                <a:solidFill>
                  <a:srgbClr val="C00000"/>
                </a:solidFill>
              </a:rPr>
              <a:t>up</a:t>
            </a:r>
          </a:p>
          <a:p>
            <a:r>
              <a:rPr lang="en-US" sz="2100" b="1" dirty="0">
                <a:solidFill>
                  <a:srgbClr val="C00000"/>
                </a:solidFill>
              </a:rPr>
              <a:t>Lowest level</a:t>
            </a:r>
            <a:r>
              <a:rPr lang="en-US" sz="2100" dirty="0"/>
              <a:t> modules are </a:t>
            </a:r>
            <a:r>
              <a:rPr lang="en-US" sz="2100" b="1" dirty="0">
                <a:solidFill>
                  <a:srgbClr val="C00000"/>
                </a:solidFill>
              </a:rPr>
              <a:t>tested first </a:t>
            </a:r>
            <a:r>
              <a:rPr lang="en-US" sz="2100" dirty="0"/>
              <a:t>and then high-level modules and finally integrated the high level modules to low level to ensure the system is working as intended</a:t>
            </a:r>
          </a:p>
          <a:p>
            <a:r>
              <a:rPr lang="en-US" sz="2100" b="1" dirty="0">
                <a:solidFill>
                  <a:srgbClr val="C00000"/>
                </a:solidFill>
              </a:rPr>
              <a:t>Drivers</a:t>
            </a:r>
            <a:r>
              <a:rPr lang="en-US" sz="2100" dirty="0"/>
              <a:t> are used as a </a:t>
            </a:r>
            <a:r>
              <a:rPr lang="en-US" sz="2100" dirty="0">
                <a:solidFill>
                  <a:srgbClr val="C00000"/>
                </a:solidFill>
              </a:rPr>
              <a:t>temporary module</a:t>
            </a:r>
            <a:r>
              <a:rPr lang="en-US" sz="2100" dirty="0"/>
              <a:t>, if a module is not ready  for integration testing</a:t>
            </a:r>
          </a:p>
        </p:txBody>
      </p:sp>
      <p:sp>
        <p:nvSpPr>
          <p:cNvPr id="19" name="Rectangle 18"/>
          <p:cNvSpPr/>
          <p:nvPr/>
        </p:nvSpPr>
        <p:spPr>
          <a:xfrm>
            <a:off x="203198" y="2054165"/>
            <a:ext cx="2714990"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solidFill>
                  <a:schemeClr val="bg1"/>
                </a:solidFill>
              </a:rPr>
              <a:t>Big Bang Approach</a:t>
            </a:r>
          </a:p>
        </p:txBody>
      </p:sp>
      <p:cxnSp>
        <p:nvCxnSpPr>
          <p:cNvPr id="20" name="Straight Connector 19"/>
          <p:cNvCxnSpPr/>
          <p:nvPr/>
        </p:nvCxnSpPr>
        <p:spPr>
          <a:xfrm>
            <a:off x="2094990" y="2514144"/>
            <a:ext cx="1751296" cy="1686"/>
          </a:xfrm>
          <a:prstGeom prst="line">
            <a:avLst/>
          </a:prstGeom>
        </p:spPr>
        <p:style>
          <a:lnRef idx="2">
            <a:schemeClr val="accent6"/>
          </a:lnRef>
          <a:fillRef idx="0">
            <a:schemeClr val="accent6"/>
          </a:fillRef>
          <a:effectRef idx="1">
            <a:schemeClr val="accent6"/>
          </a:effectRef>
          <a:fontRef idx="minor">
            <a:schemeClr val="tx1"/>
          </a:fontRef>
        </p:style>
      </p:cxnSp>
      <p:sp>
        <p:nvSpPr>
          <p:cNvPr id="21" name="Rectangle 20"/>
          <p:cNvSpPr/>
          <p:nvPr/>
        </p:nvSpPr>
        <p:spPr>
          <a:xfrm>
            <a:off x="4085859" y="2066970"/>
            <a:ext cx="2714990"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Top Down Approach</a:t>
            </a:r>
          </a:p>
        </p:txBody>
      </p:sp>
      <p:cxnSp>
        <p:nvCxnSpPr>
          <p:cNvPr id="22" name="Straight Connector 21"/>
          <p:cNvCxnSpPr/>
          <p:nvPr/>
        </p:nvCxnSpPr>
        <p:spPr>
          <a:xfrm>
            <a:off x="5469651" y="2526949"/>
            <a:ext cx="6618391" cy="0"/>
          </a:xfrm>
          <a:prstGeom prst="line">
            <a:avLst/>
          </a:prstGeom>
        </p:spPr>
        <p:style>
          <a:lnRef idx="2">
            <a:schemeClr val="accent6"/>
          </a:lnRef>
          <a:fillRef idx="0">
            <a:schemeClr val="accent6"/>
          </a:fillRef>
          <a:effectRef idx="1">
            <a:schemeClr val="accent6"/>
          </a:effectRef>
          <a:fontRef idx="minor">
            <a:schemeClr val="tx1"/>
          </a:fontRef>
        </p:style>
      </p:cxnSp>
      <p:sp>
        <p:nvSpPr>
          <p:cNvPr id="25" name="Rectangle 24"/>
          <p:cNvSpPr/>
          <p:nvPr/>
        </p:nvSpPr>
        <p:spPr>
          <a:xfrm>
            <a:off x="203198" y="4482413"/>
            <a:ext cx="2714990"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Bottom Up Approach</a:t>
            </a:r>
          </a:p>
        </p:txBody>
      </p:sp>
      <p:cxnSp>
        <p:nvCxnSpPr>
          <p:cNvPr id="26" name="Straight Connector 25"/>
          <p:cNvCxnSpPr/>
          <p:nvPr/>
        </p:nvCxnSpPr>
        <p:spPr>
          <a:xfrm>
            <a:off x="2094990" y="4942392"/>
            <a:ext cx="9872892" cy="0"/>
          </a:xfrm>
          <a:prstGeom prst="line">
            <a:avLst/>
          </a:prstGeom>
        </p:spPr>
        <p:style>
          <a:lnRef idx="2">
            <a:schemeClr val="accent6"/>
          </a:lnRef>
          <a:fillRef idx="0">
            <a:schemeClr val="accent6"/>
          </a:fillRef>
          <a:effectRef idx="1">
            <a:schemeClr val="accent6"/>
          </a:effectRef>
          <a:fontRef idx="minor">
            <a:schemeClr val="tx1"/>
          </a:fontRef>
        </p:style>
      </p:cxnSp>
      <p:sp>
        <p:nvSpPr>
          <p:cNvPr id="28" name="Content Placeholder 2"/>
          <p:cNvSpPr txBox="1">
            <a:spLocks/>
          </p:cNvSpPr>
          <p:nvPr/>
        </p:nvSpPr>
        <p:spPr>
          <a:xfrm>
            <a:off x="203198" y="2579607"/>
            <a:ext cx="3643087" cy="142634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b="1" dirty="0">
                <a:solidFill>
                  <a:srgbClr val="C00000"/>
                </a:solidFill>
              </a:rPr>
              <a:t>Combining all </a:t>
            </a:r>
            <a:r>
              <a:rPr lang="en-US" sz="2100" dirty="0"/>
              <a:t>the </a:t>
            </a:r>
            <a:r>
              <a:rPr lang="en-US" sz="2100" b="1" dirty="0">
                <a:solidFill>
                  <a:srgbClr val="C00000"/>
                </a:solidFill>
              </a:rPr>
              <a:t>modules</a:t>
            </a:r>
            <a:r>
              <a:rPr lang="en-US" sz="2100" dirty="0">
                <a:solidFill>
                  <a:srgbClr val="C00000"/>
                </a:solidFill>
              </a:rPr>
              <a:t> </a:t>
            </a:r>
            <a:r>
              <a:rPr lang="en-US" sz="2100" dirty="0"/>
              <a:t>once and </a:t>
            </a:r>
            <a:r>
              <a:rPr lang="en-US" sz="2100" b="1" dirty="0">
                <a:solidFill>
                  <a:srgbClr val="C00000"/>
                </a:solidFill>
              </a:rPr>
              <a:t>verifying</a:t>
            </a:r>
            <a:r>
              <a:rPr lang="en-US" sz="2100" dirty="0"/>
              <a:t> the functionality after completion of individual module testing </a:t>
            </a:r>
          </a:p>
        </p:txBody>
      </p:sp>
      <p:cxnSp>
        <p:nvCxnSpPr>
          <p:cNvPr id="31" name="Straight Connector 30"/>
          <p:cNvCxnSpPr/>
          <p:nvPr/>
        </p:nvCxnSpPr>
        <p:spPr>
          <a:xfrm>
            <a:off x="3947883" y="2054165"/>
            <a:ext cx="0" cy="2428248"/>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316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22" presetClass="entr" presetSubtype="8"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left)">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8"/>
                                        </p:tgtEl>
                                        <p:attrNameLst>
                                          <p:attrName>style.visibility</p:attrName>
                                        </p:attrNameLst>
                                      </p:cBhvr>
                                      <p:to>
                                        <p:strVal val="visible"/>
                                      </p:to>
                                    </p:set>
                                  </p:childTnLst>
                                </p:cTn>
                              </p:par>
                              <p:par>
                                <p:cTn id="34" presetID="22" presetClass="entr" presetSubtype="1"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up)">
                                      <p:cBhvr>
                                        <p:cTn id="36" dur="500"/>
                                        <p:tgtEl>
                                          <p:spTgt spid="31"/>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22" presetClass="entr" presetSubtype="8"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left)">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6"/>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childTnLst>
                                </p:cTn>
                              </p:par>
                              <p:par>
                                <p:cTn id="52" presetID="22" presetClass="entr" presetSubtype="8" fill="hold"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wipe(left)">
                                      <p:cBhvr>
                                        <p:cTn id="54" dur="500"/>
                                        <p:tgtEl>
                                          <p:spTgt spid="26"/>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P spid="8" grpId="0" animBg="1"/>
      <p:bldP spid="16" grpId="0"/>
      <p:bldP spid="18" grpId="0"/>
      <p:bldP spid="19" grpId="0" animBg="1"/>
      <p:bldP spid="21" grpId="0" animBg="1"/>
      <p:bldP spid="25" grpId="0" animBg="1"/>
      <p:bldP spid="2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Testing</a:t>
            </a:r>
          </a:p>
        </p:txBody>
      </p:sp>
      <p:sp>
        <p:nvSpPr>
          <p:cNvPr id="3" name="Content Placeholder 2"/>
          <p:cNvSpPr>
            <a:spLocks noGrp="1"/>
          </p:cNvSpPr>
          <p:nvPr>
            <p:ph idx="1"/>
          </p:nvPr>
        </p:nvSpPr>
        <p:spPr>
          <a:xfrm>
            <a:off x="131180" y="817267"/>
            <a:ext cx="5006877" cy="5590565"/>
          </a:xfrm>
        </p:spPr>
        <p:txBody>
          <a:bodyPr/>
          <a:lstStyle/>
          <a:p>
            <a:r>
              <a:rPr lang="en-US" sz="2200" b="1" dirty="0">
                <a:solidFill>
                  <a:srgbClr val="C00000"/>
                </a:solidFill>
              </a:rPr>
              <a:t>Repeated testing </a:t>
            </a:r>
            <a:r>
              <a:rPr lang="en-US" sz="2200" dirty="0"/>
              <a:t>of an </a:t>
            </a:r>
            <a:r>
              <a:rPr lang="en-US" sz="2200" b="1" dirty="0">
                <a:solidFill>
                  <a:srgbClr val="C00000"/>
                </a:solidFill>
              </a:rPr>
              <a:t>already tested program</a:t>
            </a:r>
            <a:r>
              <a:rPr lang="en-US" sz="2200" dirty="0"/>
              <a:t>, </a:t>
            </a:r>
            <a:r>
              <a:rPr lang="en-US" sz="2200" dirty="0">
                <a:solidFill>
                  <a:srgbClr val="C00000"/>
                </a:solidFill>
              </a:rPr>
              <a:t>after modification</a:t>
            </a:r>
            <a:r>
              <a:rPr lang="en-US" sz="2200" dirty="0"/>
              <a:t>, to </a:t>
            </a:r>
            <a:r>
              <a:rPr lang="en-US" sz="2200" dirty="0">
                <a:solidFill>
                  <a:srgbClr val="C00000"/>
                </a:solidFill>
              </a:rPr>
              <a:t>discover</a:t>
            </a:r>
            <a:r>
              <a:rPr lang="en-US" sz="2200" dirty="0"/>
              <a:t> any </a:t>
            </a:r>
            <a:r>
              <a:rPr lang="en-US" sz="2200" dirty="0">
                <a:solidFill>
                  <a:srgbClr val="C00000"/>
                </a:solidFill>
              </a:rPr>
              <a:t>defects</a:t>
            </a:r>
            <a:r>
              <a:rPr lang="en-US" sz="2200" dirty="0"/>
              <a:t> introduced or uncovered as a result of the changes in the software being tested</a:t>
            </a:r>
          </a:p>
          <a:p>
            <a:r>
              <a:rPr lang="en-US" sz="2200" dirty="0"/>
              <a:t>Regression testing is done by </a:t>
            </a:r>
            <a:r>
              <a:rPr lang="en-US" sz="2200" b="1" dirty="0">
                <a:solidFill>
                  <a:srgbClr val="C00000"/>
                </a:solidFill>
              </a:rPr>
              <a:t>re-executing the tests </a:t>
            </a:r>
            <a:r>
              <a:rPr lang="en-US" sz="2200" dirty="0"/>
              <a:t>against the modified application </a:t>
            </a:r>
            <a:r>
              <a:rPr lang="en-US" sz="2200" b="1" dirty="0">
                <a:solidFill>
                  <a:srgbClr val="C00000"/>
                </a:solidFill>
              </a:rPr>
              <a:t>to evaluate</a:t>
            </a:r>
            <a:r>
              <a:rPr lang="en-US" sz="2200" dirty="0"/>
              <a:t> whether the </a:t>
            </a:r>
            <a:r>
              <a:rPr lang="en-US" sz="2200" b="1" dirty="0">
                <a:solidFill>
                  <a:srgbClr val="C00000"/>
                </a:solidFill>
              </a:rPr>
              <a:t>modified code breaks anything</a:t>
            </a:r>
            <a:r>
              <a:rPr lang="en-US" sz="2200" dirty="0"/>
              <a:t> which was working earlier</a:t>
            </a:r>
          </a:p>
          <a:p>
            <a:r>
              <a:rPr lang="en-US" sz="2200" dirty="0"/>
              <a:t>Anytime we modify an application, we should do regression testing </a:t>
            </a:r>
          </a:p>
          <a:p>
            <a:r>
              <a:rPr lang="en-US" sz="2200" dirty="0"/>
              <a:t>It </a:t>
            </a:r>
            <a:r>
              <a:rPr lang="en-US" sz="2200" b="1" dirty="0">
                <a:solidFill>
                  <a:srgbClr val="C00000"/>
                </a:solidFill>
              </a:rPr>
              <a:t>gives confidence</a:t>
            </a:r>
            <a:r>
              <a:rPr lang="en-US" sz="2200" dirty="0"/>
              <a:t> to  the developers that there is </a:t>
            </a:r>
            <a:r>
              <a:rPr lang="en-US" sz="2200" b="1" dirty="0">
                <a:solidFill>
                  <a:srgbClr val="C00000"/>
                </a:solidFill>
              </a:rPr>
              <a:t>no unexpected side effects</a:t>
            </a:r>
            <a:r>
              <a:rPr lang="en-US" sz="2200" dirty="0"/>
              <a:t> after </a:t>
            </a:r>
            <a:r>
              <a:rPr lang="en-US" sz="2200" dirty="0">
                <a:solidFill>
                  <a:srgbClr val="C00000"/>
                </a:solidFill>
              </a:rPr>
              <a:t>modification</a:t>
            </a:r>
            <a:endParaRPr lang="en-US" sz="2200" dirty="0"/>
          </a:p>
        </p:txBody>
      </p:sp>
      <p:cxnSp>
        <p:nvCxnSpPr>
          <p:cNvPr id="4" name="Straight Connector 3"/>
          <p:cNvCxnSpPr/>
          <p:nvPr/>
        </p:nvCxnSpPr>
        <p:spPr>
          <a:xfrm>
            <a:off x="5268683" y="0"/>
            <a:ext cx="0" cy="66040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6625535" y="9098568"/>
            <a:ext cx="6923317"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dirty="0"/>
              <a:t>When to do regression testing?</a:t>
            </a:r>
            <a:endParaRPr lang="en-US" sz="2400" b="1" dirty="0"/>
          </a:p>
        </p:txBody>
      </p:sp>
      <p:sp>
        <p:nvSpPr>
          <p:cNvPr id="7" name="Content Placeholder 2"/>
          <p:cNvSpPr txBox="1">
            <a:spLocks/>
          </p:cNvSpPr>
          <p:nvPr/>
        </p:nvSpPr>
        <p:spPr>
          <a:xfrm>
            <a:off x="5399310" y="817267"/>
            <a:ext cx="6691090" cy="577221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When </a:t>
            </a:r>
            <a:r>
              <a:rPr lang="en-US" b="1" dirty="0">
                <a:solidFill>
                  <a:srgbClr val="C00000"/>
                </a:solidFill>
              </a:rPr>
              <a:t>new functionalities are added</a:t>
            </a:r>
            <a:r>
              <a:rPr lang="en-US" dirty="0"/>
              <a:t> to the application</a:t>
            </a:r>
          </a:p>
          <a:p>
            <a:pPr lvl="1"/>
            <a:r>
              <a:rPr lang="en-US" dirty="0"/>
              <a:t>E.g. A website has login functionality with only Email. Now the new features look like “also allow login using Facebook”</a:t>
            </a:r>
          </a:p>
          <a:p>
            <a:r>
              <a:rPr lang="en-US" dirty="0"/>
              <a:t>When there is a </a:t>
            </a:r>
            <a:r>
              <a:rPr lang="en-US" b="1" dirty="0">
                <a:solidFill>
                  <a:srgbClr val="C00000"/>
                </a:solidFill>
              </a:rPr>
              <a:t>change requirement</a:t>
            </a:r>
          </a:p>
          <a:p>
            <a:pPr lvl="1"/>
            <a:r>
              <a:rPr lang="en-US" dirty="0"/>
              <a:t>Forgot password should be removed from the login page</a:t>
            </a:r>
          </a:p>
          <a:p>
            <a:r>
              <a:rPr lang="en-US" dirty="0"/>
              <a:t>When there is a </a:t>
            </a:r>
            <a:r>
              <a:rPr lang="en-US" b="1" dirty="0">
                <a:solidFill>
                  <a:srgbClr val="C00000"/>
                </a:solidFill>
              </a:rPr>
              <a:t>defect fix</a:t>
            </a:r>
          </a:p>
          <a:p>
            <a:pPr lvl="1"/>
            <a:r>
              <a:rPr lang="en-US" dirty="0"/>
              <a:t>E.g. assume that “Login” button is not working and tester reports a bug. Once the bug is fixed by developer, tester tests using this approach</a:t>
            </a:r>
          </a:p>
          <a:p>
            <a:r>
              <a:rPr lang="en-US" dirty="0"/>
              <a:t>When there is a </a:t>
            </a:r>
            <a:r>
              <a:rPr lang="en-US" b="1" dirty="0">
                <a:solidFill>
                  <a:srgbClr val="C00000"/>
                </a:solidFill>
              </a:rPr>
              <a:t>performance issue</a:t>
            </a:r>
          </a:p>
          <a:p>
            <a:pPr lvl="1"/>
            <a:r>
              <a:rPr lang="en-US" dirty="0"/>
              <a:t>E.g. loading a page takes 15 seconds. Reducing load time to 2 seconds</a:t>
            </a:r>
          </a:p>
          <a:p>
            <a:r>
              <a:rPr lang="en-US" dirty="0"/>
              <a:t>When there is an </a:t>
            </a:r>
            <a:r>
              <a:rPr lang="en-US" b="1" dirty="0">
                <a:solidFill>
                  <a:srgbClr val="C00000"/>
                </a:solidFill>
              </a:rPr>
              <a:t>environment change</a:t>
            </a:r>
          </a:p>
          <a:p>
            <a:pPr lvl="1"/>
            <a:r>
              <a:rPr lang="en-US" dirty="0"/>
              <a:t>E.g. Updating </a:t>
            </a:r>
            <a:r>
              <a:rPr lang="en-US" dirty="0">
                <a:solidFill>
                  <a:srgbClr val="C00000"/>
                </a:solidFill>
              </a:rPr>
              <a:t>database</a:t>
            </a:r>
            <a:r>
              <a:rPr lang="en-US" dirty="0"/>
              <a:t> from </a:t>
            </a:r>
            <a:r>
              <a:rPr lang="en-US" dirty="0">
                <a:solidFill>
                  <a:srgbClr val="C00000"/>
                </a:solidFill>
              </a:rPr>
              <a:t>MySQL</a:t>
            </a:r>
            <a:r>
              <a:rPr lang="en-US" dirty="0"/>
              <a:t> to </a:t>
            </a:r>
            <a:r>
              <a:rPr lang="en-US" dirty="0">
                <a:solidFill>
                  <a:srgbClr val="C00000"/>
                </a:solidFill>
              </a:rPr>
              <a:t>Oracle</a:t>
            </a:r>
          </a:p>
          <a:p>
            <a:pPr lvl="1"/>
            <a:endParaRPr lang="en-US" dirty="0"/>
          </a:p>
          <a:p>
            <a:endParaRPr lang="en-US" dirty="0"/>
          </a:p>
        </p:txBody>
      </p:sp>
      <p:sp>
        <p:nvSpPr>
          <p:cNvPr id="12" name="TextBox 11"/>
          <p:cNvSpPr txBox="1"/>
          <p:nvPr/>
        </p:nvSpPr>
        <p:spPr>
          <a:xfrm>
            <a:off x="5399310" y="147970"/>
            <a:ext cx="5618846" cy="563231"/>
          </a:xfrm>
          <a:prstGeom prst="rect">
            <a:avLst/>
          </a:prstGeom>
          <a:noFill/>
        </p:spPr>
        <p:txBody>
          <a:bodyPr wrap="none" rtlCol="0">
            <a:spAutoFit/>
          </a:bodyPr>
          <a:lstStyle/>
          <a:p>
            <a:pPr>
              <a:lnSpc>
                <a:spcPct val="90000"/>
              </a:lnSpc>
              <a:spcBef>
                <a:spcPct val="0"/>
              </a:spcBef>
            </a:pPr>
            <a:r>
              <a:rPr lang="en-US" sz="3400" b="1" dirty="0">
                <a:solidFill>
                  <a:schemeClr val="tx1">
                    <a:lumMod val="90000"/>
                    <a:lumOff val="10000"/>
                  </a:schemeClr>
                </a:solidFill>
                <a:latin typeface="+mj-lt"/>
                <a:ea typeface="+mj-ea"/>
                <a:cs typeface="+mj-cs"/>
              </a:rPr>
              <a:t>When to do regression testing?</a:t>
            </a:r>
          </a:p>
        </p:txBody>
      </p:sp>
    </p:spTree>
    <p:extLst>
      <p:ext uri="{BB962C8B-B14F-4D97-AF65-F5344CB8AC3E}">
        <p14:creationId xmlns:p14="http://schemas.microsoft.com/office/powerpoint/2010/main" val="1773264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22" presetClass="entr" presetSubtype="1"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7">
                                            <p:txEl>
                                              <p:pRg st="0" end="0"/>
                                            </p:txEl>
                                          </p:spTgt>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
                                            <p:txEl>
                                              <p:pRg st="2" end="2"/>
                                            </p:txEl>
                                          </p:spTgt>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7">
                                            <p:txEl>
                                              <p:pRg st="4" end="4"/>
                                            </p:txEl>
                                          </p:spTgt>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7">
                                            <p:txEl>
                                              <p:pRg st="6" end="6"/>
                                            </p:txEl>
                                          </p:spTgt>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7">
                                            <p:txEl>
                                              <p:pRg st="8" end="8"/>
                                            </p:txEl>
                                          </p:spTgt>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build="p"/>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251933" y="787400"/>
            <a:ext cx="1860119" cy="1344443"/>
          </a:xfrm>
          <a:prstGeom prst="rect">
            <a:avLst/>
          </a:prstGeom>
        </p:spPr>
      </p:pic>
      <p:sp>
        <p:nvSpPr>
          <p:cNvPr id="2" name="Title 1"/>
          <p:cNvSpPr>
            <a:spLocks noGrp="1"/>
          </p:cNvSpPr>
          <p:nvPr>
            <p:ph type="title"/>
          </p:nvPr>
        </p:nvSpPr>
        <p:spPr/>
        <p:txBody>
          <a:bodyPr/>
          <a:lstStyle/>
          <a:p>
            <a:r>
              <a:rPr lang="en-US" dirty="0"/>
              <a:t>Smoke Testing</a:t>
            </a:r>
          </a:p>
        </p:txBody>
      </p:sp>
      <p:sp>
        <p:nvSpPr>
          <p:cNvPr id="3" name="Content Placeholder 2"/>
          <p:cNvSpPr>
            <a:spLocks noGrp="1"/>
          </p:cNvSpPr>
          <p:nvPr>
            <p:ph idx="1"/>
          </p:nvPr>
        </p:nvSpPr>
        <p:spPr>
          <a:xfrm>
            <a:off x="131180" y="863444"/>
            <a:ext cx="6172067" cy="5590565"/>
          </a:xfrm>
        </p:spPr>
        <p:txBody>
          <a:bodyPr/>
          <a:lstStyle/>
          <a:p>
            <a:r>
              <a:rPr lang="en-US" b="1" dirty="0">
                <a:solidFill>
                  <a:srgbClr val="C00000"/>
                </a:solidFill>
              </a:rPr>
              <a:t>Smoke Testing </a:t>
            </a:r>
            <a:r>
              <a:rPr lang="en-US" dirty="0"/>
              <a:t>is an </a:t>
            </a:r>
            <a:r>
              <a:rPr lang="en-US" dirty="0">
                <a:solidFill>
                  <a:srgbClr val="C00000"/>
                </a:solidFill>
              </a:rPr>
              <a:t>integrated testing approach</a:t>
            </a:r>
            <a:r>
              <a:rPr lang="en-US" dirty="0"/>
              <a:t> that is commonly used </a:t>
            </a:r>
            <a:r>
              <a:rPr lang="en-US" dirty="0">
                <a:solidFill>
                  <a:srgbClr val="C00000"/>
                </a:solidFill>
              </a:rPr>
              <a:t>when product software is developed</a:t>
            </a:r>
          </a:p>
          <a:p>
            <a:r>
              <a:rPr lang="en-US" dirty="0"/>
              <a:t>This test is </a:t>
            </a:r>
            <a:r>
              <a:rPr lang="en-US" dirty="0">
                <a:solidFill>
                  <a:srgbClr val="C00000"/>
                </a:solidFill>
              </a:rPr>
              <a:t>performed after each</a:t>
            </a:r>
            <a:r>
              <a:rPr lang="en-US" dirty="0"/>
              <a:t> Build </a:t>
            </a:r>
            <a:r>
              <a:rPr lang="en-US" dirty="0">
                <a:solidFill>
                  <a:srgbClr val="C00000"/>
                </a:solidFill>
              </a:rPr>
              <a:t>Release</a:t>
            </a:r>
          </a:p>
          <a:p>
            <a:r>
              <a:rPr lang="en-US" dirty="0"/>
              <a:t>Smoke testing </a:t>
            </a:r>
            <a:r>
              <a:rPr lang="en-US" dirty="0">
                <a:solidFill>
                  <a:srgbClr val="C00000"/>
                </a:solidFill>
              </a:rPr>
              <a:t>verifies – Build Stability</a:t>
            </a:r>
          </a:p>
          <a:p>
            <a:r>
              <a:rPr lang="en-US" dirty="0"/>
              <a:t>This testing is performed </a:t>
            </a:r>
            <a:r>
              <a:rPr lang="en-US" dirty="0">
                <a:solidFill>
                  <a:srgbClr val="C00000"/>
                </a:solidFill>
              </a:rPr>
              <a:t>by</a:t>
            </a:r>
            <a:r>
              <a:rPr lang="en-US" dirty="0"/>
              <a:t> </a:t>
            </a:r>
            <a:r>
              <a:rPr lang="en-US" dirty="0">
                <a:solidFill>
                  <a:srgbClr val="C00000"/>
                </a:solidFill>
              </a:rPr>
              <a:t>“Tester” or “Developer”</a:t>
            </a:r>
          </a:p>
          <a:p>
            <a:r>
              <a:rPr lang="en-US" dirty="0"/>
              <a:t>This testing is executed for Integration Testing, System Testing &amp; Acceptance Testing</a:t>
            </a:r>
          </a:p>
          <a:p>
            <a:r>
              <a:rPr lang="en-US" dirty="0"/>
              <a:t>What to Test?</a:t>
            </a:r>
          </a:p>
          <a:p>
            <a:pPr lvl="1"/>
            <a:r>
              <a:rPr lang="en-US" dirty="0"/>
              <a:t>All </a:t>
            </a:r>
            <a:r>
              <a:rPr lang="en-US" b="1" dirty="0">
                <a:solidFill>
                  <a:srgbClr val="C00000"/>
                </a:solidFill>
              </a:rPr>
              <a:t>major and critical functionalities </a:t>
            </a:r>
            <a:r>
              <a:rPr lang="en-US" dirty="0"/>
              <a:t>of the application is tested</a:t>
            </a:r>
          </a:p>
          <a:p>
            <a:pPr lvl="1"/>
            <a:r>
              <a:rPr lang="en-US" dirty="0"/>
              <a:t>It </a:t>
            </a:r>
            <a:r>
              <a:rPr lang="en-US" b="1" dirty="0">
                <a:solidFill>
                  <a:srgbClr val="C00000"/>
                </a:solidFill>
              </a:rPr>
              <a:t>does not go into depth </a:t>
            </a:r>
            <a:r>
              <a:rPr lang="en-US" dirty="0"/>
              <a:t>to test each functionalities</a:t>
            </a:r>
          </a:p>
          <a:p>
            <a:pPr lvl="1"/>
            <a:r>
              <a:rPr lang="en-US" dirty="0"/>
              <a:t>This does </a:t>
            </a:r>
            <a:r>
              <a:rPr lang="en-US" b="1" dirty="0">
                <a:solidFill>
                  <a:srgbClr val="C00000"/>
                </a:solidFill>
              </a:rPr>
              <a:t>not incudes detailed testing </a:t>
            </a:r>
            <a:r>
              <a:rPr lang="en-US" dirty="0"/>
              <a:t>for the build</a:t>
            </a:r>
          </a:p>
          <a:p>
            <a:endParaRPr lang="en-US" dirty="0"/>
          </a:p>
        </p:txBody>
      </p:sp>
      <p:cxnSp>
        <p:nvCxnSpPr>
          <p:cNvPr id="4" name="Straight Connector 3"/>
          <p:cNvCxnSpPr/>
          <p:nvPr/>
        </p:nvCxnSpPr>
        <p:spPr>
          <a:xfrm>
            <a:off x="6386281" y="711201"/>
            <a:ext cx="0" cy="589279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Rounded Rectangle 5"/>
          <p:cNvSpPr/>
          <p:nvPr/>
        </p:nvSpPr>
        <p:spPr>
          <a:xfrm>
            <a:off x="8645193" y="863444"/>
            <a:ext cx="1447800" cy="6096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000" b="1" dirty="0"/>
              <a:t>Build</a:t>
            </a:r>
          </a:p>
        </p:txBody>
      </p:sp>
      <p:sp>
        <p:nvSpPr>
          <p:cNvPr id="7" name="Rectangle 6"/>
          <p:cNvSpPr/>
          <p:nvPr/>
        </p:nvSpPr>
        <p:spPr>
          <a:xfrm>
            <a:off x="6873543" y="2387444"/>
            <a:ext cx="609600" cy="609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000" b="1" dirty="0"/>
              <a:t>F1</a:t>
            </a:r>
          </a:p>
        </p:txBody>
      </p:sp>
      <p:sp>
        <p:nvSpPr>
          <p:cNvPr id="8" name="Rectangle 7"/>
          <p:cNvSpPr/>
          <p:nvPr/>
        </p:nvSpPr>
        <p:spPr>
          <a:xfrm>
            <a:off x="7730793" y="2387444"/>
            <a:ext cx="609600"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000" b="1" dirty="0"/>
              <a:t>F2</a:t>
            </a:r>
          </a:p>
        </p:txBody>
      </p:sp>
      <p:sp>
        <p:nvSpPr>
          <p:cNvPr id="9" name="Rectangle 8"/>
          <p:cNvSpPr/>
          <p:nvPr/>
        </p:nvSpPr>
        <p:spPr>
          <a:xfrm>
            <a:off x="8600553" y="2387444"/>
            <a:ext cx="609600" cy="609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000" b="1" dirty="0"/>
              <a:t>F3</a:t>
            </a:r>
          </a:p>
        </p:txBody>
      </p:sp>
      <p:sp>
        <p:nvSpPr>
          <p:cNvPr id="10" name="Rectangle 9"/>
          <p:cNvSpPr/>
          <p:nvPr/>
        </p:nvSpPr>
        <p:spPr>
          <a:xfrm>
            <a:off x="9508413" y="2387444"/>
            <a:ext cx="609600" cy="609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000" b="1" dirty="0"/>
              <a:t>F4</a:t>
            </a:r>
          </a:p>
        </p:txBody>
      </p:sp>
      <p:sp>
        <p:nvSpPr>
          <p:cNvPr id="11" name="Rectangle 10"/>
          <p:cNvSpPr/>
          <p:nvPr/>
        </p:nvSpPr>
        <p:spPr>
          <a:xfrm>
            <a:off x="10346613" y="2387444"/>
            <a:ext cx="609600"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000" b="1" dirty="0"/>
              <a:t>F5</a:t>
            </a:r>
          </a:p>
        </p:txBody>
      </p:sp>
      <p:sp>
        <p:nvSpPr>
          <p:cNvPr id="12" name="Rectangle 11"/>
          <p:cNvSpPr/>
          <p:nvPr/>
        </p:nvSpPr>
        <p:spPr>
          <a:xfrm>
            <a:off x="11159223" y="2387444"/>
            <a:ext cx="609600" cy="609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000" b="1" dirty="0"/>
              <a:t>F6</a:t>
            </a:r>
          </a:p>
        </p:txBody>
      </p:sp>
      <p:cxnSp>
        <p:nvCxnSpPr>
          <p:cNvPr id="13" name="Straight Arrow Connector 12"/>
          <p:cNvCxnSpPr>
            <a:stCxn id="6" idx="2"/>
            <a:endCxn id="7" idx="0"/>
          </p:cNvCxnSpPr>
          <p:nvPr/>
        </p:nvCxnSpPr>
        <p:spPr>
          <a:xfrm flipH="1">
            <a:off x="7178343" y="1473044"/>
            <a:ext cx="2190750" cy="9144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p:cNvCxnSpPr>
            <a:stCxn id="6" idx="2"/>
            <a:endCxn id="8" idx="0"/>
          </p:cNvCxnSpPr>
          <p:nvPr/>
        </p:nvCxnSpPr>
        <p:spPr>
          <a:xfrm flipH="1">
            <a:off x="8035593" y="1473044"/>
            <a:ext cx="1333500" cy="9144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p:cNvCxnSpPr>
            <a:stCxn id="6" idx="2"/>
            <a:endCxn id="9" idx="0"/>
          </p:cNvCxnSpPr>
          <p:nvPr/>
        </p:nvCxnSpPr>
        <p:spPr>
          <a:xfrm flipH="1">
            <a:off x="8905353" y="1473044"/>
            <a:ext cx="463740" cy="9144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a:stCxn id="6" idx="2"/>
            <a:endCxn id="10" idx="0"/>
          </p:cNvCxnSpPr>
          <p:nvPr/>
        </p:nvCxnSpPr>
        <p:spPr>
          <a:xfrm>
            <a:off x="9369093" y="1473044"/>
            <a:ext cx="444120" cy="9144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p:cNvCxnSpPr>
            <a:stCxn id="6" idx="2"/>
            <a:endCxn id="11" idx="0"/>
          </p:cNvCxnSpPr>
          <p:nvPr/>
        </p:nvCxnSpPr>
        <p:spPr>
          <a:xfrm>
            <a:off x="9369093" y="1473044"/>
            <a:ext cx="1282320" cy="9144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p:cNvCxnSpPr>
            <a:stCxn id="6" idx="2"/>
            <a:endCxn id="12" idx="0"/>
          </p:cNvCxnSpPr>
          <p:nvPr/>
        </p:nvCxnSpPr>
        <p:spPr>
          <a:xfrm>
            <a:off x="9369093" y="1473044"/>
            <a:ext cx="2094930" cy="9144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p:cNvSpPr txBox="1"/>
          <p:nvPr/>
        </p:nvSpPr>
        <p:spPr>
          <a:xfrm>
            <a:off x="6734791" y="3073244"/>
            <a:ext cx="845360" cy="369332"/>
          </a:xfrm>
          <a:prstGeom prst="rect">
            <a:avLst/>
          </a:prstGeom>
          <a:noFill/>
        </p:spPr>
        <p:txBody>
          <a:bodyPr wrap="none" rtlCol="0">
            <a:spAutoFit/>
          </a:bodyPr>
          <a:lstStyle/>
          <a:p>
            <a:pPr algn="ctr"/>
            <a:r>
              <a:rPr lang="en-US" b="1" dirty="0"/>
              <a:t>Critical</a:t>
            </a:r>
          </a:p>
        </p:txBody>
      </p:sp>
      <p:sp>
        <p:nvSpPr>
          <p:cNvPr id="20" name="TextBox 19"/>
          <p:cNvSpPr txBox="1"/>
          <p:nvPr/>
        </p:nvSpPr>
        <p:spPr>
          <a:xfrm>
            <a:off x="8511843" y="3073244"/>
            <a:ext cx="845360" cy="369332"/>
          </a:xfrm>
          <a:prstGeom prst="rect">
            <a:avLst/>
          </a:prstGeom>
          <a:noFill/>
        </p:spPr>
        <p:txBody>
          <a:bodyPr wrap="none" rtlCol="0">
            <a:spAutoFit/>
          </a:bodyPr>
          <a:lstStyle/>
          <a:p>
            <a:pPr algn="ctr"/>
            <a:r>
              <a:rPr lang="en-US" b="1" dirty="0"/>
              <a:t>Critical</a:t>
            </a:r>
          </a:p>
        </p:txBody>
      </p:sp>
      <p:sp>
        <p:nvSpPr>
          <p:cNvPr id="21" name="TextBox 20"/>
          <p:cNvSpPr txBox="1"/>
          <p:nvPr/>
        </p:nvSpPr>
        <p:spPr>
          <a:xfrm>
            <a:off x="9440237" y="3073244"/>
            <a:ext cx="764954" cy="369332"/>
          </a:xfrm>
          <a:prstGeom prst="rect">
            <a:avLst/>
          </a:prstGeom>
          <a:noFill/>
        </p:spPr>
        <p:txBody>
          <a:bodyPr wrap="none" rtlCol="0">
            <a:spAutoFit/>
          </a:bodyPr>
          <a:lstStyle/>
          <a:p>
            <a:pPr algn="ctr"/>
            <a:r>
              <a:rPr lang="en-US" b="1" dirty="0"/>
              <a:t>Major</a:t>
            </a:r>
          </a:p>
        </p:txBody>
      </p:sp>
      <p:sp>
        <p:nvSpPr>
          <p:cNvPr id="22" name="TextBox 21"/>
          <p:cNvSpPr txBox="1"/>
          <p:nvPr/>
        </p:nvSpPr>
        <p:spPr>
          <a:xfrm>
            <a:off x="11078536" y="3073244"/>
            <a:ext cx="764954" cy="369332"/>
          </a:xfrm>
          <a:prstGeom prst="rect">
            <a:avLst/>
          </a:prstGeom>
          <a:noFill/>
        </p:spPr>
        <p:txBody>
          <a:bodyPr wrap="none" rtlCol="0">
            <a:spAutoFit/>
          </a:bodyPr>
          <a:lstStyle/>
          <a:p>
            <a:pPr algn="ctr"/>
            <a:r>
              <a:rPr lang="en-US" b="1" dirty="0"/>
              <a:t>Major</a:t>
            </a:r>
          </a:p>
        </p:txBody>
      </p:sp>
      <p:sp>
        <p:nvSpPr>
          <p:cNvPr id="23" name="Rectangle 22"/>
          <p:cNvSpPr/>
          <p:nvPr/>
        </p:nvSpPr>
        <p:spPr>
          <a:xfrm>
            <a:off x="6543153" y="3606487"/>
            <a:ext cx="5515497" cy="830997"/>
          </a:xfrm>
          <a:prstGeom prst="rect">
            <a:avLst/>
          </a:prstGeom>
          <a:ln>
            <a:solidFill>
              <a:schemeClr val="accent1"/>
            </a:solidFill>
            <a:prstDash val="dash"/>
          </a:ln>
        </p:spPr>
        <p:style>
          <a:lnRef idx="2">
            <a:schemeClr val="accent1"/>
          </a:lnRef>
          <a:fillRef idx="1">
            <a:schemeClr val="lt1"/>
          </a:fillRef>
          <a:effectRef idx="0">
            <a:schemeClr val="accent1"/>
          </a:effectRef>
          <a:fontRef idx="minor">
            <a:schemeClr val="dk1"/>
          </a:fontRef>
        </p:style>
        <p:txBody>
          <a:bodyPr wrap="square">
            <a:spAutoFit/>
          </a:bodyPr>
          <a:lstStyle/>
          <a:p>
            <a:r>
              <a:rPr lang="en-US" sz="2400" dirty="0"/>
              <a:t>It </a:t>
            </a:r>
            <a:r>
              <a:rPr lang="en-US" sz="2400" b="1" dirty="0">
                <a:solidFill>
                  <a:srgbClr val="C00000"/>
                </a:solidFill>
              </a:rPr>
              <a:t>test</a:t>
            </a:r>
            <a:r>
              <a:rPr lang="en-US" sz="2400" dirty="0">
                <a:solidFill>
                  <a:srgbClr val="C00000"/>
                </a:solidFill>
              </a:rPr>
              <a:t> </a:t>
            </a:r>
            <a:r>
              <a:rPr lang="en-US" sz="2400" dirty="0"/>
              <a:t>the build </a:t>
            </a:r>
            <a:r>
              <a:rPr lang="en-US" sz="2400" b="1" dirty="0">
                <a:solidFill>
                  <a:srgbClr val="C00000"/>
                </a:solidFill>
              </a:rPr>
              <a:t>just to check</a:t>
            </a:r>
            <a:r>
              <a:rPr lang="en-US" sz="2400" dirty="0"/>
              <a:t> if any </a:t>
            </a:r>
            <a:r>
              <a:rPr lang="en-US" sz="2400" dirty="0">
                <a:solidFill>
                  <a:srgbClr val="C00000"/>
                </a:solidFill>
              </a:rPr>
              <a:t>major or critical</a:t>
            </a:r>
            <a:r>
              <a:rPr lang="en-US" sz="2400" dirty="0"/>
              <a:t> functionalities are </a:t>
            </a:r>
            <a:r>
              <a:rPr lang="en-US" sz="2400" dirty="0">
                <a:solidFill>
                  <a:srgbClr val="C00000"/>
                </a:solidFill>
              </a:rPr>
              <a:t>broken</a:t>
            </a:r>
          </a:p>
        </p:txBody>
      </p:sp>
      <p:sp>
        <p:nvSpPr>
          <p:cNvPr id="24" name="Rectangle 23"/>
          <p:cNvSpPr/>
          <p:nvPr/>
        </p:nvSpPr>
        <p:spPr>
          <a:xfrm>
            <a:off x="6543153" y="4525195"/>
            <a:ext cx="5515497" cy="1200329"/>
          </a:xfrm>
          <a:prstGeom prst="rect">
            <a:avLst/>
          </a:prstGeom>
          <a:ln>
            <a:solidFill>
              <a:schemeClr val="accent1"/>
            </a:solidFill>
            <a:prstDash val="dash"/>
          </a:ln>
        </p:spPr>
        <p:style>
          <a:lnRef idx="2">
            <a:schemeClr val="accent1"/>
          </a:lnRef>
          <a:fillRef idx="1">
            <a:schemeClr val="lt1"/>
          </a:fillRef>
          <a:effectRef idx="0">
            <a:schemeClr val="accent1"/>
          </a:effectRef>
          <a:fontRef idx="minor">
            <a:schemeClr val="dk1"/>
          </a:fontRef>
        </p:style>
        <p:txBody>
          <a:bodyPr wrap="square">
            <a:spAutoFit/>
          </a:bodyPr>
          <a:lstStyle/>
          <a:p>
            <a:r>
              <a:rPr lang="en-US" sz="2400" dirty="0"/>
              <a:t>If there are smoke or Failure in the build after Test, build is rejected and developer team is reported with the issue</a:t>
            </a:r>
          </a:p>
        </p:txBody>
      </p:sp>
    </p:spTree>
    <p:extLst>
      <p:ext uri="{BB962C8B-B14F-4D97-AF65-F5344CB8AC3E}">
        <p14:creationId xmlns:p14="http://schemas.microsoft.com/office/powerpoint/2010/main" val="290843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22" presetClass="entr" presetSubtype="1"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up)">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8"/>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3"/>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4"/>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15"/>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16"/>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17"/>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18"/>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19"/>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20"/>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21"/>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23"/>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8" grpId="0" animBg="1"/>
      <p:bldP spid="9" grpId="0" animBg="1"/>
      <p:bldP spid="10" grpId="0" animBg="1"/>
      <p:bldP spid="11" grpId="0" animBg="1"/>
      <p:bldP spid="12" grpId="0" animBg="1"/>
      <p:bldP spid="19" grpId="0"/>
      <p:bldP spid="20" grpId="0"/>
      <p:bldP spid="21" grpId="0"/>
      <p:bldP spid="22" grpId="0"/>
      <p:bldP spid="23" grpId="0" animBg="1"/>
      <p:bldP spid="2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Validation Testing</a:t>
            </a:r>
          </a:p>
        </p:txBody>
      </p:sp>
      <p:sp>
        <p:nvSpPr>
          <p:cNvPr id="3" name="Content Placeholder 2"/>
          <p:cNvSpPr>
            <a:spLocks noGrp="1"/>
          </p:cNvSpPr>
          <p:nvPr>
            <p:ph idx="1"/>
          </p:nvPr>
        </p:nvSpPr>
        <p:spPr/>
        <p:txBody>
          <a:bodyPr/>
          <a:lstStyle/>
          <a:p>
            <a:r>
              <a:rPr lang="en-US" dirty="0"/>
              <a:t>The </a:t>
            </a:r>
            <a:r>
              <a:rPr lang="en-US" b="1" dirty="0">
                <a:solidFill>
                  <a:srgbClr val="C00000"/>
                </a:solidFill>
              </a:rPr>
              <a:t>process</a:t>
            </a:r>
            <a:r>
              <a:rPr lang="en-US" dirty="0">
                <a:solidFill>
                  <a:srgbClr val="C00000"/>
                </a:solidFill>
              </a:rPr>
              <a:t> </a:t>
            </a:r>
            <a:r>
              <a:rPr lang="en-US" dirty="0"/>
              <a:t>of evaluating software to </a:t>
            </a:r>
            <a:r>
              <a:rPr lang="en-US" b="1" dirty="0">
                <a:solidFill>
                  <a:srgbClr val="C00000"/>
                </a:solidFill>
              </a:rPr>
              <a:t>determine</a:t>
            </a:r>
            <a:r>
              <a:rPr lang="en-US" dirty="0">
                <a:solidFill>
                  <a:srgbClr val="C00000"/>
                </a:solidFill>
              </a:rPr>
              <a:t> </a:t>
            </a:r>
            <a:r>
              <a:rPr lang="en-US" dirty="0"/>
              <a:t>whether it </a:t>
            </a:r>
            <a:r>
              <a:rPr lang="en-US" b="1" dirty="0">
                <a:solidFill>
                  <a:srgbClr val="C00000"/>
                </a:solidFill>
              </a:rPr>
              <a:t>satisfies specified business requirements</a:t>
            </a:r>
            <a:r>
              <a:rPr lang="en-US" dirty="0"/>
              <a:t> (client’s need).</a:t>
            </a:r>
          </a:p>
          <a:p>
            <a:r>
              <a:rPr lang="en-US" dirty="0"/>
              <a:t>It </a:t>
            </a:r>
            <a:r>
              <a:rPr lang="en-US" b="1" dirty="0">
                <a:solidFill>
                  <a:srgbClr val="C00000"/>
                </a:solidFill>
              </a:rPr>
              <a:t>provides</a:t>
            </a:r>
            <a:r>
              <a:rPr lang="en-US" dirty="0">
                <a:solidFill>
                  <a:srgbClr val="C00000"/>
                </a:solidFill>
              </a:rPr>
              <a:t> </a:t>
            </a:r>
            <a:r>
              <a:rPr lang="en-US" dirty="0"/>
              <a:t>final </a:t>
            </a:r>
            <a:r>
              <a:rPr lang="en-US" b="1" dirty="0">
                <a:solidFill>
                  <a:srgbClr val="C00000"/>
                </a:solidFill>
              </a:rPr>
              <a:t>assurance </a:t>
            </a:r>
            <a:r>
              <a:rPr lang="en-US" dirty="0"/>
              <a:t>that </a:t>
            </a:r>
            <a:r>
              <a:rPr lang="en-US" b="1" dirty="0">
                <a:solidFill>
                  <a:srgbClr val="C00000"/>
                </a:solidFill>
              </a:rPr>
              <a:t>software meets</a:t>
            </a:r>
            <a:r>
              <a:rPr lang="en-US" dirty="0"/>
              <a:t> all </a:t>
            </a:r>
            <a:r>
              <a:rPr lang="en-US" dirty="0">
                <a:solidFill>
                  <a:srgbClr val="C00000"/>
                </a:solidFill>
              </a:rPr>
              <a:t>informational</a:t>
            </a:r>
            <a:r>
              <a:rPr lang="en-US" dirty="0"/>
              <a:t>, </a:t>
            </a:r>
            <a:r>
              <a:rPr lang="en-US" dirty="0">
                <a:solidFill>
                  <a:srgbClr val="C00000"/>
                </a:solidFill>
              </a:rPr>
              <a:t>functional</a:t>
            </a:r>
            <a:r>
              <a:rPr lang="en-US" dirty="0"/>
              <a:t>, </a:t>
            </a:r>
            <a:r>
              <a:rPr lang="en-US" dirty="0">
                <a:solidFill>
                  <a:srgbClr val="C00000"/>
                </a:solidFill>
              </a:rPr>
              <a:t>behavioral</a:t>
            </a:r>
            <a:r>
              <a:rPr lang="en-US" dirty="0"/>
              <a:t>, and </a:t>
            </a:r>
            <a:r>
              <a:rPr lang="en-US" dirty="0">
                <a:solidFill>
                  <a:srgbClr val="C00000"/>
                </a:solidFill>
              </a:rPr>
              <a:t>performance</a:t>
            </a:r>
            <a:r>
              <a:rPr lang="en-US" dirty="0"/>
              <a:t> </a:t>
            </a:r>
            <a:r>
              <a:rPr lang="en-US" b="1" dirty="0">
                <a:solidFill>
                  <a:srgbClr val="C00000"/>
                </a:solidFill>
              </a:rPr>
              <a:t>requirements</a:t>
            </a:r>
            <a:endParaRPr lang="en-US" dirty="0"/>
          </a:p>
          <a:p>
            <a:r>
              <a:rPr lang="en-US" dirty="0"/>
              <a:t>When </a:t>
            </a:r>
            <a:r>
              <a:rPr lang="en-US" b="1" dirty="0">
                <a:solidFill>
                  <a:srgbClr val="C00000"/>
                </a:solidFill>
              </a:rPr>
              <a:t>custom software </a:t>
            </a:r>
            <a:r>
              <a:rPr lang="en-US" dirty="0"/>
              <a:t>is </a:t>
            </a:r>
            <a:r>
              <a:rPr lang="en-US" dirty="0">
                <a:solidFill>
                  <a:srgbClr val="C00000"/>
                </a:solidFill>
              </a:rPr>
              <a:t>build</a:t>
            </a:r>
            <a:r>
              <a:rPr lang="en-US" dirty="0"/>
              <a:t> for </a:t>
            </a:r>
            <a:r>
              <a:rPr lang="en-US" dirty="0">
                <a:solidFill>
                  <a:srgbClr val="C00000"/>
                </a:solidFill>
              </a:rPr>
              <a:t>one customer</a:t>
            </a:r>
            <a:r>
              <a:rPr lang="en-US" dirty="0"/>
              <a:t>, a </a:t>
            </a:r>
            <a:r>
              <a:rPr lang="en-US" b="1" dirty="0">
                <a:solidFill>
                  <a:srgbClr val="C00000"/>
                </a:solidFill>
              </a:rPr>
              <a:t>series of acceptance tests</a:t>
            </a:r>
            <a:r>
              <a:rPr lang="en-US" dirty="0"/>
              <a:t> are conducted to validate all requirements</a:t>
            </a:r>
          </a:p>
          <a:p>
            <a:r>
              <a:rPr lang="en-US" dirty="0"/>
              <a:t>It is </a:t>
            </a:r>
            <a:r>
              <a:rPr lang="en-US" b="1" dirty="0">
                <a:solidFill>
                  <a:srgbClr val="C00000"/>
                </a:solidFill>
              </a:rPr>
              <a:t>conducted</a:t>
            </a:r>
            <a:r>
              <a:rPr lang="en-US" dirty="0">
                <a:solidFill>
                  <a:srgbClr val="C00000"/>
                </a:solidFill>
              </a:rPr>
              <a:t> </a:t>
            </a:r>
            <a:r>
              <a:rPr lang="en-US" dirty="0"/>
              <a:t>by </a:t>
            </a:r>
            <a:r>
              <a:rPr lang="en-US" b="1" dirty="0">
                <a:solidFill>
                  <a:srgbClr val="C00000"/>
                </a:solidFill>
              </a:rPr>
              <a:t>end user</a:t>
            </a:r>
            <a:r>
              <a:rPr lang="en-US" dirty="0"/>
              <a:t> rather then software engineers</a:t>
            </a:r>
          </a:p>
          <a:p>
            <a:r>
              <a:rPr lang="en-US" dirty="0"/>
              <a:t>If </a:t>
            </a:r>
            <a:r>
              <a:rPr lang="en-US" b="1" dirty="0">
                <a:solidFill>
                  <a:srgbClr val="C00000"/>
                </a:solidFill>
              </a:rPr>
              <a:t>software</a:t>
            </a:r>
            <a:r>
              <a:rPr lang="en-US" dirty="0">
                <a:solidFill>
                  <a:srgbClr val="C00000"/>
                </a:solidFill>
              </a:rPr>
              <a:t> </a:t>
            </a:r>
            <a:r>
              <a:rPr lang="en-US" dirty="0"/>
              <a:t>is developed as </a:t>
            </a:r>
            <a:r>
              <a:rPr lang="en-US" b="1" dirty="0">
                <a:solidFill>
                  <a:srgbClr val="C00000"/>
                </a:solidFill>
              </a:rPr>
              <a:t>a product</a:t>
            </a:r>
            <a:r>
              <a:rPr lang="en-US" dirty="0"/>
              <a:t> to be </a:t>
            </a:r>
            <a:r>
              <a:rPr lang="en-US" b="1" dirty="0">
                <a:solidFill>
                  <a:srgbClr val="C00000"/>
                </a:solidFill>
              </a:rPr>
              <a:t>used</a:t>
            </a:r>
            <a:r>
              <a:rPr lang="en-US" dirty="0">
                <a:solidFill>
                  <a:srgbClr val="C00000"/>
                </a:solidFill>
              </a:rPr>
              <a:t> </a:t>
            </a:r>
            <a:r>
              <a:rPr lang="en-US" dirty="0"/>
              <a:t>by </a:t>
            </a:r>
            <a:r>
              <a:rPr lang="en-US" b="1" dirty="0">
                <a:solidFill>
                  <a:srgbClr val="C00000"/>
                </a:solidFill>
              </a:rPr>
              <a:t>many customers</a:t>
            </a:r>
            <a:r>
              <a:rPr lang="en-US" dirty="0"/>
              <a:t>, it is impractical to perform formal acceptance tests with each one</a:t>
            </a:r>
          </a:p>
          <a:p>
            <a:r>
              <a:rPr lang="en-US" dirty="0"/>
              <a:t>Most software product builders use a process called </a:t>
            </a:r>
            <a:r>
              <a:rPr lang="en-US" b="1" dirty="0">
                <a:solidFill>
                  <a:srgbClr val="C00000"/>
                </a:solidFill>
              </a:rPr>
              <a:t>alpha </a:t>
            </a:r>
            <a:r>
              <a:rPr lang="en-US" dirty="0">
                <a:solidFill>
                  <a:srgbClr val="C00000"/>
                </a:solidFill>
              </a:rPr>
              <a:t>and</a:t>
            </a:r>
            <a:r>
              <a:rPr lang="en-US" b="1" dirty="0">
                <a:solidFill>
                  <a:srgbClr val="C00000"/>
                </a:solidFill>
              </a:rPr>
              <a:t> beta testing</a:t>
            </a:r>
            <a:r>
              <a:rPr lang="en-US" dirty="0"/>
              <a:t> to </a:t>
            </a:r>
            <a:r>
              <a:rPr lang="en-US" b="1" dirty="0">
                <a:solidFill>
                  <a:srgbClr val="C00000"/>
                </a:solidFill>
              </a:rPr>
              <a:t>uncover errors </a:t>
            </a:r>
            <a:r>
              <a:rPr lang="en-US" dirty="0"/>
              <a:t>that only the end user seems able to find</a:t>
            </a:r>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7647" t="7746" r="16470" b="10564"/>
          <a:stretch/>
        </p:blipFill>
        <p:spPr>
          <a:xfrm>
            <a:off x="7850771" y="5580367"/>
            <a:ext cx="1295400" cy="873642"/>
          </a:xfrm>
          <a:prstGeom prst="rect">
            <a:avLst/>
          </a:prstGeom>
        </p:spPr>
      </p:pic>
    </p:spTree>
    <p:extLst>
      <p:ext uri="{BB962C8B-B14F-4D97-AF65-F5344CB8AC3E}">
        <p14:creationId xmlns:p14="http://schemas.microsoft.com/office/powerpoint/2010/main" val="1322116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Validation Testing – Alpha &amp; Beta Test</a:t>
            </a:r>
          </a:p>
        </p:txBody>
      </p:sp>
      <p:sp>
        <p:nvSpPr>
          <p:cNvPr id="4" name="Content Placeholder 2"/>
          <p:cNvSpPr txBox="1">
            <a:spLocks/>
          </p:cNvSpPr>
          <p:nvPr/>
        </p:nvSpPr>
        <p:spPr>
          <a:xfrm>
            <a:off x="165098" y="1413266"/>
            <a:ext cx="11884844" cy="152318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alpha test is </a:t>
            </a:r>
            <a:r>
              <a:rPr lang="en-US" b="1" dirty="0">
                <a:solidFill>
                  <a:srgbClr val="C00000"/>
                </a:solidFill>
              </a:rPr>
              <a:t>conducted at the developer’s site </a:t>
            </a:r>
            <a:r>
              <a:rPr lang="en-US" dirty="0"/>
              <a:t>by a </a:t>
            </a:r>
            <a:r>
              <a:rPr lang="en-US" b="1" dirty="0">
                <a:solidFill>
                  <a:srgbClr val="C00000"/>
                </a:solidFill>
              </a:rPr>
              <a:t>representative</a:t>
            </a:r>
            <a:r>
              <a:rPr lang="en-US" dirty="0">
                <a:solidFill>
                  <a:srgbClr val="C00000"/>
                </a:solidFill>
              </a:rPr>
              <a:t> </a:t>
            </a:r>
            <a:r>
              <a:rPr lang="en-US" dirty="0"/>
              <a:t>group  of </a:t>
            </a:r>
            <a:r>
              <a:rPr lang="en-US" b="1" dirty="0">
                <a:solidFill>
                  <a:srgbClr val="C00000"/>
                </a:solidFill>
              </a:rPr>
              <a:t>end users</a:t>
            </a:r>
          </a:p>
          <a:p>
            <a:r>
              <a:rPr lang="en-US" dirty="0"/>
              <a:t>The software is used in a </a:t>
            </a:r>
            <a:r>
              <a:rPr lang="en-US" b="1" dirty="0">
                <a:solidFill>
                  <a:srgbClr val="C00000"/>
                </a:solidFill>
              </a:rPr>
              <a:t>natural setting </a:t>
            </a:r>
            <a:r>
              <a:rPr lang="en-US" dirty="0"/>
              <a:t>with the </a:t>
            </a:r>
            <a:r>
              <a:rPr lang="en-US" b="1" dirty="0">
                <a:solidFill>
                  <a:srgbClr val="C00000"/>
                </a:solidFill>
              </a:rPr>
              <a:t>developer</a:t>
            </a:r>
            <a:r>
              <a:rPr lang="en-US" dirty="0">
                <a:solidFill>
                  <a:srgbClr val="C00000"/>
                </a:solidFill>
              </a:rPr>
              <a:t> </a:t>
            </a:r>
            <a:r>
              <a:rPr lang="en-US" dirty="0"/>
              <a:t>“l</a:t>
            </a:r>
            <a:r>
              <a:rPr lang="en-US" i="1" dirty="0">
                <a:solidFill>
                  <a:srgbClr val="C00000"/>
                </a:solidFill>
              </a:rPr>
              <a:t>ooking over the shoulders</a:t>
            </a:r>
            <a:r>
              <a:rPr lang="en-US" dirty="0"/>
              <a:t>” of the </a:t>
            </a:r>
            <a:r>
              <a:rPr lang="en-US" b="1" dirty="0"/>
              <a:t>users</a:t>
            </a:r>
            <a:r>
              <a:rPr lang="en-US" dirty="0"/>
              <a:t> and </a:t>
            </a:r>
            <a:r>
              <a:rPr lang="en-US" b="1" dirty="0">
                <a:solidFill>
                  <a:srgbClr val="C00000"/>
                </a:solidFill>
              </a:rPr>
              <a:t>recording errors</a:t>
            </a:r>
            <a:r>
              <a:rPr lang="en-US" dirty="0"/>
              <a:t> and usage </a:t>
            </a:r>
            <a:r>
              <a:rPr lang="en-US" b="1" dirty="0">
                <a:solidFill>
                  <a:srgbClr val="C00000"/>
                </a:solidFill>
              </a:rPr>
              <a:t>problems</a:t>
            </a:r>
          </a:p>
          <a:p>
            <a:r>
              <a:rPr lang="en-US" dirty="0"/>
              <a:t>The alpha tests are </a:t>
            </a:r>
            <a:r>
              <a:rPr lang="en-US" b="1" dirty="0">
                <a:solidFill>
                  <a:srgbClr val="C00000"/>
                </a:solidFill>
              </a:rPr>
              <a:t>conducted</a:t>
            </a:r>
            <a:r>
              <a:rPr lang="en-US" dirty="0">
                <a:solidFill>
                  <a:srgbClr val="C00000"/>
                </a:solidFill>
              </a:rPr>
              <a:t> </a:t>
            </a:r>
            <a:r>
              <a:rPr lang="en-US" dirty="0"/>
              <a:t>in a </a:t>
            </a:r>
            <a:r>
              <a:rPr lang="en-US" b="1" dirty="0">
                <a:solidFill>
                  <a:srgbClr val="C00000"/>
                </a:solidFill>
              </a:rPr>
              <a:t>controlled environment</a:t>
            </a:r>
          </a:p>
        </p:txBody>
      </p:sp>
      <p:sp>
        <p:nvSpPr>
          <p:cNvPr id="5" name="Rectangle 4"/>
          <p:cNvSpPr/>
          <p:nvPr/>
        </p:nvSpPr>
        <p:spPr>
          <a:xfrm>
            <a:off x="165098" y="843863"/>
            <a:ext cx="2714990"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Alpha Test</a:t>
            </a:r>
          </a:p>
        </p:txBody>
      </p:sp>
      <p:cxnSp>
        <p:nvCxnSpPr>
          <p:cNvPr id="6" name="Straight Connector 5"/>
          <p:cNvCxnSpPr/>
          <p:nvPr/>
        </p:nvCxnSpPr>
        <p:spPr>
          <a:xfrm>
            <a:off x="2056890" y="1303842"/>
            <a:ext cx="9872892" cy="0"/>
          </a:xfrm>
          <a:prstGeom prst="line">
            <a:avLst/>
          </a:prstGeom>
        </p:spPr>
        <p:style>
          <a:lnRef idx="2">
            <a:schemeClr val="accent6"/>
          </a:lnRef>
          <a:fillRef idx="0">
            <a:schemeClr val="accent6"/>
          </a:fillRef>
          <a:effectRef idx="1">
            <a:schemeClr val="accent6"/>
          </a:effectRef>
          <a:fontRef idx="minor">
            <a:schemeClr val="tx1"/>
          </a:fontRef>
        </p:style>
      </p:cxnSp>
      <p:sp>
        <p:nvSpPr>
          <p:cNvPr id="7" name="Content Placeholder 2"/>
          <p:cNvSpPr txBox="1">
            <a:spLocks/>
          </p:cNvSpPr>
          <p:nvPr/>
        </p:nvSpPr>
        <p:spPr>
          <a:xfrm>
            <a:off x="165098" y="3775466"/>
            <a:ext cx="11884844" cy="152318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beta test is </a:t>
            </a:r>
            <a:r>
              <a:rPr lang="en-US" b="1" dirty="0">
                <a:solidFill>
                  <a:srgbClr val="C00000"/>
                </a:solidFill>
              </a:rPr>
              <a:t>conducted </a:t>
            </a:r>
            <a:r>
              <a:rPr lang="en-US" dirty="0"/>
              <a:t>at one or more </a:t>
            </a:r>
            <a:r>
              <a:rPr lang="en-US" b="1" dirty="0">
                <a:solidFill>
                  <a:srgbClr val="C00000"/>
                </a:solidFill>
              </a:rPr>
              <a:t>end-user sites</a:t>
            </a:r>
          </a:p>
          <a:p>
            <a:r>
              <a:rPr lang="en-US" b="1" dirty="0">
                <a:solidFill>
                  <a:srgbClr val="C00000"/>
                </a:solidFill>
              </a:rPr>
              <a:t>Developers</a:t>
            </a:r>
            <a:r>
              <a:rPr lang="en-US" dirty="0">
                <a:solidFill>
                  <a:srgbClr val="C00000"/>
                </a:solidFill>
              </a:rPr>
              <a:t> </a:t>
            </a:r>
            <a:r>
              <a:rPr lang="en-US" dirty="0"/>
              <a:t>are </a:t>
            </a:r>
            <a:r>
              <a:rPr lang="en-US" b="1" dirty="0">
                <a:solidFill>
                  <a:srgbClr val="C00000"/>
                </a:solidFill>
              </a:rPr>
              <a:t>not</a:t>
            </a:r>
            <a:r>
              <a:rPr lang="en-US" dirty="0">
                <a:solidFill>
                  <a:srgbClr val="C00000"/>
                </a:solidFill>
              </a:rPr>
              <a:t> </a:t>
            </a:r>
            <a:r>
              <a:rPr lang="en-US" dirty="0"/>
              <a:t>generally </a:t>
            </a:r>
            <a:r>
              <a:rPr lang="en-US" b="1" dirty="0">
                <a:solidFill>
                  <a:srgbClr val="C00000"/>
                </a:solidFill>
              </a:rPr>
              <a:t>present</a:t>
            </a:r>
          </a:p>
          <a:p>
            <a:r>
              <a:rPr lang="en-US" b="1" dirty="0">
                <a:solidFill>
                  <a:srgbClr val="C00000"/>
                </a:solidFill>
              </a:rPr>
              <a:t>Beta test </a:t>
            </a:r>
            <a:r>
              <a:rPr lang="en-US" dirty="0"/>
              <a:t>is a “</a:t>
            </a:r>
            <a:r>
              <a:rPr lang="en-US" i="1" dirty="0">
                <a:solidFill>
                  <a:srgbClr val="C00000"/>
                </a:solidFill>
              </a:rPr>
              <a:t>live</a:t>
            </a:r>
            <a:r>
              <a:rPr lang="en-US" dirty="0"/>
              <a:t>” </a:t>
            </a:r>
            <a:r>
              <a:rPr lang="en-US" b="1" dirty="0">
                <a:solidFill>
                  <a:srgbClr val="C00000"/>
                </a:solidFill>
              </a:rPr>
              <a:t>application of the software </a:t>
            </a:r>
            <a:r>
              <a:rPr lang="en-US" dirty="0"/>
              <a:t>in an environment that can </a:t>
            </a:r>
            <a:r>
              <a:rPr lang="en-US" b="1" dirty="0">
                <a:solidFill>
                  <a:srgbClr val="C00000"/>
                </a:solidFill>
              </a:rPr>
              <a:t>not</a:t>
            </a:r>
            <a:r>
              <a:rPr lang="en-US" dirty="0">
                <a:solidFill>
                  <a:srgbClr val="C00000"/>
                </a:solidFill>
              </a:rPr>
              <a:t> </a:t>
            </a:r>
            <a:r>
              <a:rPr lang="en-US" dirty="0"/>
              <a:t>be </a:t>
            </a:r>
            <a:r>
              <a:rPr lang="en-US" b="1" dirty="0">
                <a:solidFill>
                  <a:srgbClr val="C00000"/>
                </a:solidFill>
              </a:rPr>
              <a:t>controlled by</a:t>
            </a:r>
            <a:r>
              <a:rPr lang="en-US" dirty="0"/>
              <a:t> the </a:t>
            </a:r>
            <a:r>
              <a:rPr lang="en-US" b="1" dirty="0">
                <a:solidFill>
                  <a:srgbClr val="C00000"/>
                </a:solidFill>
              </a:rPr>
              <a:t>developer</a:t>
            </a:r>
          </a:p>
          <a:p>
            <a:r>
              <a:rPr lang="en-US" dirty="0"/>
              <a:t>The </a:t>
            </a:r>
            <a:r>
              <a:rPr lang="en-US" b="1" dirty="0">
                <a:solidFill>
                  <a:srgbClr val="C00000"/>
                </a:solidFill>
              </a:rPr>
              <a:t>customer records</a:t>
            </a:r>
            <a:r>
              <a:rPr lang="en-US" dirty="0"/>
              <a:t> all </a:t>
            </a:r>
            <a:r>
              <a:rPr lang="en-US" b="1" dirty="0">
                <a:solidFill>
                  <a:srgbClr val="C00000"/>
                </a:solidFill>
              </a:rPr>
              <a:t>problems</a:t>
            </a:r>
            <a:r>
              <a:rPr lang="en-US" dirty="0">
                <a:solidFill>
                  <a:srgbClr val="C00000"/>
                </a:solidFill>
              </a:rPr>
              <a:t> </a:t>
            </a:r>
            <a:r>
              <a:rPr lang="en-US" dirty="0"/>
              <a:t> and </a:t>
            </a:r>
            <a:r>
              <a:rPr lang="en-US" b="1" dirty="0">
                <a:solidFill>
                  <a:srgbClr val="C00000"/>
                </a:solidFill>
              </a:rPr>
              <a:t>reports</a:t>
            </a:r>
            <a:r>
              <a:rPr lang="en-US" dirty="0">
                <a:solidFill>
                  <a:srgbClr val="C00000"/>
                </a:solidFill>
              </a:rPr>
              <a:t> </a:t>
            </a:r>
            <a:r>
              <a:rPr lang="en-US" dirty="0"/>
              <a:t>to the </a:t>
            </a:r>
            <a:r>
              <a:rPr lang="en-US" b="1" dirty="0">
                <a:solidFill>
                  <a:srgbClr val="C00000"/>
                </a:solidFill>
              </a:rPr>
              <a:t>developers</a:t>
            </a:r>
            <a:r>
              <a:rPr lang="en-US" dirty="0"/>
              <a:t>  at </a:t>
            </a:r>
            <a:r>
              <a:rPr lang="en-US" dirty="0">
                <a:solidFill>
                  <a:srgbClr val="C00000"/>
                </a:solidFill>
              </a:rPr>
              <a:t>regular intervals</a:t>
            </a:r>
          </a:p>
          <a:p>
            <a:r>
              <a:rPr lang="en-US" b="1" dirty="0">
                <a:solidFill>
                  <a:srgbClr val="C00000"/>
                </a:solidFill>
              </a:rPr>
              <a:t>After</a:t>
            </a:r>
            <a:r>
              <a:rPr lang="en-US" dirty="0">
                <a:solidFill>
                  <a:srgbClr val="C00000"/>
                </a:solidFill>
              </a:rPr>
              <a:t> </a:t>
            </a:r>
            <a:r>
              <a:rPr lang="en-US" b="1" dirty="0">
                <a:solidFill>
                  <a:srgbClr val="C00000"/>
                </a:solidFill>
              </a:rPr>
              <a:t>modifications</a:t>
            </a:r>
            <a:r>
              <a:rPr lang="en-US" dirty="0"/>
              <a:t>, software is </a:t>
            </a:r>
            <a:r>
              <a:rPr lang="en-US" b="1" dirty="0">
                <a:solidFill>
                  <a:srgbClr val="C00000"/>
                </a:solidFill>
              </a:rPr>
              <a:t>released</a:t>
            </a:r>
            <a:r>
              <a:rPr lang="en-US" dirty="0">
                <a:solidFill>
                  <a:srgbClr val="C00000"/>
                </a:solidFill>
              </a:rPr>
              <a:t> </a:t>
            </a:r>
            <a:r>
              <a:rPr lang="en-US" dirty="0"/>
              <a:t>for </a:t>
            </a:r>
            <a:r>
              <a:rPr lang="en-US" b="1" dirty="0">
                <a:solidFill>
                  <a:srgbClr val="C00000"/>
                </a:solidFill>
              </a:rPr>
              <a:t>entire customer</a:t>
            </a:r>
            <a:r>
              <a:rPr lang="en-US" dirty="0"/>
              <a:t> base</a:t>
            </a:r>
          </a:p>
        </p:txBody>
      </p:sp>
      <p:sp>
        <p:nvSpPr>
          <p:cNvPr id="8" name="Rectangle 7"/>
          <p:cNvSpPr/>
          <p:nvPr/>
        </p:nvSpPr>
        <p:spPr>
          <a:xfrm>
            <a:off x="165098" y="3206063"/>
            <a:ext cx="2714990"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Beta Test</a:t>
            </a:r>
          </a:p>
        </p:txBody>
      </p:sp>
      <p:cxnSp>
        <p:nvCxnSpPr>
          <p:cNvPr id="9" name="Straight Connector 8"/>
          <p:cNvCxnSpPr/>
          <p:nvPr/>
        </p:nvCxnSpPr>
        <p:spPr>
          <a:xfrm>
            <a:off x="2056890" y="3666042"/>
            <a:ext cx="9872892" cy="0"/>
          </a:xfrm>
          <a:prstGeom prst="line">
            <a:avLst/>
          </a:prstGeom>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094484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22" presetClass="entr" presetSubtype="8"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wipe(left)">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childTnLst>
                                </p:cTn>
                              </p:par>
                              <p:par>
                                <p:cTn id="26" presetID="22" presetClass="entr" presetSubtype="8"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animBg="1"/>
      <p:bldP spid="7" grpId="0" build="p"/>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Testing</a:t>
            </a:r>
          </a:p>
        </p:txBody>
      </p:sp>
      <p:sp>
        <p:nvSpPr>
          <p:cNvPr id="3" name="Content Placeholder 2"/>
          <p:cNvSpPr>
            <a:spLocks noGrp="1"/>
          </p:cNvSpPr>
          <p:nvPr>
            <p:ph idx="1"/>
          </p:nvPr>
        </p:nvSpPr>
        <p:spPr>
          <a:xfrm>
            <a:off x="131180" y="863445"/>
            <a:ext cx="11929641" cy="2012750"/>
          </a:xfrm>
        </p:spPr>
        <p:txBody>
          <a:bodyPr/>
          <a:lstStyle/>
          <a:p>
            <a:r>
              <a:rPr lang="en-US" dirty="0"/>
              <a:t>In system testing the </a:t>
            </a:r>
            <a:r>
              <a:rPr lang="en-US" b="1" dirty="0">
                <a:solidFill>
                  <a:srgbClr val="C00000"/>
                </a:solidFill>
              </a:rPr>
              <a:t>software</a:t>
            </a:r>
            <a:r>
              <a:rPr lang="en-US" dirty="0"/>
              <a:t> and </a:t>
            </a:r>
            <a:r>
              <a:rPr lang="en-US" b="1" dirty="0">
                <a:solidFill>
                  <a:srgbClr val="C00000"/>
                </a:solidFill>
              </a:rPr>
              <a:t>other system elements</a:t>
            </a:r>
            <a:r>
              <a:rPr lang="en-US" dirty="0"/>
              <a:t> are </a:t>
            </a:r>
            <a:r>
              <a:rPr lang="en-US" b="1" dirty="0">
                <a:solidFill>
                  <a:srgbClr val="C00000"/>
                </a:solidFill>
              </a:rPr>
              <a:t>tested</a:t>
            </a:r>
            <a:r>
              <a:rPr lang="en-US" dirty="0"/>
              <a:t>.</a:t>
            </a:r>
          </a:p>
          <a:p>
            <a:r>
              <a:rPr lang="en-US" dirty="0"/>
              <a:t>System testing </a:t>
            </a:r>
            <a:r>
              <a:rPr lang="en-US" b="1" dirty="0">
                <a:solidFill>
                  <a:srgbClr val="C00000"/>
                </a:solidFill>
              </a:rPr>
              <a:t>verifies that all elements mesh properly </a:t>
            </a:r>
            <a:r>
              <a:rPr lang="en-US" dirty="0"/>
              <a:t>and </a:t>
            </a:r>
            <a:r>
              <a:rPr lang="en-US" b="1" dirty="0">
                <a:solidFill>
                  <a:srgbClr val="C00000"/>
                </a:solidFill>
              </a:rPr>
              <a:t>overall system function</a:t>
            </a:r>
            <a:r>
              <a:rPr lang="en-US" dirty="0"/>
              <a:t>/performance is </a:t>
            </a:r>
            <a:r>
              <a:rPr lang="en-US" b="1" dirty="0">
                <a:solidFill>
                  <a:srgbClr val="C00000"/>
                </a:solidFill>
              </a:rPr>
              <a:t>achieved</a:t>
            </a:r>
            <a:r>
              <a:rPr lang="en-US" dirty="0"/>
              <a:t>.</a:t>
            </a:r>
          </a:p>
          <a:p>
            <a:r>
              <a:rPr lang="en-US" dirty="0"/>
              <a:t>System testing is actually a </a:t>
            </a:r>
            <a:r>
              <a:rPr lang="en-US" b="1" dirty="0">
                <a:solidFill>
                  <a:srgbClr val="C00000"/>
                </a:solidFill>
              </a:rPr>
              <a:t>series of different tests</a:t>
            </a:r>
            <a:r>
              <a:rPr lang="en-US" dirty="0"/>
              <a:t> whose primary </a:t>
            </a:r>
            <a:r>
              <a:rPr lang="en-US" dirty="0">
                <a:solidFill>
                  <a:srgbClr val="C00000"/>
                </a:solidFill>
              </a:rPr>
              <a:t>purpose</a:t>
            </a:r>
            <a:r>
              <a:rPr lang="en-US" dirty="0"/>
              <a:t> is to </a:t>
            </a:r>
            <a:r>
              <a:rPr lang="en-US" dirty="0">
                <a:solidFill>
                  <a:srgbClr val="C00000"/>
                </a:solidFill>
              </a:rPr>
              <a:t>fully exercise the computer-based system</a:t>
            </a:r>
            <a:r>
              <a:rPr lang="en-US" dirty="0"/>
              <a:t>.</a:t>
            </a:r>
          </a:p>
          <a:p>
            <a:endParaRPr lang="en-US" dirty="0"/>
          </a:p>
        </p:txBody>
      </p:sp>
      <p:sp>
        <p:nvSpPr>
          <p:cNvPr id="4" name="Rectangle 3"/>
          <p:cNvSpPr/>
          <p:nvPr/>
        </p:nvSpPr>
        <p:spPr>
          <a:xfrm>
            <a:off x="228596" y="2933699"/>
            <a:ext cx="3196388" cy="461665"/>
          </a:xfrm>
          <a:prstGeom prst="rect">
            <a:avLst/>
          </a:prstGeom>
        </p:spPr>
        <p:txBody>
          <a:bodyPr wrap="none">
            <a:spAutoFit/>
          </a:bodyPr>
          <a:lstStyle/>
          <a:p>
            <a:r>
              <a:rPr lang="en-US" sz="2400" b="1" dirty="0"/>
              <a:t>Types of System Testing</a:t>
            </a:r>
          </a:p>
        </p:txBody>
      </p:sp>
      <p:cxnSp>
        <p:nvCxnSpPr>
          <p:cNvPr id="11" name="Straight Connector 10"/>
          <p:cNvCxnSpPr>
            <a:stCxn id="4" idx="3"/>
          </p:cNvCxnSpPr>
          <p:nvPr/>
        </p:nvCxnSpPr>
        <p:spPr>
          <a:xfrm>
            <a:off x="3424984" y="3164532"/>
            <a:ext cx="836696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931187" y="3626197"/>
            <a:ext cx="3779197" cy="461665"/>
            <a:chOff x="688300" y="4331466"/>
            <a:chExt cx="3779197" cy="461665"/>
          </a:xfrm>
        </p:grpSpPr>
        <p:sp>
          <p:nvSpPr>
            <p:cNvPr id="13" name="Rectangle 12"/>
            <p:cNvSpPr/>
            <p:nvPr/>
          </p:nvSpPr>
          <p:spPr>
            <a:xfrm>
              <a:off x="1109214" y="4331466"/>
              <a:ext cx="3358283" cy="46166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400" dirty="0"/>
                <a:t>Recovery Testing</a:t>
              </a:r>
            </a:p>
          </p:txBody>
        </p:sp>
        <p:sp>
          <p:nvSpPr>
            <p:cNvPr id="14" name="Rectangle 13"/>
            <p:cNvSpPr/>
            <p:nvPr/>
          </p:nvSpPr>
          <p:spPr>
            <a:xfrm>
              <a:off x="688300" y="4331467"/>
              <a:ext cx="420914" cy="461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grpSp>
      <p:grpSp>
        <p:nvGrpSpPr>
          <p:cNvPr id="30" name="Group 29"/>
          <p:cNvGrpSpPr/>
          <p:nvPr/>
        </p:nvGrpSpPr>
        <p:grpSpPr>
          <a:xfrm>
            <a:off x="931187" y="4158138"/>
            <a:ext cx="3779197" cy="461665"/>
            <a:chOff x="688300" y="4863407"/>
            <a:chExt cx="3779197" cy="461665"/>
          </a:xfrm>
        </p:grpSpPr>
        <p:sp>
          <p:nvSpPr>
            <p:cNvPr id="16" name="Rectangle 15"/>
            <p:cNvSpPr/>
            <p:nvPr/>
          </p:nvSpPr>
          <p:spPr>
            <a:xfrm>
              <a:off x="1109214" y="4863407"/>
              <a:ext cx="3358283" cy="46166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400" dirty="0"/>
                <a:t>Security Testing </a:t>
              </a:r>
            </a:p>
          </p:txBody>
        </p:sp>
        <p:sp>
          <p:nvSpPr>
            <p:cNvPr id="17" name="Rectangle 16"/>
            <p:cNvSpPr/>
            <p:nvPr/>
          </p:nvSpPr>
          <p:spPr>
            <a:xfrm>
              <a:off x="688300" y="4863408"/>
              <a:ext cx="420914" cy="461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grpSp>
      <p:grpSp>
        <p:nvGrpSpPr>
          <p:cNvPr id="31" name="Group 30"/>
          <p:cNvGrpSpPr/>
          <p:nvPr/>
        </p:nvGrpSpPr>
        <p:grpSpPr>
          <a:xfrm>
            <a:off x="931187" y="4690079"/>
            <a:ext cx="3779197" cy="461665"/>
            <a:chOff x="688300" y="5395348"/>
            <a:chExt cx="3779197" cy="461665"/>
          </a:xfrm>
        </p:grpSpPr>
        <p:sp>
          <p:nvSpPr>
            <p:cNvPr id="19" name="Rectangle 18"/>
            <p:cNvSpPr/>
            <p:nvPr/>
          </p:nvSpPr>
          <p:spPr>
            <a:xfrm>
              <a:off x="1109214" y="5395348"/>
              <a:ext cx="3358283" cy="46166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400" dirty="0"/>
                <a:t>Stress Testing </a:t>
              </a:r>
            </a:p>
          </p:txBody>
        </p:sp>
        <p:sp>
          <p:nvSpPr>
            <p:cNvPr id="20" name="Rectangle 19"/>
            <p:cNvSpPr/>
            <p:nvPr/>
          </p:nvSpPr>
          <p:spPr>
            <a:xfrm>
              <a:off x="688300" y="5395349"/>
              <a:ext cx="420914" cy="461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grpSp>
      <p:grpSp>
        <p:nvGrpSpPr>
          <p:cNvPr id="32" name="Group 31"/>
          <p:cNvGrpSpPr/>
          <p:nvPr/>
        </p:nvGrpSpPr>
        <p:grpSpPr>
          <a:xfrm>
            <a:off x="4960262" y="3604497"/>
            <a:ext cx="3779197" cy="461665"/>
            <a:chOff x="688300" y="5927289"/>
            <a:chExt cx="3779197" cy="461665"/>
          </a:xfrm>
        </p:grpSpPr>
        <p:sp>
          <p:nvSpPr>
            <p:cNvPr id="22" name="Rectangle 21"/>
            <p:cNvSpPr/>
            <p:nvPr/>
          </p:nvSpPr>
          <p:spPr>
            <a:xfrm>
              <a:off x="1109214" y="5927289"/>
              <a:ext cx="3358283" cy="46166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400" dirty="0"/>
                <a:t>Performance Testing</a:t>
              </a:r>
            </a:p>
          </p:txBody>
        </p:sp>
        <p:sp>
          <p:nvSpPr>
            <p:cNvPr id="23" name="Rectangle 22"/>
            <p:cNvSpPr/>
            <p:nvPr/>
          </p:nvSpPr>
          <p:spPr>
            <a:xfrm>
              <a:off x="688300" y="5927289"/>
              <a:ext cx="420914" cy="461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4</a:t>
              </a:r>
            </a:p>
          </p:txBody>
        </p:sp>
      </p:grpSp>
      <p:grpSp>
        <p:nvGrpSpPr>
          <p:cNvPr id="33" name="Group 32"/>
          <p:cNvGrpSpPr/>
          <p:nvPr/>
        </p:nvGrpSpPr>
        <p:grpSpPr>
          <a:xfrm>
            <a:off x="4960262" y="4136438"/>
            <a:ext cx="3779197" cy="461665"/>
            <a:chOff x="688300" y="6459230"/>
            <a:chExt cx="3779197" cy="461665"/>
          </a:xfrm>
        </p:grpSpPr>
        <p:sp>
          <p:nvSpPr>
            <p:cNvPr id="25" name="Rectangle 24"/>
            <p:cNvSpPr/>
            <p:nvPr/>
          </p:nvSpPr>
          <p:spPr>
            <a:xfrm>
              <a:off x="1109214" y="6459230"/>
              <a:ext cx="3358283" cy="46166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400" dirty="0"/>
                <a:t>Deployment Testing</a:t>
              </a:r>
            </a:p>
          </p:txBody>
        </p:sp>
        <p:sp>
          <p:nvSpPr>
            <p:cNvPr id="26" name="Rectangle 25"/>
            <p:cNvSpPr/>
            <p:nvPr/>
          </p:nvSpPr>
          <p:spPr>
            <a:xfrm>
              <a:off x="688300" y="6459231"/>
              <a:ext cx="420914" cy="461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5</a:t>
              </a:r>
            </a:p>
          </p:txBody>
        </p:sp>
      </p:grpSp>
    </p:spTree>
    <p:extLst>
      <p:ext uri="{BB962C8B-B14F-4D97-AF65-F5344CB8AC3E}">
        <p14:creationId xmlns:p14="http://schemas.microsoft.com/office/powerpoint/2010/main" val="2414882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System Testing</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642" y="1357960"/>
            <a:ext cx="2438400" cy="2438400"/>
          </a:xfrm>
          <a:prstGeom prst="rect">
            <a:avLst/>
          </a:prstGeom>
        </p:spPr>
      </p:pic>
      <p:sp>
        <p:nvSpPr>
          <p:cNvPr id="8" name="Rectangle 7"/>
          <p:cNvSpPr/>
          <p:nvPr/>
        </p:nvSpPr>
        <p:spPr>
          <a:xfrm>
            <a:off x="218347" y="899666"/>
            <a:ext cx="2714990"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Recovery Testing</a:t>
            </a:r>
          </a:p>
        </p:txBody>
      </p:sp>
      <p:cxnSp>
        <p:nvCxnSpPr>
          <p:cNvPr id="9" name="Straight Connector 8"/>
          <p:cNvCxnSpPr/>
          <p:nvPr/>
        </p:nvCxnSpPr>
        <p:spPr>
          <a:xfrm>
            <a:off x="2110139" y="1359645"/>
            <a:ext cx="9819924" cy="0"/>
          </a:xfrm>
          <a:prstGeom prst="line">
            <a:avLst/>
          </a:prstGeom>
        </p:spPr>
        <p:style>
          <a:lnRef idx="2">
            <a:schemeClr val="accent6"/>
          </a:lnRef>
          <a:fillRef idx="0">
            <a:schemeClr val="accent6"/>
          </a:fillRef>
          <a:effectRef idx="1">
            <a:schemeClr val="accent6"/>
          </a:effectRef>
          <a:fontRef idx="minor">
            <a:schemeClr val="tx1"/>
          </a:fontRef>
        </p:style>
      </p:cxnSp>
      <p:sp>
        <p:nvSpPr>
          <p:cNvPr id="11" name="Content Placeholder 2"/>
          <p:cNvSpPr txBox="1">
            <a:spLocks/>
          </p:cNvSpPr>
          <p:nvPr/>
        </p:nvSpPr>
        <p:spPr>
          <a:xfrm>
            <a:off x="2933337" y="1461195"/>
            <a:ext cx="8996726" cy="316979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It is a system test that </a:t>
            </a:r>
            <a:r>
              <a:rPr lang="en-US" b="1" dirty="0">
                <a:solidFill>
                  <a:srgbClr val="C00000"/>
                </a:solidFill>
              </a:rPr>
              <a:t>forces</a:t>
            </a:r>
            <a:r>
              <a:rPr lang="en-US" dirty="0">
                <a:solidFill>
                  <a:srgbClr val="C00000"/>
                </a:solidFill>
              </a:rPr>
              <a:t> </a:t>
            </a:r>
            <a:r>
              <a:rPr lang="en-US" dirty="0"/>
              <a:t>the </a:t>
            </a:r>
            <a:r>
              <a:rPr lang="en-US" b="1" dirty="0">
                <a:solidFill>
                  <a:srgbClr val="C00000"/>
                </a:solidFill>
              </a:rPr>
              <a:t>software to fail</a:t>
            </a:r>
            <a:r>
              <a:rPr lang="en-US" dirty="0"/>
              <a:t> in a </a:t>
            </a:r>
            <a:r>
              <a:rPr lang="en-US" b="1" dirty="0">
                <a:solidFill>
                  <a:srgbClr val="C00000"/>
                </a:solidFill>
              </a:rPr>
              <a:t>variety of ways </a:t>
            </a:r>
            <a:r>
              <a:rPr lang="en-US" dirty="0"/>
              <a:t>and verifies </a:t>
            </a:r>
            <a:r>
              <a:rPr lang="en-US" dirty="0">
                <a:solidFill>
                  <a:srgbClr val="C00000"/>
                </a:solidFill>
              </a:rPr>
              <a:t>that recovery is properly performed</a:t>
            </a:r>
            <a:r>
              <a:rPr lang="en-US" dirty="0"/>
              <a:t>.</a:t>
            </a:r>
          </a:p>
          <a:p>
            <a:r>
              <a:rPr lang="en-US" b="1" dirty="0">
                <a:solidFill>
                  <a:srgbClr val="C00000"/>
                </a:solidFill>
              </a:rPr>
              <a:t>If recovery is automatic</a:t>
            </a:r>
            <a:r>
              <a:rPr lang="en-US" dirty="0"/>
              <a:t> (performed by the system itself)</a:t>
            </a:r>
          </a:p>
          <a:p>
            <a:pPr lvl="1"/>
            <a:r>
              <a:rPr lang="en-US" sz="2100" b="1" dirty="0">
                <a:solidFill>
                  <a:srgbClr val="C00000"/>
                </a:solidFill>
              </a:rPr>
              <a:t>Re-initialization</a:t>
            </a:r>
            <a:r>
              <a:rPr lang="en-US" sz="2100" dirty="0"/>
              <a:t>, check pointing mechanisms, data recovery, and restart are evaluated for correctness. </a:t>
            </a:r>
          </a:p>
          <a:p>
            <a:r>
              <a:rPr lang="en-US" b="1" dirty="0">
                <a:solidFill>
                  <a:srgbClr val="C00000"/>
                </a:solidFill>
              </a:rPr>
              <a:t>If recovery requires human intervention</a:t>
            </a:r>
          </a:p>
          <a:p>
            <a:pPr lvl="1"/>
            <a:r>
              <a:rPr lang="en-US" sz="2100" b="1" dirty="0">
                <a:solidFill>
                  <a:srgbClr val="C00000"/>
                </a:solidFill>
              </a:rPr>
              <a:t>The mean-time-to-repair (MTTR) is evaluated </a:t>
            </a:r>
            <a:r>
              <a:rPr lang="en-US" sz="2100" dirty="0"/>
              <a:t>to determine whether it is within acceptable limits</a:t>
            </a:r>
            <a:endParaRPr lang="en-US" sz="2100" b="1" dirty="0">
              <a:solidFill>
                <a:srgbClr val="C00000"/>
              </a:solidFill>
            </a:endParaRPr>
          </a:p>
        </p:txBody>
      </p:sp>
      <p:sp>
        <p:nvSpPr>
          <p:cNvPr id="13" name="Rectangle 12"/>
          <p:cNvSpPr/>
          <p:nvPr/>
        </p:nvSpPr>
        <p:spPr>
          <a:xfrm>
            <a:off x="218347" y="4128685"/>
            <a:ext cx="2714990"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Security Testing</a:t>
            </a:r>
          </a:p>
        </p:txBody>
      </p:sp>
      <p:cxnSp>
        <p:nvCxnSpPr>
          <p:cNvPr id="14" name="Straight Connector 13"/>
          <p:cNvCxnSpPr/>
          <p:nvPr/>
        </p:nvCxnSpPr>
        <p:spPr>
          <a:xfrm>
            <a:off x="2110139" y="4588664"/>
            <a:ext cx="9819924" cy="0"/>
          </a:xfrm>
          <a:prstGeom prst="line">
            <a:avLst/>
          </a:prstGeom>
        </p:spPr>
        <p:style>
          <a:lnRef idx="2">
            <a:schemeClr val="accent6"/>
          </a:lnRef>
          <a:fillRef idx="0">
            <a:schemeClr val="accent6"/>
          </a:fillRef>
          <a:effectRef idx="1">
            <a:schemeClr val="accent6"/>
          </a:effectRef>
          <a:fontRef idx="minor">
            <a:schemeClr val="tx1"/>
          </a:fontRef>
        </p:style>
      </p:cxnSp>
      <p:sp>
        <p:nvSpPr>
          <p:cNvPr id="15" name="Content Placeholder 2"/>
          <p:cNvSpPr txBox="1">
            <a:spLocks/>
          </p:cNvSpPr>
          <p:nvPr/>
        </p:nvSpPr>
        <p:spPr>
          <a:xfrm>
            <a:off x="3071632" y="4690214"/>
            <a:ext cx="8858431" cy="1630843"/>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It </a:t>
            </a:r>
            <a:r>
              <a:rPr lang="en-US" b="1" dirty="0">
                <a:solidFill>
                  <a:srgbClr val="C00000"/>
                </a:solidFill>
              </a:rPr>
              <a:t>attempts</a:t>
            </a:r>
            <a:r>
              <a:rPr lang="en-US" dirty="0">
                <a:solidFill>
                  <a:srgbClr val="C00000"/>
                </a:solidFill>
              </a:rPr>
              <a:t> </a:t>
            </a:r>
            <a:r>
              <a:rPr lang="en-US" dirty="0"/>
              <a:t>to </a:t>
            </a:r>
            <a:r>
              <a:rPr lang="en-US" b="1" dirty="0">
                <a:solidFill>
                  <a:srgbClr val="C00000"/>
                </a:solidFill>
              </a:rPr>
              <a:t>verify</a:t>
            </a:r>
            <a:r>
              <a:rPr lang="en-US" dirty="0">
                <a:solidFill>
                  <a:srgbClr val="C00000"/>
                </a:solidFill>
              </a:rPr>
              <a:t> </a:t>
            </a:r>
            <a:r>
              <a:rPr lang="en-US" dirty="0"/>
              <a:t>software’s </a:t>
            </a:r>
            <a:r>
              <a:rPr lang="en-US" b="1" dirty="0">
                <a:solidFill>
                  <a:srgbClr val="C00000"/>
                </a:solidFill>
              </a:rPr>
              <a:t>protection mechanisms</a:t>
            </a:r>
            <a:r>
              <a:rPr lang="en-US" dirty="0"/>
              <a:t>, which protect it from improper penetration (access).</a:t>
            </a:r>
          </a:p>
          <a:p>
            <a:r>
              <a:rPr lang="en-US" dirty="0"/>
              <a:t>During this test, the </a:t>
            </a:r>
            <a:r>
              <a:rPr lang="en-US" b="1" dirty="0">
                <a:solidFill>
                  <a:srgbClr val="C00000"/>
                </a:solidFill>
              </a:rPr>
              <a:t>tester plays</a:t>
            </a:r>
            <a:r>
              <a:rPr lang="en-US" dirty="0"/>
              <a:t> the </a:t>
            </a:r>
            <a:r>
              <a:rPr lang="en-US" b="1" dirty="0">
                <a:solidFill>
                  <a:srgbClr val="C00000"/>
                </a:solidFill>
              </a:rPr>
              <a:t>role</a:t>
            </a:r>
            <a:r>
              <a:rPr lang="en-US" dirty="0">
                <a:solidFill>
                  <a:srgbClr val="C00000"/>
                </a:solidFill>
              </a:rPr>
              <a:t> </a:t>
            </a:r>
            <a:r>
              <a:rPr lang="en-US" dirty="0"/>
              <a:t>of the individual who desires to </a:t>
            </a:r>
            <a:r>
              <a:rPr lang="en-US" b="1" dirty="0">
                <a:solidFill>
                  <a:srgbClr val="C00000"/>
                </a:solidFill>
              </a:rPr>
              <a:t>penetrate the system</a:t>
            </a:r>
            <a:r>
              <a:rPr lang="en-US" dirty="0"/>
              <a:t>.</a:t>
            </a: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375" y="4788311"/>
            <a:ext cx="1600200" cy="1452982"/>
          </a:xfrm>
          <a:prstGeom prst="rect">
            <a:avLst/>
          </a:prstGeom>
        </p:spPr>
      </p:pic>
    </p:spTree>
    <p:extLst>
      <p:ext uri="{BB962C8B-B14F-4D97-AF65-F5344CB8AC3E}">
        <p14:creationId xmlns:p14="http://schemas.microsoft.com/office/powerpoint/2010/main" val="1278211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22" presetClass="entr" presetSubtype="8" fill="hold"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wipe(left)">
                                      <p:cBhvr>
                                        <p:cTn id="9" dur="500"/>
                                        <p:tgtEl>
                                          <p:spTgt spid="9"/>
                                        </p:tgtEl>
                                      </p:cBhvr>
                                    </p:animEffect>
                                  </p:childTnLst>
                                </p:cTn>
                              </p:par>
                              <p:par>
                                <p:cTn id="10" presetID="1"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par>
                                <p:cTn id="20" presetID="22" presetClass="entr" presetSubtype="8"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P spid="13" grpId="0" animBg="1"/>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System Testing Cont.</a:t>
            </a:r>
          </a:p>
        </p:txBody>
      </p:sp>
      <p:sp>
        <p:nvSpPr>
          <p:cNvPr id="4" name="Rectangle 3"/>
          <p:cNvSpPr/>
          <p:nvPr/>
        </p:nvSpPr>
        <p:spPr>
          <a:xfrm>
            <a:off x="218347" y="884038"/>
            <a:ext cx="2714990"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Stress Testing</a:t>
            </a:r>
          </a:p>
        </p:txBody>
      </p:sp>
      <p:cxnSp>
        <p:nvCxnSpPr>
          <p:cNvPr id="5" name="Straight Connector 4"/>
          <p:cNvCxnSpPr/>
          <p:nvPr/>
        </p:nvCxnSpPr>
        <p:spPr>
          <a:xfrm>
            <a:off x="2110139" y="1344017"/>
            <a:ext cx="9819924" cy="0"/>
          </a:xfrm>
          <a:prstGeom prst="line">
            <a:avLst/>
          </a:prstGeom>
        </p:spPr>
        <p:style>
          <a:lnRef idx="2">
            <a:schemeClr val="accent6"/>
          </a:lnRef>
          <a:fillRef idx="0">
            <a:schemeClr val="accent6"/>
          </a:fillRef>
          <a:effectRef idx="1">
            <a:schemeClr val="accent6"/>
          </a:effectRef>
          <a:fontRef idx="minor">
            <a:schemeClr val="tx1"/>
          </a:fontRef>
        </p:style>
      </p:cxnSp>
      <p:sp>
        <p:nvSpPr>
          <p:cNvPr id="6" name="Content Placeholder 2"/>
          <p:cNvSpPr txBox="1">
            <a:spLocks/>
          </p:cNvSpPr>
          <p:nvPr/>
        </p:nvSpPr>
        <p:spPr>
          <a:xfrm>
            <a:off x="3071632" y="1445567"/>
            <a:ext cx="8858431" cy="1630843"/>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It </a:t>
            </a:r>
            <a:r>
              <a:rPr lang="en-US" b="1" dirty="0">
                <a:solidFill>
                  <a:srgbClr val="C00000"/>
                </a:solidFill>
              </a:rPr>
              <a:t>executes a system</a:t>
            </a:r>
            <a:r>
              <a:rPr lang="en-US" dirty="0"/>
              <a:t> in a manner that </a:t>
            </a:r>
            <a:r>
              <a:rPr lang="en-US" b="1" dirty="0">
                <a:solidFill>
                  <a:srgbClr val="C00000"/>
                </a:solidFill>
              </a:rPr>
              <a:t>demands</a:t>
            </a:r>
            <a:r>
              <a:rPr lang="en-US" dirty="0">
                <a:solidFill>
                  <a:srgbClr val="C00000"/>
                </a:solidFill>
              </a:rPr>
              <a:t> </a:t>
            </a:r>
            <a:r>
              <a:rPr lang="en-US" dirty="0"/>
              <a:t>resources in </a:t>
            </a:r>
            <a:r>
              <a:rPr lang="en-US" dirty="0">
                <a:solidFill>
                  <a:srgbClr val="C00000"/>
                </a:solidFill>
              </a:rPr>
              <a:t>abnormal quantity</a:t>
            </a:r>
            <a:r>
              <a:rPr lang="en-US" dirty="0"/>
              <a:t>, </a:t>
            </a:r>
            <a:r>
              <a:rPr lang="en-US" dirty="0">
                <a:solidFill>
                  <a:srgbClr val="C00000"/>
                </a:solidFill>
              </a:rPr>
              <a:t>frequency</a:t>
            </a:r>
            <a:r>
              <a:rPr lang="en-US" dirty="0"/>
              <a:t> or </a:t>
            </a:r>
            <a:r>
              <a:rPr lang="en-US" dirty="0">
                <a:solidFill>
                  <a:srgbClr val="C00000"/>
                </a:solidFill>
              </a:rPr>
              <a:t>volume</a:t>
            </a:r>
            <a:r>
              <a:rPr lang="en-US" dirty="0"/>
              <a:t>.</a:t>
            </a:r>
          </a:p>
          <a:p>
            <a:r>
              <a:rPr lang="en-US" dirty="0"/>
              <a:t>A variation of stress testing is a technique </a:t>
            </a:r>
            <a:r>
              <a:rPr lang="en-US" dirty="0">
                <a:solidFill>
                  <a:srgbClr val="C00000"/>
                </a:solidFill>
              </a:rPr>
              <a:t>called</a:t>
            </a:r>
            <a:r>
              <a:rPr lang="en-US" dirty="0"/>
              <a:t> </a:t>
            </a:r>
            <a:r>
              <a:rPr lang="en-US" dirty="0">
                <a:solidFill>
                  <a:srgbClr val="C00000"/>
                </a:solidFill>
              </a:rPr>
              <a:t>sensitivity testing</a:t>
            </a:r>
            <a:r>
              <a:rPr lang="en-US" dirty="0"/>
              <a:t>.</a:t>
            </a:r>
          </a:p>
        </p:txBody>
      </p:sp>
      <p:sp>
        <p:nvSpPr>
          <p:cNvPr id="8" name="Rectangle 7"/>
          <p:cNvSpPr/>
          <p:nvPr/>
        </p:nvSpPr>
        <p:spPr>
          <a:xfrm>
            <a:off x="223266" y="3248701"/>
            <a:ext cx="3036127"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Performance Testing</a:t>
            </a:r>
          </a:p>
        </p:txBody>
      </p:sp>
      <p:cxnSp>
        <p:nvCxnSpPr>
          <p:cNvPr id="9" name="Straight Connector 8"/>
          <p:cNvCxnSpPr/>
          <p:nvPr/>
        </p:nvCxnSpPr>
        <p:spPr>
          <a:xfrm>
            <a:off x="2115059" y="3708680"/>
            <a:ext cx="9819924" cy="0"/>
          </a:xfrm>
          <a:prstGeom prst="line">
            <a:avLst/>
          </a:prstGeom>
        </p:spPr>
        <p:style>
          <a:lnRef idx="2">
            <a:schemeClr val="accent6"/>
          </a:lnRef>
          <a:fillRef idx="0">
            <a:schemeClr val="accent6"/>
          </a:fillRef>
          <a:effectRef idx="1">
            <a:schemeClr val="accent6"/>
          </a:effectRef>
          <a:fontRef idx="minor">
            <a:schemeClr val="tx1"/>
          </a:fontRef>
        </p:style>
      </p:cxnSp>
      <p:sp>
        <p:nvSpPr>
          <p:cNvPr id="10" name="Content Placeholder 2"/>
          <p:cNvSpPr txBox="1">
            <a:spLocks/>
          </p:cNvSpPr>
          <p:nvPr/>
        </p:nvSpPr>
        <p:spPr>
          <a:xfrm>
            <a:off x="3076552" y="3810230"/>
            <a:ext cx="8853511" cy="182604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It is designed to test the </a:t>
            </a:r>
            <a:r>
              <a:rPr lang="en-US" b="1" dirty="0">
                <a:solidFill>
                  <a:srgbClr val="C00000"/>
                </a:solidFill>
              </a:rPr>
              <a:t>run-time performance</a:t>
            </a:r>
            <a:r>
              <a:rPr lang="en-US" dirty="0"/>
              <a:t> of software.</a:t>
            </a:r>
          </a:p>
          <a:p>
            <a:r>
              <a:rPr lang="en-US" dirty="0"/>
              <a:t>It occurs </a:t>
            </a:r>
            <a:r>
              <a:rPr lang="en-US" b="1" dirty="0">
                <a:solidFill>
                  <a:srgbClr val="C00000"/>
                </a:solidFill>
              </a:rPr>
              <a:t>throughout all steps</a:t>
            </a:r>
            <a:r>
              <a:rPr lang="en-US" dirty="0"/>
              <a:t> in the </a:t>
            </a:r>
            <a:r>
              <a:rPr lang="en-US" dirty="0">
                <a:solidFill>
                  <a:srgbClr val="C00000"/>
                </a:solidFill>
              </a:rPr>
              <a:t>testing</a:t>
            </a:r>
            <a:r>
              <a:rPr lang="en-US" dirty="0"/>
              <a:t> </a:t>
            </a:r>
            <a:r>
              <a:rPr lang="en-US" dirty="0">
                <a:solidFill>
                  <a:srgbClr val="C00000"/>
                </a:solidFill>
              </a:rPr>
              <a:t>process</a:t>
            </a:r>
            <a:r>
              <a:rPr lang="en-US" dirty="0"/>
              <a:t>.</a:t>
            </a:r>
          </a:p>
          <a:p>
            <a:r>
              <a:rPr lang="en-US" dirty="0"/>
              <a:t>Even at the unit testing level, the performance of an individual module may be tested.</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767" y="1204092"/>
            <a:ext cx="1710035" cy="1710035"/>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210" y="3820999"/>
            <a:ext cx="1746759" cy="1638300"/>
          </a:xfrm>
          <a:prstGeom prst="rect">
            <a:avLst/>
          </a:prstGeom>
        </p:spPr>
      </p:pic>
    </p:spTree>
    <p:extLst>
      <p:ext uri="{BB962C8B-B14F-4D97-AF65-F5344CB8AC3E}">
        <p14:creationId xmlns:p14="http://schemas.microsoft.com/office/powerpoint/2010/main" val="192077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8"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wipe(left)">
                                      <p:cBhvr>
                                        <p:cTn id="9" dur="500"/>
                                        <p:tgtEl>
                                          <p:spTgt spid="5"/>
                                        </p:tgtEl>
                                      </p:cBhvr>
                                    </p:animEffect>
                                  </p:childTnLst>
                                </p:cTn>
                              </p:par>
                              <p:par>
                                <p:cTn id="10" presetID="1"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par>
                                <p:cTn id="20" presetID="22" presetClass="entr" presetSubtype="8"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8" grpId="0" animBg="1"/>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Coding Standards</a:t>
            </a:r>
          </a:p>
        </p:txBody>
      </p:sp>
      <p:sp>
        <p:nvSpPr>
          <p:cNvPr id="5" name="Rounded Rectangular Callout 4"/>
          <p:cNvSpPr/>
          <p:nvPr/>
        </p:nvSpPr>
        <p:spPr>
          <a:xfrm>
            <a:off x="122320" y="3256275"/>
            <a:ext cx="3791954" cy="2984103"/>
          </a:xfrm>
          <a:prstGeom prst="wedgeRoundRectCallout">
            <a:avLst>
              <a:gd name="adj1" fmla="val 23190"/>
              <a:gd name="adj2" fmla="val -7656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rgbClr val="C00000"/>
                </a:solidFill>
              </a:rPr>
              <a:t>Good software development organizations</a:t>
            </a:r>
            <a:r>
              <a:rPr lang="en-US" sz="2400" dirty="0"/>
              <a:t> normally require their </a:t>
            </a:r>
            <a:r>
              <a:rPr lang="en-US" sz="2400" b="1" dirty="0">
                <a:solidFill>
                  <a:srgbClr val="C00000"/>
                </a:solidFill>
              </a:rPr>
              <a:t>programmers</a:t>
            </a:r>
            <a:r>
              <a:rPr lang="en-US" sz="2400" dirty="0"/>
              <a:t> to </a:t>
            </a:r>
            <a:r>
              <a:rPr lang="en-US" sz="2400" b="1" dirty="0">
                <a:solidFill>
                  <a:srgbClr val="C00000"/>
                </a:solidFill>
              </a:rPr>
              <a:t>adhere</a:t>
            </a:r>
            <a:r>
              <a:rPr lang="en-US" sz="2400" dirty="0">
                <a:solidFill>
                  <a:srgbClr val="C00000"/>
                </a:solidFill>
              </a:rPr>
              <a:t> </a:t>
            </a:r>
            <a:r>
              <a:rPr lang="en-US" sz="2400" dirty="0"/>
              <a:t>to some</a:t>
            </a:r>
            <a:r>
              <a:rPr lang="en-US" sz="2400" dirty="0">
                <a:solidFill>
                  <a:srgbClr val="C00000"/>
                </a:solidFill>
              </a:rPr>
              <a:t> </a:t>
            </a:r>
            <a:r>
              <a:rPr lang="en-US" sz="2400" b="1" dirty="0">
                <a:solidFill>
                  <a:srgbClr val="C00000"/>
                </a:solidFill>
              </a:rPr>
              <a:t>well-defined</a:t>
            </a:r>
            <a:r>
              <a:rPr lang="en-US" sz="2400" dirty="0"/>
              <a:t> and standard style of </a:t>
            </a:r>
            <a:r>
              <a:rPr lang="en-US" sz="2400" b="1" dirty="0">
                <a:solidFill>
                  <a:srgbClr val="C00000"/>
                </a:solidFill>
              </a:rPr>
              <a:t>coding</a:t>
            </a:r>
            <a:r>
              <a:rPr lang="en-US" sz="2400" dirty="0">
                <a:solidFill>
                  <a:srgbClr val="C00000"/>
                </a:solidFill>
              </a:rPr>
              <a:t> </a:t>
            </a:r>
            <a:r>
              <a:rPr lang="en-US" sz="2400" dirty="0"/>
              <a:t>called coding standards.</a:t>
            </a:r>
          </a:p>
        </p:txBody>
      </p:sp>
      <p:pic>
        <p:nvPicPr>
          <p:cNvPr id="6" name="Picture 5"/>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t="9376" b="20429"/>
          <a:stretch/>
        </p:blipFill>
        <p:spPr>
          <a:xfrm>
            <a:off x="548978" y="962527"/>
            <a:ext cx="2765304" cy="1941094"/>
          </a:xfrm>
          <a:prstGeom prst="rect">
            <a:avLst/>
          </a:prstGeom>
        </p:spPr>
      </p:pic>
      <p:sp>
        <p:nvSpPr>
          <p:cNvPr id="7" name="Content Placeholder 2"/>
          <p:cNvSpPr txBox="1">
            <a:spLocks/>
          </p:cNvSpPr>
          <p:nvPr/>
        </p:nvSpPr>
        <p:spPr>
          <a:xfrm>
            <a:off x="4284975" y="962527"/>
            <a:ext cx="7602225" cy="1941094"/>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Most software development organizations formulate their </a:t>
            </a:r>
            <a:r>
              <a:rPr lang="en-US" b="1" dirty="0">
                <a:solidFill>
                  <a:srgbClr val="C00000"/>
                </a:solidFill>
              </a:rPr>
              <a:t>own coding standards</a:t>
            </a:r>
            <a:r>
              <a:rPr lang="en-US" dirty="0"/>
              <a:t> that suit them most, and </a:t>
            </a:r>
            <a:r>
              <a:rPr lang="en-US" b="1" dirty="0">
                <a:solidFill>
                  <a:srgbClr val="C00000"/>
                </a:solidFill>
              </a:rPr>
              <a:t>require</a:t>
            </a:r>
            <a:r>
              <a:rPr lang="en-US" dirty="0">
                <a:solidFill>
                  <a:srgbClr val="C00000"/>
                </a:solidFill>
              </a:rPr>
              <a:t> </a:t>
            </a:r>
            <a:r>
              <a:rPr lang="en-US" dirty="0"/>
              <a:t>their </a:t>
            </a:r>
            <a:r>
              <a:rPr lang="en-US" b="1" dirty="0">
                <a:solidFill>
                  <a:srgbClr val="C00000"/>
                </a:solidFill>
              </a:rPr>
              <a:t>engineers</a:t>
            </a:r>
            <a:r>
              <a:rPr lang="en-US" dirty="0">
                <a:solidFill>
                  <a:srgbClr val="C00000"/>
                </a:solidFill>
              </a:rPr>
              <a:t> </a:t>
            </a:r>
            <a:r>
              <a:rPr lang="en-US" b="1" dirty="0">
                <a:solidFill>
                  <a:srgbClr val="C00000"/>
                </a:solidFill>
              </a:rPr>
              <a:t>to follow</a:t>
            </a:r>
            <a:r>
              <a:rPr lang="en-US" dirty="0"/>
              <a:t> these standards strictly</a:t>
            </a:r>
          </a:p>
          <a:p>
            <a:r>
              <a:rPr lang="en-US" dirty="0"/>
              <a:t>The purpose of requiring all engineers of an organization to adhere to a standard style of coding is the following: </a:t>
            </a:r>
          </a:p>
        </p:txBody>
      </p:sp>
      <p:cxnSp>
        <p:nvCxnSpPr>
          <p:cNvPr id="8" name="Straight Connector 7"/>
          <p:cNvCxnSpPr/>
          <p:nvPr/>
        </p:nvCxnSpPr>
        <p:spPr>
          <a:xfrm>
            <a:off x="4099624" y="711201"/>
            <a:ext cx="0" cy="5898146"/>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11" name="TextBox 10"/>
          <p:cNvSpPr txBox="1"/>
          <p:nvPr/>
        </p:nvSpPr>
        <p:spPr>
          <a:xfrm>
            <a:off x="4480560" y="2992387"/>
            <a:ext cx="7406640" cy="830997"/>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400" dirty="0"/>
              <a:t>A coding standard gives a </a:t>
            </a:r>
            <a:r>
              <a:rPr lang="en-US" sz="2400" dirty="0">
                <a:solidFill>
                  <a:srgbClr val="C00000"/>
                </a:solidFill>
              </a:rPr>
              <a:t>uniform appearance</a:t>
            </a:r>
            <a:r>
              <a:rPr lang="en-US" sz="2400" dirty="0"/>
              <a:t> to the codes written by different engineers.</a:t>
            </a:r>
          </a:p>
        </p:txBody>
      </p:sp>
      <p:sp>
        <p:nvSpPr>
          <p:cNvPr id="12" name="TextBox 11"/>
          <p:cNvSpPr txBox="1"/>
          <p:nvPr/>
        </p:nvSpPr>
        <p:spPr>
          <a:xfrm>
            <a:off x="4480560" y="3906787"/>
            <a:ext cx="7406640" cy="461665"/>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400" dirty="0"/>
              <a:t>It </a:t>
            </a:r>
            <a:r>
              <a:rPr lang="en-US" sz="2400" dirty="0">
                <a:solidFill>
                  <a:srgbClr val="C00000"/>
                </a:solidFill>
              </a:rPr>
              <a:t>enhances</a:t>
            </a:r>
            <a:r>
              <a:rPr lang="en-US" sz="2400" dirty="0"/>
              <a:t> code </a:t>
            </a:r>
            <a:r>
              <a:rPr lang="en-US" sz="2400" dirty="0">
                <a:solidFill>
                  <a:srgbClr val="C00000"/>
                </a:solidFill>
              </a:rPr>
              <a:t>understanding</a:t>
            </a:r>
            <a:r>
              <a:rPr lang="en-US" sz="2400" dirty="0"/>
              <a:t>.</a:t>
            </a:r>
          </a:p>
        </p:txBody>
      </p:sp>
      <p:sp>
        <p:nvSpPr>
          <p:cNvPr id="13" name="TextBox 12"/>
          <p:cNvSpPr txBox="1"/>
          <p:nvPr/>
        </p:nvSpPr>
        <p:spPr>
          <a:xfrm>
            <a:off x="4480560" y="4440187"/>
            <a:ext cx="7406640" cy="461665"/>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400" dirty="0"/>
              <a:t>It encourages </a:t>
            </a:r>
            <a:r>
              <a:rPr lang="en-US" sz="2400" dirty="0">
                <a:solidFill>
                  <a:srgbClr val="C00000"/>
                </a:solidFill>
              </a:rPr>
              <a:t>good programming practices.</a:t>
            </a:r>
          </a:p>
        </p:txBody>
      </p:sp>
    </p:spTree>
    <p:extLst>
      <p:ext uri="{BB962C8B-B14F-4D97-AF65-F5344CB8AC3E}">
        <p14:creationId xmlns:p14="http://schemas.microsoft.com/office/powerpoint/2010/main" val="414077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build="p"/>
      <p:bldP spid="11" grpId="0" animBg="1"/>
      <p:bldP spid="12" grpId="0" animBg="1"/>
      <p:bldP spid="1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System Testing Cont.</a:t>
            </a:r>
          </a:p>
        </p:txBody>
      </p:sp>
      <p:sp>
        <p:nvSpPr>
          <p:cNvPr id="4" name="Rectangle 3"/>
          <p:cNvSpPr/>
          <p:nvPr/>
        </p:nvSpPr>
        <p:spPr>
          <a:xfrm>
            <a:off x="223266" y="888966"/>
            <a:ext cx="3036127"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Deployment Testing</a:t>
            </a:r>
          </a:p>
        </p:txBody>
      </p:sp>
      <p:cxnSp>
        <p:nvCxnSpPr>
          <p:cNvPr id="5" name="Straight Connector 4"/>
          <p:cNvCxnSpPr/>
          <p:nvPr/>
        </p:nvCxnSpPr>
        <p:spPr>
          <a:xfrm>
            <a:off x="2115059" y="1348945"/>
            <a:ext cx="9819924" cy="0"/>
          </a:xfrm>
          <a:prstGeom prst="line">
            <a:avLst/>
          </a:prstGeom>
        </p:spPr>
        <p:style>
          <a:lnRef idx="2">
            <a:schemeClr val="accent6"/>
          </a:lnRef>
          <a:fillRef idx="0">
            <a:schemeClr val="accent6"/>
          </a:fillRef>
          <a:effectRef idx="1">
            <a:schemeClr val="accent6"/>
          </a:effectRef>
          <a:fontRef idx="minor">
            <a:schemeClr val="tx1"/>
          </a:fontRef>
        </p:style>
      </p:cxnSp>
      <p:sp>
        <p:nvSpPr>
          <p:cNvPr id="6" name="Content Placeholder 2"/>
          <p:cNvSpPr txBox="1">
            <a:spLocks/>
          </p:cNvSpPr>
          <p:nvPr/>
        </p:nvSpPr>
        <p:spPr>
          <a:xfrm>
            <a:off x="3076552" y="1450495"/>
            <a:ext cx="8853511" cy="270420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It </a:t>
            </a:r>
            <a:r>
              <a:rPr lang="en-US" b="1" dirty="0">
                <a:solidFill>
                  <a:srgbClr val="C00000"/>
                </a:solidFill>
              </a:rPr>
              <a:t>exercises</a:t>
            </a:r>
            <a:r>
              <a:rPr lang="en-US" dirty="0">
                <a:solidFill>
                  <a:srgbClr val="C00000"/>
                </a:solidFill>
              </a:rPr>
              <a:t> </a:t>
            </a:r>
            <a:r>
              <a:rPr lang="en-US" dirty="0"/>
              <a:t>the </a:t>
            </a:r>
            <a:r>
              <a:rPr lang="en-US" b="1" dirty="0">
                <a:solidFill>
                  <a:srgbClr val="C00000"/>
                </a:solidFill>
              </a:rPr>
              <a:t>software</a:t>
            </a:r>
            <a:r>
              <a:rPr lang="en-US" dirty="0">
                <a:solidFill>
                  <a:srgbClr val="C00000"/>
                </a:solidFill>
              </a:rPr>
              <a:t> </a:t>
            </a:r>
            <a:r>
              <a:rPr lang="en-US" dirty="0"/>
              <a:t>in </a:t>
            </a:r>
            <a:r>
              <a:rPr lang="en-US" b="1" dirty="0">
                <a:solidFill>
                  <a:srgbClr val="C00000"/>
                </a:solidFill>
              </a:rPr>
              <a:t>each environment</a:t>
            </a:r>
            <a:r>
              <a:rPr lang="en-US" dirty="0"/>
              <a:t> in which it is </a:t>
            </a:r>
            <a:r>
              <a:rPr lang="en-US" b="1" dirty="0">
                <a:solidFill>
                  <a:srgbClr val="C00000"/>
                </a:solidFill>
              </a:rPr>
              <a:t>to operate</a:t>
            </a:r>
            <a:r>
              <a:rPr lang="en-US" dirty="0"/>
              <a:t>.</a:t>
            </a:r>
          </a:p>
          <a:p>
            <a:r>
              <a:rPr lang="en-US" dirty="0"/>
              <a:t>In addition, it </a:t>
            </a:r>
            <a:r>
              <a:rPr lang="en-US" b="1" dirty="0">
                <a:solidFill>
                  <a:srgbClr val="C00000"/>
                </a:solidFill>
              </a:rPr>
              <a:t>examines </a:t>
            </a:r>
          </a:p>
          <a:p>
            <a:pPr lvl="1"/>
            <a:r>
              <a:rPr lang="en-US" sz="2100" dirty="0"/>
              <a:t>All </a:t>
            </a:r>
            <a:r>
              <a:rPr lang="en-US" sz="2100" dirty="0">
                <a:solidFill>
                  <a:srgbClr val="C00000"/>
                </a:solidFill>
              </a:rPr>
              <a:t>installation procedures</a:t>
            </a:r>
          </a:p>
          <a:p>
            <a:pPr lvl="1"/>
            <a:r>
              <a:rPr lang="en-US" sz="2100" dirty="0">
                <a:solidFill>
                  <a:srgbClr val="C00000"/>
                </a:solidFill>
              </a:rPr>
              <a:t>Specialized installation software</a:t>
            </a:r>
            <a:r>
              <a:rPr lang="en-US" sz="2100" dirty="0"/>
              <a:t> that will be used by customers</a:t>
            </a:r>
          </a:p>
          <a:p>
            <a:pPr lvl="1"/>
            <a:r>
              <a:rPr lang="en-US" sz="2100" dirty="0"/>
              <a:t>All </a:t>
            </a:r>
            <a:r>
              <a:rPr lang="en-US" sz="2100" dirty="0">
                <a:solidFill>
                  <a:srgbClr val="C00000"/>
                </a:solidFill>
              </a:rPr>
              <a:t>documentation</a:t>
            </a:r>
            <a:r>
              <a:rPr lang="en-US" sz="2100" dirty="0"/>
              <a:t> that will be used to introduce the software to end users</a:t>
            </a: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4501" r="8219"/>
          <a:stretch/>
        </p:blipFill>
        <p:spPr>
          <a:xfrm>
            <a:off x="979329" y="1716092"/>
            <a:ext cx="1524000" cy="1491363"/>
          </a:xfrm>
          <a:prstGeom prst="rect">
            <a:avLst/>
          </a:prstGeom>
        </p:spPr>
      </p:pic>
    </p:spTree>
    <p:extLst>
      <p:ext uri="{BB962C8B-B14F-4D97-AF65-F5344CB8AC3E}">
        <p14:creationId xmlns:p14="http://schemas.microsoft.com/office/powerpoint/2010/main" val="2991530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8"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wipe(left)">
                                      <p:cBhvr>
                                        <p:cTn id="9" dur="500"/>
                                        <p:tgtEl>
                                          <p:spTgt spid="5"/>
                                        </p:tgtEl>
                                      </p:cBhvr>
                                    </p:animEffect>
                                  </p:childTnLst>
                                </p:cTn>
                              </p:par>
                              <p:par>
                                <p:cTn id="10" presetID="1"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Acceptance Testing</a:t>
            </a:r>
          </a:p>
        </p:txBody>
      </p:sp>
      <p:sp>
        <p:nvSpPr>
          <p:cNvPr id="3" name="Content Placeholder 2"/>
          <p:cNvSpPr>
            <a:spLocks noGrp="1"/>
          </p:cNvSpPr>
          <p:nvPr>
            <p:ph idx="1"/>
          </p:nvPr>
        </p:nvSpPr>
        <p:spPr/>
        <p:txBody>
          <a:bodyPr/>
          <a:lstStyle/>
          <a:p>
            <a:r>
              <a:rPr lang="en-US" dirty="0"/>
              <a:t>It is a </a:t>
            </a:r>
            <a:r>
              <a:rPr lang="en-US" b="1" dirty="0">
                <a:solidFill>
                  <a:srgbClr val="C00000"/>
                </a:solidFill>
              </a:rPr>
              <a:t>level</a:t>
            </a:r>
            <a:r>
              <a:rPr lang="en-US" dirty="0">
                <a:solidFill>
                  <a:srgbClr val="C00000"/>
                </a:solidFill>
              </a:rPr>
              <a:t> </a:t>
            </a:r>
            <a:r>
              <a:rPr lang="en-US" b="1" dirty="0">
                <a:solidFill>
                  <a:srgbClr val="C00000"/>
                </a:solidFill>
              </a:rPr>
              <a:t>of</a:t>
            </a:r>
            <a:r>
              <a:rPr lang="en-US" dirty="0"/>
              <a:t> the software </a:t>
            </a:r>
            <a:r>
              <a:rPr lang="en-US" b="1" dirty="0">
                <a:solidFill>
                  <a:srgbClr val="C00000"/>
                </a:solidFill>
              </a:rPr>
              <a:t>testing</a:t>
            </a:r>
            <a:r>
              <a:rPr lang="en-US" dirty="0">
                <a:solidFill>
                  <a:srgbClr val="C00000"/>
                </a:solidFill>
              </a:rPr>
              <a:t> </a:t>
            </a:r>
            <a:r>
              <a:rPr lang="en-US" dirty="0"/>
              <a:t>where a </a:t>
            </a:r>
            <a:r>
              <a:rPr lang="en-US" b="1" dirty="0">
                <a:solidFill>
                  <a:srgbClr val="C00000"/>
                </a:solidFill>
              </a:rPr>
              <a:t>system is tested for acceptability</a:t>
            </a:r>
            <a:r>
              <a:rPr lang="en-US" dirty="0"/>
              <a:t>.</a:t>
            </a:r>
          </a:p>
          <a:p>
            <a:r>
              <a:rPr lang="en-US" dirty="0"/>
              <a:t>The </a:t>
            </a:r>
            <a:r>
              <a:rPr lang="en-US" b="1" dirty="0">
                <a:solidFill>
                  <a:srgbClr val="C00000"/>
                </a:solidFill>
              </a:rPr>
              <a:t>purpose</a:t>
            </a:r>
            <a:r>
              <a:rPr lang="en-US" dirty="0">
                <a:solidFill>
                  <a:srgbClr val="C00000"/>
                </a:solidFill>
              </a:rPr>
              <a:t> </a:t>
            </a:r>
            <a:r>
              <a:rPr lang="en-US" dirty="0"/>
              <a:t>of this test is to </a:t>
            </a:r>
            <a:r>
              <a:rPr lang="en-US" dirty="0">
                <a:solidFill>
                  <a:srgbClr val="C00000"/>
                </a:solidFill>
              </a:rPr>
              <a:t>evaluate</a:t>
            </a:r>
            <a:r>
              <a:rPr lang="en-US" dirty="0"/>
              <a:t> the </a:t>
            </a:r>
            <a:r>
              <a:rPr lang="en-US" dirty="0">
                <a:solidFill>
                  <a:srgbClr val="C00000"/>
                </a:solidFill>
              </a:rPr>
              <a:t>system’s compliance</a:t>
            </a:r>
            <a:r>
              <a:rPr lang="en-US" dirty="0"/>
              <a:t> </a:t>
            </a:r>
            <a:r>
              <a:rPr lang="en-US" dirty="0">
                <a:solidFill>
                  <a:srgbClr val="C00000"/>
                </a:solidFill>
              </a:rPr>
              <a:t>with</a:t>
            </a:r>
            <a:r>
              <a:rPr lang="en-US" dirty="0"/>
              <a:t> the </a:t>
            </a:r>
            <a:r>
              <a:rPr lang="en-US" dirty="0">
                <a:solidFill>
                  <a:srgbClr val="C00000"/>
                </a:solidFill>
              </a:rPr>
              <a:t>business requirements</a:t>
            </a:r>
            <a:r>
              <a:rPr lang="en-US" dirty="0"/>
              <a:t>.</a:t>
            </a:r>
          </a:p>
          <a:p>
            <a:r>
              <a:rPr lang="en-US" dirty="0"/>
              <a:t>It is a formal </a:t>
            </a:r>
            <a:r>
              <a:rPr lang="en-US" dirty="0">
                <a:solidFill>
                  <a:srgbClr val="C00000"/>
                </a:solidFill>
              </a:rPr>
              <a:t>testing conducted </a:t>
            </a:r>
            <a:r>
              <a:rPr lang="en-US" dirty="0"/>
              <a:t>to </a:t>
            </a:r>
            <a:r>
              <a:rPr lang="en-US" b="1" dirty="0">
                <a:solidFill>
                  <a:srgbClr val="C00000"/>
                </a:solidFill>
              </a:rPr>
              <a:t>determine</a:t>
            </a:r>
            <a:r>
              <a:rPr lang="en-US" dirty="0">
                <a:solidFill>
                  <a:srgbClr val="C00000"/>
                </a:solidFill>
              </a:rPr>
              <a:t> </a:t>
            </a:r>
            <a:r>
              <a:rPr lang="en-US" dirty="0"/>
              <a:t>whether or not a </a:t>
            </a:r>
            <a:r>
              <a:rPr lang="en-US" b="1" dirty="0">
                <a:solidFill>
                  <a:srgbClr val="C00000"/>
                </a:solidFill>
              </a:rPr>
              <a:t>system satisfies the acceptance criteria </a:t>
            </a:r>
            <a:r>
              <a:rPr lang="en-US" dirty="0"/>
              <a:t>with respect to user </a:t>
            </a:r>
            <a:r>
              <a:rPr lang="en-US" dirty="0">
                <a:solidFill>
                  <a:srgbClr val="C00000"/>
                </a:solidFill>
              </a:rPr>
              <a:t>needs</a:t>
            </a:r>
            <a:r>
              <a:rPr lang="en-US" dirty="0"/>
              <a:t>, </a:t>
            </a:r>
            <a:r>
              <a:rPr lang="en-US" dirty="0">
                <a:solidFill>
                  <a:srgbClr val="C00000"/>
                </a:solidFill>
              </a:rPr>
              <a:t>requirements</a:t>
            </a:r>
            <a:r>
              <a:rPr lang="en-US" dirty="0"/>
              <a:t>, and business processes</a:t>
            </a:r>
          </a:p>
          <a:p>
            <a:r>
              <a:rPr lang="en-US" dirty="0"/>
              <a:t>It </a:t>
            </a:r>
            <a:r>
              <a:rPr lang="en-US" dirty="0">
                <a:solidFill>
                  <a:srgbClr val="C00000"/>
                </a:solidFill>
              </a:rPr>
              <a:t>enables the customer </a:t>
            </a:r>
            <a:r>
              <a:rPr lang="en-US" dirty="0"/>
              <a:t>to determine, </a:t>
            </a:r>
            <a:r>
              <a:rPr lang="en-US" dirty="0">
                <a:solidFill>
                  <a:srgbClr val="C00000"/>
                </a:solidFill>
              </a:rPr>
              <a:t>whether or not </a:t>
            </a:r>
            <a:r>
              <a:rPr lang="en-US" dirty="0"/>
              <a:t>to </a:t>
            </a:r>
            <a:r>
              <a:rPr lang="en-US" dirty="0">
                <a:solidFill>
                  <a:srgbClr val="C00000"/>
                </a:solidFill>
              </a:rPr>
              <a:t>accept</a:t>
            </a:r>
            <a:r>
              <a:rPr lang="en-US" dirty="0"/>
              <a:t> the </a:t>
            </a:r>
            <a:r>
              <a:rPr lang="en-US" dirty="0">
                <a:solidFill>
                  <a:srgbClr val="C00000"/>
                </a:solidFill>
              </a:rPr>
              <a:t>system</a:t>
            </a:r>
            <a:r>
              <a:rPr lang="en-US" dirty="0"/>
              <a:t>.</a:t>
            </a:r>
          </a:p>
          <a:p>
            <a:r>
              <a:rPr lang="en-US" dirty="0"/>
              <a:t>It is performed after System Testing and before making the system available for actual use.</a:t>
            </a:r>
          </a:p>
          <a:p>
            <a:endParaRPr lang="en-US" dirty="0"/>
          </a:p>
        </p:txBody>
      </p:sp>
      <p:pic>
        <p:nvPicPr>
          <p:cNvPr id="4" name="Picture 3"/>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019064" y="4622951"/>
            <a:ext cx="2157186" cy="1998049"/>
          </a:xfrm>
          <a:prstGeom prst="rect">
            <a:avLst/>
          </a:prstGeom>
        </p:spPr>
      </p:pic>
    </p:spTree>
    <p:extLst>
      <p:ext uri="{BB962C8B-B14F-4D97-AF65-F5344CB8AC3E}">
        <p14:creationId xmlns:p14="http://schemas.microsoft.com/office/powerpoint/2010/main" val="2162470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Views of Test Objects</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115" t="11111" r="2219"/>
          <a:stretch/>
        </p:blipFill>
        <p:spPr>
          <a:xfrm>
            <a:off x="3078009" y="2952131"/>
            <a:ext cx="5468773" cy="3417983"/>
          </a:xfrm>
          <a:prstGeom prst="rect">
            <a:avLst/>
          </a:prstGeom>
        </p:spPr>
      </p:pic>
      <p:sp>
        <p:nvSpPr>
          <p:cNvPr id="6" name="Rectangle 5"/>
          <p:cNvSpPr/>
          <p:nvPr/>
        </p:nvSpPr>
        <p:spPr>
          <a:xfrm>
            <a:off x="811165" y="1025015"/>
            <a:ext cx="3231731" cy="46166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r>
              <a:rPr lang="en-US" sz="2400" b="1" dirty="0"/>
              <a:t>Black Box Testing</a:t>
            </a:r>
          </a:p>
        </p:txBody>
      </p:sp>
      <p:sp>
        <p:nvSpPr>
          <p:cNvPr id="7" name="Rectangle 6"/>
          <p:cNvSpPr/>
          <p:nvPr/>
        </p:nvSpPr>
        <p:spPr>
          <a:xfrm>
            <a:off x="811165" y="1478055"/>
            <a:ext cx="3231732"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400" dirty="0"/>
              <a:t>Close Box Testing</a:t>
            </a:r>
          </a:p>
          <a:p>
            <a:pPr algn="ctr"/>
            <a:r>
              <a:rPr lang="en-US" sz="2400" dirty="0"/>
              <a:t>Testing based only on specification</a:t>
            </a:r>
          </a:p>
        </p:txBody>
      </p:sp>
      <p:sp>
        <p:nvSpPr>
          <p:cNvPr id="8" name="Rectangle 7"/>
          <p:cNvSpPr/>
          <p:nvPr/>
        </p:nvSpPr>
        <p:spPr>
          <a:xfrm>
            <a:off x="4387020" y="1025015"/>
            <a:ext cx="3355881"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400" b="1" dirty="0"/>
              <a:t>White Box Testing</a:t>
            </a:r>
          </a:p>
        </p:txBody>
      </p:sp>
      <p:sp>
        <p:nvSpPr>
          <p:cNvPr id="9" name="Rectangle 8"/>
          <p:cNvSpPr/>
          <p:nvPr/>
        </p:nvSpPr>
        <p:spPr>
          <a:xfrm>
            <a:off x="4387018" y="1478055"/>
            <a:ext cx="3355883"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400" dirty="0"/>
              <a:t>Open Box Testing</a:t>
            </a:r>
          </a:p>
          <a:p>
            <a:pPr algn="ctr"/>
            <a:r>
              <a:rPr lang="en-US" sz="2400" dirty="0"/>
              <a:t>Testing based on actual source code</a:t>
            </a:r>
          </a:p>
        </p:txBody>
      </p:sp>
      <p:sp>
        <p:nvSpPr>
          <p:cNvPr id="10" name="Rectangle 9"/>
          <p:cNvSpPr/>
          <p:nvPr/>
        </p:nvSpPr>
        <p:spPr>
          <a:xfrm>
            <a:off x="8112844" y="1025015"/>
            <a:ext cx="3390902" cy="461665"/>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400" b="1" dirty="0"/>
              <a:t>Grey Box Testing</a:t>
            </a:r>
          </a:p>
        </p:txBody>
      </p:sp>
      <p:sp>
        <p:nvSpPr>
          <p:cNvPr id="11" name="Rectangle 10"/>
          <p:cNvSpPr/>
          <p:nvPr/>
        </p:nvSpPr>
        <p:spPr>
          <a:xfrm>
            <a:off x="8112844" y="1478055"/>
            <a:ext cx="3390902"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400" dirty="0"/>
              <a:t>Partial knowledge of source code</a:t>
            </a:r>
          </a:p>
          <a:p>
            <a:pPr algn="ctr"/>
            <a:endParaRPr lang="en-US" sz="2400" dirty="0"/>
          </a:p>
        </p:txBody>
      </p:sp>
    </p:spTree>
    <p:extLst>
      <p:ext uri="{BB962C8B-B14F-4D97-AF65-F5344CB8AC3E}">
        <p14:creationId xmlns:p14="http://schemas.microsoft.com/office/powerpoint/2010/main" val="3548039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Black Box Testing</a:t>
            </a:r>
          </a:p>
        </p:txBody>
      </p:sp>
      <p:sp>
        <p:nvSpPr>
          <p:cNvPr id="3" name="Content Placeholder 2"/>
          <p:cNvSpPr>
            <a:spLocks noGrp="1"/>
          </p:cNvSpPr>
          <p:nvPr>
            <p:ph idx="1"/>
          </p:nvPr>
        </p:nvSpPr>
        <p:spPr>
          <a:xfrm>
            <a:off x="131180" y="863445"/>
            <a:ext cx="11929641" cy="2616260"/>
          </a:xfrm>
        </p:spPr>
        <p:txBody>
          <a:bodyPr/>
          <a:lstStyle/>
          <a:p>
            <a:r>
              <a:rPr lang="en-US" sz="2200" dirty="0"/>
              <a:t>Also known as </a:t>
            </a:r>
            <a:r>
              <a:rPr lang="en-US" sz="2200" b="1" dirty="0">
                <a:solidFill>
                  <a:srgbClr val="C00000"/>
                </a:solidFill>
              </a:rPr>
              <a:t>specification-based testing</a:t>
            </a:r>
          </a:p>
          <a:p>
            <a:r>
              <a:rPr lang="en-US" sz="2200" b="1" dirty="0">
                <a:solidFill>
                  <a:srgbClr val="C00000"/>
                </a:solidFill>
              </a:rPr>
              <a:t>Tester</a:t>
            </a:r>
            <a:r>
              <a:rPr lang="en-US" sz="2200" dirty="0">
                <a:solidFill>
                  <a:srgbClr val="C00000"/>
                </a:solidFill>
              </a:rPr>
              <a:t> </a:t>
            </a:r>
            <a:r>
              <a:rPr lang="en-US" sz="2200" dirty="0"/>
              <a:t>has </a:t>
            </a:r>
            <a:r>
              <a:rPr lang="en-US" sz="2200" b="1" dirty="0">
                <a:solidFill>
                  <a:srgbClr val="C00000"/>
                </a:solidFill>
              </a:rPr>
              <a:t>access</a:t>
            </a:r>
            <a:r>
              <a:rPr lang="en-US" sz="2200" dirty="0">
                <a:solidFill>
                  <a:srgbClr val="C00000"/>
                </a:solidFill>
              </a:rPr>
              <a:t> </a:t>
            </a:r>
            <a:r>
              <a:rPr lang="en-US" sz="2200" dirty="0"/>
              <a:t>only to </a:t>
            </a:r>
            <a:r>
              <a:rPr lang="en-US" sz="2200" b="1" dirty="0">
                <a:solidFill>
                  <a:srgbClr val="C00000"/>
                </a:solidFill>
              </a:rPr>
              <a:t>running code </a:t>
            </a:r>
            <a:r>
              <a:rPr lang="en-US" sz="2200" dirty="0"/>
              <a:t>and the </a:t>
            </a:r>
            <a:r>
              <a:rPr lang="en-US" sz="2200" b="1" dirty="0">
                <a:solidFill>
                  <a:srgbClr val="C00000"/>
                </a:solidFill>
              </a:rPr>
              <a:t>specification</a:t>
            </a:r>
            <a:r>
              <a:rPr lang="en-US" sz="2200" dirty="0">
                <a:solidFill>
                  <a:srgbClr val="C00000"/>
                </a:solidFill>
              </a:rPr>
              <a:t> </a:t>
            </a:r>
            <a:r>
              <a:rPr lang="en-US" sz="2200" dirty="0"/>
              <a:t>it is supposed to satisfy</a:t>
            </a:r>
          </a:p>
          <a:p>
            <a:r>
              <a:rPr lang="en-US" sz="2200" b="1" dirty="0">
                <a:solidFill>
                  <a:srgbClr val="C00000"/>
                </a:solidFill>
              </a:rPr>
              <a:t>Test cases </a:t>
            </a:r>
            <a:r>
              <a:rPr lang="en-US" sz="2200" dirty="0"/>
              <a:t>are </a:t>
            </a:r>
            <a:r>
              <a:rPr lang="en-US" sz="2200" b="1" dirty="0">
                <a:solidFill>
                  <a:srgbClr val="C00000"/>
                </a:solidFill>
              </a:rPr>
              <a:t>written</a:t>
            </a:r>
            <a:r>
              <a:rPr lang="en-US" sz="2200" dirty="0">
                <a:solidFill>
                  <a:srgbClr val="C00000"/>
                </a:solidFill>
              </a:rPr>
              <a:t> </a:t>
            </a:r>
            <a:r>
              <a:rPr lang="en-US" sz="2200" b="1" dirty="0">
                <a:solidFill>
                  <a:srgbClr val="C00000"/>
                </a:solidFill>
              </a:rPr>
              <a:t>with no knowledge of internal workings </a:t>
            </a:r>
            <a:r>
              <a:rPr lang="en-US" sz="2200" dirty="0"/>
              <a:t>of the code</a:t>
            </a:r>
          </a:p>
          <a:p>
            <a:r>
              <a:rPr lang="en-US" sz="2200" b="1" dirty="0">
                <a:solidFill>
                  <a:srgbClr val="C00000"/>
                </a:solidFill>
              </a:rPr>
              <a:t>No access </a:t>
            </a:r>
            <a:r>
              <a:rPr lang="en-US" sz="2200" dirty="0"/>
              <a:t>to </a:t>
            </a:r>
            <a:r>
              <a:rPr lang="en-US" sz="2200" b="1" dirty="0">
                <a:solidFill>
                  <a:srgbClr val="C00000"/>
                </a:solidFill>
              </a:rPr>
              <a:t>source code</a:t>
            </a:r>
          </a:p>
          <a:p>
            <a:r>
              <a:rPr lang="en-US" sz="2200" dirty="0"/>
              <a:t>So </a:t>
            </a:r>
            <a:r>
              <a:rPr lang="en-US" sz="2200" b="1" dirty="0">
                <a:solidFill>
                  <a:srgbClr val="C00000"/>
                </a:solidFill>
              </a:rPr>
              <a:t>test cases</a:t>
            </a:r>
            <a:r>
              <a:rPr lang="en-US" sz="2200" dirty="0"/>
              <a:t> </a:t>
            </a:r>
            <a:r>
              <a:rPr lang="en-US" sz="2200" b="1" dirty="0">
                <a:solidFill>
                  <a:srgbClr val="C00000"/>
                </a:solidFill>
              </a:rPr>
              <a:t>don’t worry </a:t>
            </a:r>
            <a:r>
              <a:rPr lang="en-US" sz="2200" dirty="0"/>
              <a:t>about </a:t>
            </a:r>
            <a:r>
              <a:rPr lang="en-US" sz="2200" b="1" dirty="0">
                <a:solidFill>
                  <a:srgbClr val="C00000"/>
                </a:solidFill>
              </a:rPr>
              <a:t>structure</a:t>
            </a:r>
          </a:p>
          <a:p>
            <a:r>
              <a:rPr lang="en-US" sz="2200" b="1" dirty="0">
                <a:solidFill>
                  <a:srgbClr val="C00000"/>
                </a:solidFill>
              </a:rPr>
              <a:t>Emphasis</a:t>
            </a:r>
            <a:r>
              <a:rPr lang="en-US" sz="2200" dirty="0">
                <a:solidFill>
                  <a:srgbClr val="C00000"/>
                </a:solidFill>
              </a:rPr>
              <a:t> </a:t>
            </a:r>
            <a:r>
              <a:rPr lang="en-US" sz="2200" dirty="0"/>
              <a:t>is only on </a:t>
            </a:r>
            <a:r>
              <a:rPr lang="en-US" sz="2200" b="1" dirty="0">
                <a:solidFill>
                  <a:srgbClr val="C00000"/>
                </a:solidFill>
              </a:rPr>
              <a:t>ensuring</a:t>
            </a:r>
            <a:r>
              <a:rPr lang="en-US" sz="2200" dirty="0">
                <a:solidFill>
                  <a:srgbClr val="C00000"/>
                </a:solidFill>
              </a:rPr>
              <a:t> </a:t>
            </a:r>
            <a:r>
              <a:rPr lang="en-US" sz="2200" dirty="0"/>
              <a:t>that the </a:t>
            </a:r>
            <a:r>
              <a:rPr lang="en-US" sz="2200" b="1" dirty="0">
                <a:solidFill>
                  <a:srgbClr val="C00000"/>
                </a:solidFill>
              </a:rPr>
              <a:t>contract is met</a:t>
            </a:r>
          </a:p>
          <a:p>
            <a:endParaRPr lang="en-US" sz="2200" dirty="0"/>
          </a:p>
        </p:txBody>
      </p:sp>
      <p:sp>
        <p:nvSpPr>
          <p:cNvPr id="4" name="Rectangle 3"/>
          <p:cNvSpPr/>
          <p:nvPr/>
        </p:nvSpPr>
        <p:spPr>
          <a:xfrm>
            <a:off x="131180" y="3481389"/>
            <a:ext cx="3036127"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Advantages</a:t>
            </a:r>
          </a:p>
        </p:txBody>
      </p:sp>
      <p:cxnSp>
        <p:nvCxnSpPr>
          <p:cNvPr id="5" name="Straight Connector 4"/>
          <p:cNvCxnSpPr/>
          <p:nvPr/>
        </p:nvCxnSpPr>
        <p:spPr>
          <a:xfrm>
            <a:off x="2022973" y="3941368"/>
            <a:ext cx="9935665" cy="0"/>
          </a:xfrm>
          <a:prstGeom prst="line">
            <a:avLst/>
          </a:prstGeom>
        </p:spPr>
        <p:style>
          <a:lnRef idx="2">
            <a:schemeClr val="accent6"/>
          </a:lnRef>
          <a:fillRef idx="0">
            <a:schemeClr val="accent6"/>
          </a:fillRef>
          <a:effectRef idx="1">
            <a:schemeClr val="accent6"/>
          </a:effectRef>
          <a:fontRef idx="minor">
            <a:schemeClr val="tx1"/>
          </a:fontRef>
        </p:style>
      </p:cxnSp>
      <p:sp>
        <p:nvSpPr>
          <p:cNvPr id="7" name="Content Placeholder 2"/>
          <p:cNvSpPr txBox="1">
            <a:spLocks/>
          </p:cNvSpPr>
          <p:nvPr/>
        </p:nvSpPr>
        <p:spPr>
          <a:xfrm>
            <a:off x="131181" y="4038304"/>
            <a:ext cx="11929640" cy="251095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b="1" dirty="0">
                <a:solidFill>
                  <a:srgbClr val="C00000"/>
                </a:solidFill>
              </a:rPr>
              <a:t>Scalable;</a:t>
            </a:r>
            <a:r>
              <a:rPr lang="en-US" sz="2200" dirty="0"/>
              <a:t> not dependent on size of code</a:t>
            </a:r>
          </a:p>
          <a:p>
            <a:r>
              <a:rPr lang="en-US" sz="2200" dirty="0"/>
              <a:t>Testing </a:t>
            </a:r>
            <a:r>
              <a:rPr lang="en-US" sz="2200" b="1" dirty="0">
                <a:solidFill>
                  <a:srgbClr val="C00000"/>
                </a:solidFill>
              </a:rPr>
              <a:t>needs no knowledge </a:t>
            </a:r>
            <a:r>
              <a:rPr lang="en-US" sz="2200" dirty="0"/>
              <a:t>of </a:t>
            </a:r>
            <a:r>
              <a:rPr lang="en-US" sz="2200" b="1" dirty="0">
                <a:solidFill>
                  <a:srgbClr val="C00000"/>
                </a:solidFill>
              </a:rPr>
              <a:t>implementation</a:t>
            </a:r>
          </a:p>
          <a:p>
            <a:r>
              <a:rPr lang="en-US" sz="2200" b="1" dirty="0">
                <a:solidFill>
                  <a:srgbClr val="C00000"/>
                </a:solidFill>
              </a:rPr>
              <a:t>Tester</a:t>
            </a:r>
            <a:r>
              <a:rPr lang="en-US" sz="2200" dirty="0">
                <a:solidFill>
                  <a:srgbClr val="C00000"/>
                </a:solidFill>
              </a:rPr>
              <a:t> </a:t>
            </a:r>
            <a:r>
              <a:rPr lang="en-US" sz="2200" dirty="0"/>
              <a:t>and </a:t>
            </a:r>
            <a:r>
              <a:rPr lang="en-US" sz="2200" b="1" dirty="0">
                <a:solidFill>
                  <a:srgbClr val="C00000"/>
                </a:solidFill>
              </a:rPr>
              <a:t>developer</a:t>
            </a:r>
            <a:r>
              <a:rPr lang="en-US" sz="2200" dirty="0">
                <a:solidFill>
                  <a:srgbClr val="C00000"/>
                </a:solidFill>
              </a:rPr>
              <a:t> </a:t>
            </a:r>
            <a:r>
              <a:rPr lang="en-US" sz="2200" dirty="0"/>
              <a:t>can be </a:t>
            </a:r>
            <a:r>
              <a:rPr lang="en-US" sz="2200" b="1" dirty="0">
                <a:solidFill>
                  <a:srgbClr val="C00000"/>
                </a:solidFill>
              </a:rPr>
              <a:t>truly independent</a:t>
            </a:r>
            <a:r>
              <a:rPr lang="en-US" sz="2200" dirty="0"/>
              <a:t> of each other </a:t>
            </a:r>
          </a:p>
          <a:p>
            <a:r>
              <a:rPr lang="en-US" sz="2200" b="1" dirty="0">
                <a:solidFill>
                  <a:srgbClr val="C00000"/>
                </a:solidFill>
              </a:rPr>
              <a:t>Tests</a:t>
            </a:r>
            <a:r>
              <a:rPr lang="en-US" sz="2200" dirty="0">
                <a:solidFill>
                  <a:srgbClr val="C00000"/>
                </a:solidFill>
              </a:rPr>
              <a:t> </a:t>
            </a:r>
            <a:r>
              <a:rPr lang="en-US" sz="2200" dirty="0"/>
              <a:t>are </a:t>
            </a:r>
            <a:r>
              <a:rPr lang="en-US" sz="2200" b="1" dirty="0">
                <a:solidFill>
                  <a:srgbClr val="C00000"/>
                </a:solidFill>
              </a:rPr>
              <a:t>done</a:t>
            </a:r>
            <a:r>
              <a:rPr lang="en-US" sz="2200" dirty="0">
                <a:solidFill>
                  <a:srgbClr val="C00000"/>
                </a:solidFill>
              </a:rPr>
              <a:t> </a:t>
            </a:r>
            <a:r>
              <a:rPr lang="en-US" sz="2200" dirty="0"/>
              <a:t>with </a:t>
            </a:r>
            <a:r>
              <a:rPr lang="en-US" sz="2200" b="1" dirty="0">
                <a:solidFill>
                  <a:srgbClr val="C00000"/>
                </a:solidFill>
              </a:rPr>
              <a:t>requirements in mind</a:t>
            </a:r>
          </a:p>
          <a:p>
            <a:r>
              <a:rPr lang="en-US" sz="2200" dirty="0"/>
              <a:t>Does </a:t>
            </a:r>
            <a:r>
              <a:rPr lang="en-US" sz="2200" b="1" dirty="0">
                <a:solidFill>
                  <a:srgbClr val="C00000"/>
                </a:solidFill>
              </a:rPr>
              <a:t>not excuse inconsistencies</a:t>
            </a:r>
            <a:r>
              <a:rPr lang="en-US" sz="2200" dirty="0"/>
              <a:t> in the </a:t>
            </a:r>
            <a:r>
              <a:rPr lang="en-US" sz="2200" b="1" dirty="0">
                <a:solidFill>
                  <a:srgbClr val="C00000"/>
                </a:solidFill>
              </a:rPr>
              <a:t>specifications</a:t>
            </a:r>
          </a:p>
          <a:p>
            <a:r>
              <a:rPr lang="en-US" sz="2200" b="1" dirty="0">
                <a:solidFill>
                  <a:srgbClr val="C00000"/>
                </a:solidFill>
              </a:rPr>
              <a:t>Test cases</a:t>
            </a:r>
            <a:r>
              <a:rPr lang="en-US" sz="2200" dirty="0"/>
              <a:t> can be </a:t>
            </a:r>
            <a:r>
              <a:rPr lang="en-US" sz="2200" b="1" dirty="0">
                <a:solidFill>
                  <a:srgbClr val="C00000"/>
                </a:solidFill>
              </a:rPr>
              <a:t>developed</a:t>
            </a:r>
            <a:r>
              <a:rPr lang="en-US" sz="2200" dirty="0">
                <a:solidFill>
                  <a:srgbClr val="C00000"/>
                </a:solidFill>
              </a:rPr>
              <a:t> </a:t>
            </a:r>
            <a:r>
              <a:rPr lang="en-US" sz="2200" dirty="0"/>
              <a:t>in </a:t>
            </a:r>
            <a:r>
              <a:rPr lang="en-US" sz="2200" b="1" dirty="0">
                <a:solidFill>
                  <a:srgbClr val="C00000"/>
                </a:solidFill>
              </a:rPr>
              <a:t>parallel</a:t>
            </a:r>
            <a:r>
              <a:rPr lang="en-US" sz="2200" dirty="0">
                <a:solidFill>
                  <a:srgbClr val="C00000"/>
                </a:solidFill>
              </a:rPr>
              <a:t> </a:t>
            </a:r>
            <a:r>
              <a:rPr lang="en-US" sz="2200" dirty="0"/>
              <a:t>with </a:t>
            </a:r>
            <a:r>
              <a:rPr lang="en-US" sz="2200" b="1" dirty="0">
                <a:solidFill>
                  <a:srgbClr val="C00000"/>
                </a:solidFill>
              </a:rPr>
              <a:t>code</a:t>
            </a:r>
          </a:p>
        </p:txBody>
      </p:sp>
    </p:spTree>
    <p:extLst>
      <p:ext uri="{BB962C8B-B14F-4D97-AF65-F5344CB8AC3E}">
        <p14:creationId xmlns:p14="http://schemas.microsoft.com/office/powerpoint/2010/main" val="262451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22" presetClass="entr" presetSubtype="8"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7"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Black Box Testing Cont.</a:t>
            </a:r>
          </a:p>
        </p:txBody>
      </p:sp>
      <p:sp>
        <p:nvSpPr>
          <p:cNvPr id="6" name="Rectangle 5"/>
          <p:cNvSpPr/>
          <p:nvPr/>
        </p:nvSpPr>
        <p:spPr>
          <a:xfrm>
            <a:off x="197854" y="898572"/>
            <a:ext cx="3036127"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Disadvantages</a:t>
            </a:r>
          </a:p>
        </p:txBody>
      </p:sp>
      <p:cxnSp>
        <p:nvCxnSpPr>
          <p:cNvPr id="7" name="Straight Connector 6"/>
          <p:cNvCxnSpPr>
            <a:cxnSpLocks/>
          </p:cNvCxnSpPr>
          <p:nvPr/>
        </p:nvCxnSpPr>
        <p:spPr>
          <a:xfrm flipV="1">
            <a:off x="197854" y="1350405"/>
            <a:ext cx="5059127" cy="20389"/>
          </a:xfrm>
          <a:prstGeom prst="line">
            <a:avLst/>
          </a:prstGeom>
        </p:spPr>
        <p:style>
          <a:lnRef idx="2">
            <a:schemeClr val="accent6"/>
          </a:lnRef>
          <a:fillRef idx="0">
            <a:schemeClr val="accent6"/>
          </a:fillRef>
          <a:effectRef idx="1">
            <a:schemeClr val="accent6"/>
          </a:effectRef>
          <a:fontRef idx="minor">
            <a:schemeClr val="tx1"/>
          </a:fontRef>
        </p:style>
      </p:cxnSp>
      <p:sp>
        <p:nvSpPr>
          <p:cNvPr id="8" name="Content Placeholder 2"/>
          <p:cNvSpPr txBox="1">
            <a:spLocks/>
          </p:cNvSpPr>
          <p:nvPr/>
        </p:nvSpPr>
        <p:spPr>
          <a:xfrm>
            <a:off x="138862" y="1404235"/>
            <a:ext cx="5059127" cy="251095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b="1" dirty="0">
                <a:solidFill>
                  <a:srgbClr val="C00000"/>
                </a:solidFill>
              </a:rPr>
              <a:t>Test size </a:t>
            </a:r>
            <a:r>
              <a:rPr lang="en-US" sz="2200" dirty="0"/>
              <a:t>will </a:t>
            </a:r>
            <a:r>
              <a:rPr lang="en-US" sz="2200" b="1" dirty="0">
                <a:solidFill>
                  <a:srgbClr val="C00000"/>
                </a:solidFill>
              </a:rPr>
              <a:t>have to be small</a:t>
            </a:r>
          </a:p>
          <a:p>
            <a:r>
              <a:rPr lang="en-US" sz="2200" b="1" dirty="0">
                <a:solidFill>
                  <a:srgbClr val="C00000"/>
                </a:solidFill>
              </a:rPr>
              <a:t>Specifications</a:t>
            </a:r>
            <a:r>
              <a:rPr lang="en-US" sz="2200" dirty="0">
                <a:solidFill>
                  <a:srgbClr val="C00000"/>
                </a:solidFill>
              </a:rPr>
              <a:t> </a:t>
            </a:r>
            <a:r>
              <a:rPr lang="en-US" sz="2200" dirty="0"/>
              <a:t>must be </a:t>
            </a:r>
            <a:r>
              <a:rPr lang="en-US" sz="2200" b="1" dirty="0">
                <a:solidFill>
                  <a:srgbClr val="C00000"/>
                </a:solidFill>
              </a:rPr>
              <a:t>clear</a:t>
            </a:r>
            <a:r>
              <a:rPr lang="en-US" sz="2200" dirty="0"/>
              <a:t>, </a:t>
            </a:r>
            <a:r>
              <a:rPr lang="en-US" sz="2200" b="1" dirty="0">
                <a:solidFill>
                  <a:srgbClr val="C00000"/>
                </a:solidFill>
              </a:rPr>
              <a:t>concise</a:t>
            </a:r>
            <a:r>
              <a:rPr lang="en-US" sz="2200" dirty="0"/>
              <a:t>, and </a:t>
            </a:r>
            <a:r>
              <a:rPr lang="en-US" sz="2200" b="1" dirty="0">
                <a:solidFill>
                  <a:srgbClr val="C00000"/>
                </a:solidFill>
              </a:rPr>
              <a:t>correct</a:t>
            </a:r>
          </a:p>
          <a:p>
            <a:r>
              <a:rPr lang="en-US" sz="2200" dirty="0"/>
              <a:t>May </a:t>
            </a:r>
            <a:r>
              <a:rPr lang="en-US" sz="2200" b="1" dirty="0">
                <a:solidFill>
                  <a:srgbClr val="C00000"/>
                </a:solidFill>
              </a:rPr>
              <a:t>leave</a:t>
            </a:r>
            <a:r>
              <a:rPr lang="en-US" sz="2200" dirty="0">
                <a:solidFill>
                  <a:srgbClr val="C00000"/>
                </a:solidFill>
              </a:rPr>
              <a:t> </a:t>
            </a:r>
            <a:r>
              <a:rPr lang="en-US" sz="2200" dirty="0"/>
              <a:t>many </a:t>
            </a:r>
            <a:r>
              <a:rPr lang="en-US" sz="2200" b="1" dirty="0">
                <a:solidFill>
                  <a:srgbClr val="C00000"/>
                </a:solidFill>
              </a:rPr>
              <a:t>program paths untested</a:t>
            </a:r>
          </a:p>
          <a:p>
            <a:r>
              <a:rPr lang="en-US" sz="2200" b="1" dirty="0">
                <a:solidFill>
                  <a:srgbClr val="C00000"/>
                </a:solidFill>
              </a:rPr>
              <a:t>Weighting</a:t>
            </a:r>
            <a:r>
              <a:rPr lang="en-US" sz="2200" dirty="0">
                <a:solidFill>
                  <a:srgbClr val="C00000"/>
                </a:solidFill>
              </a:rPr>
              <a:t> </a:t>
            </a:r>
            <a:r>
              <a:rPr lang="en-US" sz="2200" dirty="0"/>
              <a:t>of program </a:t>
            </a:r>
            <a:r>
              <a:rPr lang="en-US" sz="2200" b="1" dirty="0">
                <a:solidFill>
                  <a:srgbClr val="C00000"/>
                </a:solidFill>
              </a:rPr>
              <a:t>paths</a:t>
            </a:r>
            <a:r>
              <a:rPr lang="en-US" sz="2200" dirty="0">
                <a:solidFill>
                  <a:srgbClr val="C00000"/>
                </a:solidFill>
              </a:rPr>
              <a:t> </a:t>
            </a:r>
            <a:r>
              <a:rPr lang="en-US" sz="2200" dirty="0"/>
              <a:t>is</a:t>
            </a:r>
            <a:r>
              <a:rPr lang="en-US" sz="2200" b="1" dirty="0">
                <a:solidFill>
                  <a:srgbClr val="C00000"/>
                </a:solidFill>
              </a:rPr>
              <a:t> not possible</a:t>
            </a:r>
          </a:p>
        </p:txBody>
      </p:sp>
      <p:sp>
        <p:nvSpPr>
          <p:cNvPr id="11" name="Rectangle 10"/>
          <p:cNvSpPr/>
          <p:nvPr/>
        </p:nvSpPr>
        <p:spPr>
          <a:xfrm>
            <a:off x="5264890" y="863081"/>
            <a:ext cx="5059127" cy="461665"/>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Test Case Design</a:t>
            </a:r>
          </a:p>
        </p:txBody>
      </p:sp>
      <p:sp>
        <p:nvSpPr>
          <p:cNvPr id="12" name="Vertical Scroll 11"/>
          <p:cNvSpPr/>
          <p:nvPr/>
        </p:nvSpPr>
        <p:spPr>
          <a:xfrm>
            <a:off x="3005638" y="4300383"/>
            <a:ext cx="2293315" cy="1905000"/>
          </a:xfrm>
          <a:prstGeom prst="verticalScroll">
            <a:avLst/>
          </a:prstGeom>
        </p:spPr>
        <p:style>
          <a:lnRef idx="2">
            <a:schemeClr val="accent6"/>
          </a:lnRef>
          <a:fillRef idx="1">
            <a:schemeClr val="lt1"/>
          </a:fillRef>
          <a:effectRef idx="0">
            <a:schemeClr val="accent6"/>
          </a:effectRef>
          <a:fontRef idx="minor">
            <a:schemeClr val="dk1"/>
          </a:fontRef>
        </p:style>
        <p:txBody>
          <a:bodyPr rtlCol="0" anchor="ctr"/>
          <a:lstStyle/>
          <a:p>
            <a:r>
              <a:rPr lang="en-US" dirty="0"/>
              <a:t>Specification</a:t>
            </a:r>
          </a:p>
          <a:p>
            <a:r>
              <a:rPr lang="en-US" dirty="0"/>
              <a:t>Operation op</a:t>
            </a:r>
          </a:p>
          <a:p>
            <a:r>
              <a:rPr lang="en-US" dirty="0"/>
              <a:t>Pre: X</a:t>
            </a:r>
          </a:p>
          <a:p>
            <a:r>
              <a:rPr lang="en-US" dirty="0"/>
              <a:t>Post: Y</a:t>
            </a:r>
          </a:p>
          <a:p>
            <a:endParaRPr lang="en-US" dirty="0"/>
          </a:p>
        </p:txBody>
      </p:sp>
      <p:sp>
        <p:nvSpPr>
          <p:cNvPr id="13" name="Vertical Scroll 12"/>
          <p:cNvSpPr/>
          <p:nvPr/>
        </p:nvSpPr>
        <p:spPr>
          <a:xfrm>
            <a:off x="9219536" y="3805084"/>
            <a:ext cx="2427368" cy="2666999"/>
          </a:xfrm>
          <a:prstGeom prst="verticalScroll">
            <a:avLst/>
          </a:prstGeom>
        </p:spPr>
        <p:style>
          <a:lnRef idx="2">
            <a:schemeClr val="accent6"/>
          </a:lnRef>
          <a:fillRef idx="1">
            <a:schemeClr val="lt1"/>
          </a:fillRef>
          <a:effectRef idx="0">
            <a:schemeClr val="accent6"/>
          </a:effectRef>
          <a:fontRef idx="minor">
            <a:schemeClr val="dk1"/>
          </a:fontRef>
        </p:style>
        <p:txBody>
          <a:bodyPr rtlCol="0" anchor="ctr"/>
          <a:lstStyle/>
          <a:p>
            <a:r>
              <a:rPr lang="en-US" dirty="0"/>
              <a:t>Test Case 1</a:t>
            </a:r>
          </a:p>
          <a:p>
            <a:r>
              <a:rPr lang="en-US" dirty="0"/>
              <a:t>Input: x1 (sat. X)</a:t>
            </a:r>
          </a:p>
          <a:p>
            <a:r>
              <a:rPr lang="en-US" dirty="0"/>
              <a:t>Exp. Output: y1</a:t>
            </a:r>
          </a:p>
          <a:p>
            <a:endParaRPr lang="en-US" dirty="0"/>
          </a:p>
          <a:p>
            <a:r>
              <a:rPr lang="en-US" dirty="0"/>
              <a:t>Test Case 2</a:t>
            </a:r>
          </a:p>
          <a:p>
            <a:r>
              <a:rPr lang="en-US" dirty="0"/>
              <a:t>Input: x2 (sat. X)</a:t>
            </a:r>
          </a:p>
          <a:p>
            <a:r>
              <a:rPr lang="en-US" dirty="0"/>
              <a:t>Exp. Output: y2</a:t>
            </a:r>
          </a:p>
        </p:txBody>
      </p:sp>
      <p:sp>
        <p:nvSpPr>
          <p:cNvPr id="14" name="Rectangle 13"/>
          <p:cNvSpPr/>
          <p:nvPr/>
        </p:nvSpPr>
        <p:spPr>
          <a:xfrm>
            <a:off x="6244019" y="4686189"/>
            <a:ext cx="1981200" cy="114485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100" b="1" dirty="0"/>
              <a:t>Specification-</a:t>
            </a:r>
          </a:p>
          <a:p>
            <a:pPr algn="ctr"/>
            <a:r>
              <a:rPr lang="en-US" sz="2100" b="1" dirty="0"/>
              <a:t>Based Test Case</a:t>
            </a:r>
          </a:p>
          <a:p>
            <a:pPr algn="ctr"/>
            <a:r>
              <a:rPr lang="en-US" sz="2100" b="1" dirty="0"/>
              <a:t>Design</a:t>
            </a:r>
          </a:p>
        </p:txBody>
      </p:sp>
      <p:sp>
        <p:nvSpPr>
          <p:cNvPr id="15" name="Right Arrow 14"/>
          <p:cNvSpPr/>
          <p:nvPr/>
        </p:nvSpPr>
        <p:spPr>
          <a:xfrm>
            <a:off x="5343823" y="5024283"/>
            <a:ext cx="720183" cy="45720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ight Arrow 15"/>
          <p:cNvSpPr/>
          <p:nvPr/>
        </p:nvSpPr>
        <p:spPr>
          <a:xfrm>
            <a:off x="8491919" y="5024283"/>
            <a:ext cx="720183" cy="45720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0" name="Straight Connector 19"/>
          <p:cNvCxnSpPr/>
          <p:nvPr/>
        </p:nvCxnSpPr>
        <p:spPr>
          <a:xfrm>
            <a:off x="5235204" y="711201"/>
            <a:ext cx="0" cy="274642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6E21EF83-45FA-42C6-91EA-FAAE9896F8BF}"/>
              </a:ext>
            </a:extLst>
          </p:cNvPr>
          <p:cNvSpPr>
            <a:spLocks noGrp="1"/>
          </p:cNvSpPr>
          <p:nvPr>
            <p:ph idx="1"/>
          </p:nvPr>
        </p:nvSpPr>
        <p:spPr>
          <a:xfrm>
            <a:off x="5294625" y="1380626"/>
            <a:ext cx="6610891" cy="2536981"/>
          </a:xfrm>
        </p:spPr>
        <p:txBody>
          <a:bodyPr>
            <a:normAutofit/>
          </a:bodyPr>
          <a:lstStyle/>
          <a:p>
            <a:r>
              <a:rPr lang="en-US" sz="2200" b="1" dirty="0">
                <a:solidFill>
                  <a:srgbClr val="C00000"/>
                </a:solidFill>
              </a:rPr>
              <a:t>Examine pre-condition</a:t>
            </a:r>
            <a:r>
              <a:rPr lang="en-US" sz="2200" dirty="0"/>
              <a:t>, and </a:t>
            </a:r>
            <a:r>
              <a:rPr lang="en-US" sz="2200" b="1" dirty="0">
                <a:solidFill>
                  <a:srgbClr val="C00000"/>
                </a:solidFill>
              </a:rPr>
              <a:t>identify</a:t>
            </a:r>
            <a:r>
              <a:rPr lang="en-US" sz="2200" dirty="0">
                <a:solidFill>
                  <a:srgbClr val="C00000"/>
                </a:solidFill>
              </a:rPr>
              <a:t> </a:t>
            </a:r>
            <a:r>
              <a:rPr lang="en-US" sz="2200" dirty="0"/>
              <a:t>equivalence </a:t>
            </a:r>
            <a:r>
              <a:rPr lang="en-US" sz="2200" b="1" dirty="0">
                <a:solidFill>
                  <a:srgbClr val="C00000"/>
                </a:solidFill>
              </a:rPr>
              <a:t>classes</a:t>
            </a:r>
          </a:p>
          <a:p>
            <a:r>
              <a:rPr lang="en-US" sz="2200" b="1" dirty="0">
                <a:solidFill>
                  <a:srgbClr val="C00000"/>
                </a:solidFill>
              </a:rPr>
              <a:t>All possible inputs</a:t>
            </a:r>
            <a:r>
              <a:rPr lang="en-US" sz="2200" dirty="0"/>
              <a:t> such that all classes</a:t>
            </a:r>
            <a:r>
              <a:rPr lang="en-US" sz="2200" b="1" dirty="0">
                <a:solidFill>
                  <a:srgbClr val="C00000"/>
                </a:solidFill>
              </a:rPr>
              <a:t> are covered</a:t>
            </a:r>
          </a:p>
          <a:p>
            <a:r>
              <a:rPr lang="en-US" sz="2200" b="1" dirty="0">
                <a:solidFill>
                  <a:srgbClr val="C00000"/>
                </a:solidFill>
              </a:rPr>
              <a:t>Apply</a:t>
            </a:r>
            <a:r>
              <a:rPr lang="en-US" sz="2200" dirty="0">
                <a:solidFill>
                  <a:srgbClr val="C00000"/>
                </a:solidFill>
              </a:rPr>
              <a:t> </a:t>
            </a:r>
            <a:r>
              <a:rPr lang="en-US" sz="2200" dirty="0"/>
              <a:t>the </a:t>
            </a:r>
            <a:r>
              <a:rPr lang="en-US" sz="2200" b="1" dirty="0">
                <a:solidFill>
                  <a:srgbClr val="C00000"/>
                </a:solidFill>
              </a:rPr>
              <a:t>specification</a:t>
            </a:r>
            <a:r>
              <a:rPr lang="en-US" sz="2200" dirty="0">
                <a:solidFill>
                  <a:srgbClr val="C00000"/>
                </a:solidFill>
              </a:rPr>
              <a:t> </a:t>
            </a:r>
            <a:r>
              <a:rPr lang="en-US" sz="2200" b="1" dirty="0">
                <a:solidFill>
                  <a:srgbClr val="C00000"/>
                </a:solidFill>
              </a:rPr>
              <a:t>to</a:t>
            </a:r>
            <a:r>
              <a:rPr lang="en-US" sz="2200" dirty="0">
                <a:solidFill>
                  <a:srgbClr val="C00000"/>
                </a:solidFill>
              </a:rPr>
              <a:t> </a:t>
            </a:r>
            <a:r>
              <a:rPr lang="en-US" sz="2200" b="1" dirty="0">
                <a:solidFill>
                  <a:srgbClr val="C00000"/>
                </a:solidFill>
              </a:rPr>
              <a:t>input</a:t>
            </a:r>
            <a:r>
              <a:rPr lang="en-US" sz="2200" dirty="0">
                <a:solidFill>
                  <a:srgbClr val="C00000"/>
                </a:solidFill>
              </a:rPr>
              <a:t> </a:t>
            </a:r>
            <a:r>
              <a:rPr lang="en-US" sz="2200" dirty="0"/>
              <a:t>to write down </a:t>
            </a:r>
            <a:r>
              <a:rPr lang="en-US" sz="2200" b="1" dirty="0">
                <a:solidFill>
                  <a:srgbClr val="C00000"/>
                </a:solidFill>
              </a:rPr>
              <a:t>expected output</a:t>
            </a:r>
          </a:p>
        </p:txBody>
      </p:sp>
      <p:cxnSp>
        <p:nvCxnSpPr>
          <p:cNvPr id="21" name="Straight Connector 20">
            <a:extLst>
              <a:ext uri="{FF2B5EF4-FFF2-40B4-BE49-F238E27FC236}">
                <a16:creationId xmlns:a16="http://schemas.microsoft.com/office/drawing/2014/main" id="{215498B4-F5DD-4DAD-A974-42FC796B82F2}"/>
              </a:ext>
            </a:extLst>
          </p:cNvPr>
          <p:cNvCxnSpPr>
            <a:cxnSpLocks/>
          </p:cNvCxnSpPr>
          <p:nvPr/>
        </p:nvCxnSpPr>
        <p:spPr>
          <a:xfrm flipV="1">
            <a:off x="5264890" y="1324746"/>
            <a:ext cx="6927110" cy="1"/>
          </a:xfrm>
          <a:prstGeom prst="line">
            <a:avLst/>
          </a:prstGeom>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3553441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22" presetClass="entr" presetSubtype="8"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wipe(left)">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wipe(up)">
                                      <p:cBhvr>
                                        <p:cTn id="14" dur="500"/>
                                        <p:tgtEl>
                                          <p:spTgt spid="20"/>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left)">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left)">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7">
                                            <p:txEl>
                                              <p:pRg st="2" end="2"/>
                                            </p:txEl>
                                          </p:spTgt>
                                        </p:tgtEl>
                                        <p:attrNameLst>
                                          <p:attrName>style.visibility</p:attrName>
                                        </p:attrNameLst>
                                      </p:cBhvr>
                                      <p:to>
                                        <p:strVal val="visible"/>
                                      </p:to>
                                    </p:set>
                                  </p:childTnLst>
                                </p:cTn>
                              </p:par>
                              <p:par>
                                <p:cTn id="69" presetID="22" presetClass="entr" presetSubtype="8" fill="hold" nodeType="with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wipe(left)">
                                      <p:cBhvr>
                                        <p:cTn id="7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build="p"/>
      <p:bldP spid="11" grpId="0" animBg="1"/>
      <p:bldP spid="12" grpId="0" animBg="1"/>
      <p:bldP spid="13" grpId="0" animBg="1"/>
      <p:bldP spid="14" grpId="0" animBg="1"/>
      <p:bldP spid="15" grpId="0" animBg="1"/>
      <p:bldP spid="16" grpId="0" animBg="1"/>
      <p:bldP spid="17"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Black Box Testing Cont.</a:t>
            </a:r>
          </a:p>
        </p:txBody>
      </p:sp>
      <p:sp>
        <p:nvSpPr>
          <p:cNvPr id="3" name="Content Placeholder 2"/>
          <p:cNvSpPr>
            <a:spLocks noGrp="1"/>
          </p:cNvSpPr>
          <p:nvPr>
            <p:ph idx="1"/>
          </p:nvPr>
        </p:nvSpPr>
        <p:spPr>
          <a:xfrm>
            <a:off x="131180" y="863445"/>
            <a:ext cx="11929641" cy="1658530"/>
          </a:xfrm>
        </p:spPr>
        <p:txBody>
          <a:bodyPr/>
          <a:lstStyle/>
          <a:p>
            <a:r>
              <a:rPr lang="en-US" b="1" dirty="0">
                <a:solidFill>
                  <a:srgbClr val="C00000"/>
                </a:solidFill>
              </a:rPr>
              <a:t>Exhausting testing </a:t>
            </a:r>
            <a:r>
              <a:rPr lang="en-US" dirty="0"/>
              <a:t>is </a:t>
            </a:r>
            <a:r>
              <a:rPr lang="en-US" dirty="0">
                <a:solidFill>
                  <a:srgbClr val="C00000"/>
                </a:solidFill>
              </a:rPr>
              <a:t>not always possible </a:t>
            </a:r>
            <a:r>
              <a:rPr lang="en-US" dirty="0"/>
              <a:t>when there is </a:t>
            </a:r>
            <a:r>
              <a:rPr lang="en-US" b="1" dirty="0">
                <a:solidFill>
                  <a:srgbClr val="C00000"/>
                </a:solidFill>
              </a:rPr>
              <a:t>a large set of input combinations</a:t>
            </a:r>
            <a:r>
              <a:rPr lang="en-US" dirty="0"/>
              <a:t>,  because of </a:t>
            </a:r>
            <a:r>
              <a:rPr lang="en-US" b="1" dirty="0">
                <a:solidFill>
                  <a:srgbClr val="C00000"/>
                </a:solidFill>
              </a:rPr>
              <a:t>budget</a:t>
            </a:r>
            <a:r>
              <a:rPr lang="en-US" dirty="0"/>
              <a:t> and </a:t>
            </a:r>
            <a:r>
              <a:rPr lang="en-US" b="1" dirty="0">
                <a:solidFill>
                  <a:srgbClr val="C00000"/>
                </a:solidFill>
              </a:rPr>
              <a:t>time</a:t>
            </a:r>
            <a:r>
              <a:rPr lang="en-US" dirty="0"/>
              <a:t> </a:t>
            </a:r>
            <a:r>
              <a:rPr lang="en-US" dirty="0">
                <a:solidFill>
                  <a:srgbClr val="C00000"/>
                </a:solidFill>
              </a:rPr>
              <a:t>constraint</a:t>
            </a:r>
            <a:r>
              <a:rPr lang="en-US" dirty="0"/>
              <a:t>.</a:t>
            </a:r>
          </a:p>
          <a:p>
            <a:r>
              <a:rPr lang="en-US" dirty="0"/>
              <a:t>The </a:t>
            </a:r>
            <a:r>
              <a:rPr lang="en-US" dirty="0">
                <a:solidFill>
                  <a:srgbClr val="C00000"/>
                </a:solidFill>
              </a:rPr>
              <a:t>special techniques </a:t>
            </a:r>
            <a:r>
              <a:rPr lang="en-US" dirty="0"/>
              <a:t>are needed which </a:t>
            </a:r>
            <a:r>
              <a:rPr lang="en-US" b="1" dirty="0">
                <a:solidFill>
                  <a:srgbClr val="C00000"/>
                </a:solidFill>
              </a:rPr>
              <a:t>select test-cases smartly </a:t>
            </a:r>
            <a:r>
              <a:rPr lang="en-US" dirty="0"/>
              <a:t>from the </a:t>
            </a:r>
            <a:r>
              <a:rPr lang="en-US" b="1" dirty="0">
                <a:solidFill>
                  <a:srgbClr val="C00000"/>
                </a:solidFill>
              </a:rPr>
              <a:t>all combination of test-cases </a:t>
            </a:r>
            <a:r>
              <a:rPr lang="en-US" dirty="0"/>
              <a:t>in such a way that </a:t>
            </a:r>
            <a:r>
              <a:rPr lang="en-US" dirty="0">
                <a:solidFill>
                  <a:srgbClr val="C00000"/>
                </a:solidFill>
              </a:rPr>
              <a:t>all scenarios are covered</a:t>
            </a:r>
            <a:endParaRPr lang="en-US" dirty="0"/>
          </a:p>
        </p:txBody>
      </p:sp>
      <p:pic>
        <p:nvPicPr>
          <p:cNvPr id="9" name="Picture 8"/>
          <p:cNvPicPr>
            <a:picLocks noChangeAspect="1"/>
          </p:cNvPicPr>
          <p:nvPr/>
        </p:nvPicPr>
        <p:blipFill rotWithShape="1">
          <a:blip r:embed="rId2">
            <a:duotone>
              <a:schemeClr val="accent6">
                <a:shade val="45000"/>
                <a:satMod val="135000"/>
              </a:schemeClr>
              <a:prstClr val="white"/>
            </a:duotone>
            <a:extLst>
              <a:ext uri="{28A0092B-C50C-407E-A947-70E740481C1C}">
                <a14:useLocalDpi xmlns:a14="http://schemas.microsoft.com/office/drawing/2010/main" val="0"/>
              </a:ext>
            </a:extLst>
          </a:blip>
          <a:srcRect l="11216" r="10272"/>
          <a:stretch/>
        </p:blipFill>
        <p:spPr>
          <a:xfrm rot="4966566">
            <a:off x="10149113" y="3384830"/>
            <a:ext cx="1600200" cy="2038172"/>
          </a:xfrm>
          <a:prstGeom prst="rect">
            <a:avLst/>
          </a:prstGeom>
        </p:spPr>
      </p:pic>
      <p:sp>
        <p:nvSpPr>
          <p:cNvPr id="10" name="Rectangle 9"/>
          <p:cNvSpPr/>
          <p:nvPr/>
        </p:nvSpPr>
        <p:spPr>
          <a:xfrm>
            <a:off x="131180" y="2592251"/>
            <a:ext cx="3254417" cy="461665"/>
          </a:xfrm>
          <a:prstGeom prst="rect">
            <a:avLst/>
          </a:prstGeom>
        </p:spPr>
        <p:txBody>
          <a:bodyPr wrap="square">
            <a:spAutoFit/>
          </a:bodyPr>
          <a:lstStyle/>
          <a:p>
            <a:r>
              <a:rPr lang="en-US" sz="2400" b="1" dirty="0"/>
              <a:t>Two techniques are used</a:t>
            </a:r>
            <a:endParaRPr lang="en-US" sz="2400" dirty="0"/>
          </a:p>
        </p:txBody>
      </p:sp>
      <p:cxnSp>
        <p:nvCxnSpPr>
          <p:cNvPr id="11" name="Straight Connector 10"/>
          <p:cNvCxnSpPr>
            <a:stCxn id="10" idx="3"/>
          </p:cNvCxnSpPr>
          <p:nvPr/>
        </p:nvCxnSpPr>
        <p:spPr>
          <a:xfrm>
            <a:off x="3385597" y="2823084"/>
            <a:ext cx="856059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473980" y="3121575"/>
            <a:ext cx="3744053" cy="461665"/>
            <a:chOff x="688300" y="4331466"/>
            <a:chExt cx="3744053" cy="461665"/>
          </a:xfrm>
        </p:grpSpPr>
        <p:sp>
          <p:nvSpPr>
            <p:cNvPr id="13" name="Rectangle 12"/>
            <p:cNvSpPr/>
            <p:nvPr/>
          </p:nvSpPr>
          <p:spPr>
            <a:xfrm>
              <a:off x="1109215" y="4331466"/>
              <a:ext cx="3323138" cy="46166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400" dirty="0"/>
                <a:t>Equivalence Partitioning</a:t>
              </a:r>
            </a:p>
          </p:txBody>
        </p:sp>
        <p:sp>
          <p:nvSpPr>
            <p:cNvPr id="14" name="Rectangle 13"/>
            <p:cNvSpPr/>
            <p:nvPr/>
          </p:nvSpPr>
          <p:spPr>
            <a:xfrm>
              <a:off x="688300" y="4331467"/>
              <a:ext cx="420914" cy="461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grpSp>
      <p:grpSp>
        <p:nvGrpSpPr>
          <p:cNvPr id="15" name="Group 14"/>
          <p:cNvGrpSpPr/>
          <p:nvPr/>
        </p:nvGrpSpPr>
        <p:grpSpPr>
          <a:xfrm>
            <a:off x="4378234" y="3121575"/>
            <a:ext cx="5056658" cy="461665"/>
            <a:chOff x="688300" y="4863407"/>
            <a:chExt cx="5056658" cy="461665"/>
          </a:xfrm>
        </p:grpSpPr>
        <p:sp>
          <p:nvSpPr>
            <p:cNvPr id="16" name="Rectangle 15"/>
            <p:cNvSpPr/>
            <p:nvPr/>
          </p:nvSpPr>
          <p:spPr>
            <a:xfrm>
              <a:off x="1109214" y="4863407"/>
              <a:ext cx="4635744" cy="46166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400" dirty="0"/>
                <a:t>Boundary Value Analysis (BVA)</a:t>
              </a:r>
            </a:p>
          </p:txBody>
        </p:sp>
        <p:sp>
          <p:nvSpPr>
            <p:cNvPr id="17" name="Rectangle 16"/>
            <p:cNvSpPr/>
            <p:nvPr/>
          </p:nvSpPr>
          <p:spPr>
            <a:xfrm>
              <a:off x="688300" y="4863408"/>
              <a:ext cx="420914" cy="461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grpSp>
      <p:sp>
        <p:nvSpPr>
          <p:cNvPr id="22" name="Content Placeholder 2"/>
          <p:cNvSpPr txBox="1">
            <a:spLocks/>
          </p:cNvSpPr>
          <p:nvPr/>
        </p:nvSpPr>
        <p:spPr>
          <a:xfrm>
            <a:off x="131181" y="4403916"/>
            <a:ext cx="9303711" cy="2114872"/>
          </a:xfrm>
          <a:prstGeom prst="rect">
            <a:avLst/>
          </a:prstGeom>
        </p:spPr>
        <p:txBody>
          <a:bodyPr vert="horz" lIns="91440" tIns="45720" rIns="91440" bIns="45720" rtlCol="0">
            <a:norm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C00000"/>
                </a:solidFill>
              </a:rPr>
              <a:t>Input data </a:t>
            </a:r>
            <a:r>
              <a:rPr lang="en-US" dirty="0"/>
              <a:t>for a program unit usually </a:t>
            </a:r>
            <a:r>
              <a:rPr lang="en-US" b="1" dirty="0">
                <a:solidFill>
                  <a:srgbClr val="C00000"/>
                </a:solidFill>
              </a:rPr>
              <a:t>falls into</a:t>
            </a:r>
            <a:r>
              <a:rPr lang="en-US" dirty="0"/>
              <a:t> a </a:t>
            </a:r>
            <a:r>
              <a:rPr lang="en-US" b="1" dirty="0">
                <a:solidFill>
                  <a:srgbClr val="C00000"/>
                </a:solidFill>
              </a:rPr>
              <a:t>number of partitions</a:t>
            </a:r>
            <a:r>
              <a:rPr lang="en-US" dirty="0"/>
              <a:t>, e.g. all negative integers, zero, all positive numbers</a:t>
            </a:r>
          </a:p>
          <a:p>
            <a:r>
              <a:rPr lang="en-US" b="1" dirty="0">
                <a:solidFill>
                  <a:srgbClr val="C00000"/>
                </a:solidFill>
              </a:rPr>
              <a:t>Each partition</a:t>
            </a:r>
            <a:r>
              <a:rPr lang="en-US" dirty="0"/>
              <a:t> of input data </a:t>
            </a:r>
            <a:r>
              <a:rPr lang="en-US" b="1" dirty="0">
                <a:solidFill>
                  <a:srgbClr val="C00000"/>
                </a:solidFill>
              </a:rPr>
              <a:t>makes the program</a:t>
            </a:r>
            <a:r>
              <a:rPr lang="en-US" dirty="0"/>
              <a:t> </a:t>
            </a:r>
            <a:r>
              <a:rPr lang="en-US" b="1" dirty="0">
                <a:solidFill>
                  <a:srgbClr val="C00000"/>
                </a:solidFill>
              </a:rPr>
              <a:t>behave</a:t>
            </a:r>
            <a:r>
              <a:rPr lang="en-US" dirty="0">
                <a:solidFill>
                  <a:srgbClr val="C00000"/>
                </a:solidFill>
              </a:rPr>
              <a:t> </a:t>
            </a:r>
            <a:r>
              <a:rPr lang="en-US" dirty="0"/>
              <a:t>in a </a:t>
            </a:r>
            <a:r>
              <a:rPr lang="en-US" b="1" dirty="0">
                <a:solidFill>
                  <a:srgbClr val="C00000"/>
                </a:solidFill>
              </a:rPr>
              <a:t>similar way</a:t>
            </a:r>
          </a:p>
          <a:p>
            <a:r>
              <a:rPr lang="en-US" b="1" dirty="0">
                <a:solidFill>
                  <a:srgbClr val="C00000"/>
                </a:solidFill>
              </a:rPr>
              <a:t>Two test cases</a:t>
            </a:r>
            <a:r>
              <a:rPr lang="en-US" dirty="0"/>
              <a:t> based on members from the </a:t>
            </a:r>
            <a:r>
              <a:rPr lang="en-US" b="1" dirty="0">
                <a:solidFill>
                  <a:srgbClr val="C00000"/>
                </a:solidFill>
              </a:rPr>
              <a:t>same partition</a:t>
            </a:r>
            <a:r>
              <a:rPr lang="en-US" dirty="0"/>
              <a:t> is likely to</a:t>
            </a:r>
            <a:r>
              <a:rPr lang="en-US" b="1" dirty="0">
                <a:solidFill>
                  <a:srgbClr val="C00000"/>
                </a:solidFill>
              </a:rPr>
              <a:t> reveal the same bugs</a:t>
            </a:r>
          </a:p>
        </p:txBody>
      </p:sp>
      <p:sp>
        <p:nvSpPr>
          <p:cNvPr id="23" name="Rectangle 22"/>
          <p:cNvSpPr/>
          <p:nvPr/>
        </p:nvSpPr>
        <p:spPr>
          <a:xfrm>
            <a:off x="131180" y="3881730"/>
            <a:ext cx="3791891"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Equivalence Partitioning</a:t>
            </a:r>
          </a:p>
        </p:txBody>
      </p:sp>
      <p:cxnSp>
        <p:nvCxnSpPr>
          <p:cNvPr id="24" name="Straight Connector 23"/>
          <p:cNvCxnSpPr/>
          <p:nvPr/>
        </p:nvCxnSpPr>
        <p:spPr>
          <a:xfrm>
            <a:off x="2022973" y="4341709"/>
            <a:ext cx="7411919" cy="0"/>
          </a:xfrm>
          <a:prstGeom prst="line">
            <a:avLst/>
          </a:prstGeom>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4065895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2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P spid="22" grpId="0" build="p"/>
      <p:bldP spid="2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Equivalence Partitioning (</a:t>
            </a:r>
            <a:r>
              <a:rPr lang="en-US" dirty="0"/>
              <a:t>Black Box Testing)</a:t>
            </a:r>
          </a:p>
        </p:txBody>
      </p:sp>
      <p:sp>
        <p:nvSpPr>
          <p:cNvPr id="4" name="Rectangle 3"/>
          <p:cNvSpPr/>
          <p:nvPr/>
        </p:nvSpPr>
        <p:spPr>
          <a:xfrm>
            <a:off x="125361" y="889820"/>
            <a:ext cx="11865078" cy="830997"/>
          </a:xfrm>
          <a:prstGeom prst="rect">
            <a:avLst/>
          </a:prstGeom>
          <a:ln>
            <a:solidFill>
              <a:schemeClr val="bg1">
                <a:lumMod val="85000"/>
              </a:schemeClr>
            </a:solidFill>
          </a:ln>
        </p:spPr>
        <p:txBody>
          <a:bodyPr wrap="square">
            <a:spAutoFit/>
          </a:bodyPr>
          <a:lstStyle/>
          <a:p>
            <a:pPr algn="ctr"/>
            <a:r>
              <a:rPr lang="en-US" sz="2400" dirty="0"/>
              <a:t>By </a:t>
            </a:r>
            <a:r>
              <a:rPr lang="en-US" sz="2400" b="1" dirty="0">
                <a:solidFill>
                  <a:srgbClr val="C00000"/>
                </a:solidFill>
              </a:rPr>
              <a:t>identifying</a:t>
            </a:r>
            <a:r>
              <a:rPr lang="en-US" sz="2400" dirty="0">
                <a:solidFill>
                  <a:srgbClr val="C00000"/>
                </a:solidFill>
              </a:rPr>
              <a:t> </a:t>
            </a:r>
            <a:r>
              <a:rPr lang="en-US" sz="2400" dirty="0"/>
              <a:t>and </a:t>
            </a:r>
            <a:r>
              <a:rPr lang="en-US" sz="2400" b="1" dirty="0">
                <a:solidFill>
                  <a:srgbClr val="C00000"/>
                </a:solidFill>
              </a:rPr>
              <a:t>testing</a:t>
            </a:r>
            <a:r>
              <a:rPr lang="en-US" sz="2400" dirty="0">
                <a:solidFill>
                  <a:srgbClr val="C00000"/>
                </a:solidFill>
              </a:rPr>
              <a:t> </a:t>
            </a:r>
            <a:r>
              <a:rPr lang="en-US" sz="2400" i="1" dirty="0">
                <a:solidFill>
                  <a:srgbClr val="C00000"/>
                </a:solidFill>
              </a:rPr>
              <a:t>one member of each partition</a:t>
            </a:r>
            <a:r>
              <a:rPr lang="en-US" sz="2400" dirty="0"/>
              <a:t> we gain </a:t>
            </a:r>
            <a:r>
              <a:rPr lang="en-US" sz="2400" b="1" i="1" dirty="0">
                <a:solidFill>
                  <a:srgbClr val="C00000"/>
                </a:solidFill>
              </a:rPr>
              <a:t>'good'</a:t>
            </a:r>
            <a:r>
              <a:rPr lang="en-US" sz="2400" dirty="0"/>
              <a:t> coverage with </a:t>
            </a:r>
            <a:r>
              <a:rPr lang="en-US" sz="2400" b="1" i="1" dirty="0">
                <a:solidFill>
                  <a:srgbClr val="C00000"/>
                </a:solidFill>
              </a:rPr>
              <a:t>'small'</a:t>
            </a:r>
            <a:r>
              <a:rPr lang="en-US" sz="2400" dirty="0"/>
              <a:t> number of test cases</a:t>
            </a:r>
          </a:p>
        </p:txBody>
      </p:sp>
      <p:sp>
        <p:nvSpPr>
          <p:cNvPr id="5" name="Rectangle 4"/>
          <p:cNvSpPr/>
          <p:nvPr/>
        </p:nvSpPr>
        <p:spPr>
          <a:xfrm>
            <a:off x="125361" y="1843689"/>
            <a:ext cx="11865078" cy="461665"/>
          </a:xfrm>
          <a:prstGeom prst="rect">
            <a:avLst/>
          </a:prstGeom>
          <a:ln>
            <a:solidFill>
              <a:schemeClr val="bg1">
                <a:lumMod val="85000"/>
              </a:schemeClr>
            </a:solidFill>
          </a:ln>
        </p:spPr>
        <p:txBody>
          <a:bodyPr wrap="square">
            <a:spAutoFit/>
          </a:bodyPr>
          <a:lstStyle/>
          <a:p>
            <a:pPr algn="ctr"/>
            <a:r>
              <a:rPr lang="en-US" sz="2400" b="1" dirty="0">
                <a:solidFill>
                  <a:srgbClr val="C00000"/>
                </a:solidFill>
              </a:rPr>
              <a:t>Testing one member </a:t>
            </a:r>
            <a:r>
              <a:rPr lang="en-US" sz="2400" dirty="0"/>
              <a:t>of a </a:t>
            </a:r>
            <a:r>
              <a:rPr lang="en-US" sz="2400" b="1" dirty="0">
                <a:solidFill>
                  <a:srgbClr val="C00000"/>
                </a:solidFill>
              </a:rPr>
              <a:t>partition</a:t>
            </a:r>
            <a:r>
              <a:rPr lang="en-US" sz="2400" dirty="0">
                <a:solidFill>
                  <a:srgbClr val="C00000"/>
                </a:solidFill>
              </a:rPr>
              <a:t> </a:t>
            </a:r>
            <a:r>
              <a:rPr lang="en-US" sz="2400" dirty="0"/>
              <a:t>should </a:t>
            </a:r>
            <a:r>
              <a:rPr lang="en-US" sz="2400" b="1" dirty="0">
                <a:solidFill>
                  <a:srgbClr val="C00000"/>
                </a:solidFill>
              </a:rPr>
              <a:t>be as good as testing any member</a:t>
            </a:r>
            <a:r>
              <a:rPr lang="en-US" sz="2400" dirty="0"/>
              <a:t> of the partition</a:t>
            </a:r>
          </a:p>
        </p:txBody>
      </p:sp>
      <p:sp>
        <p:nvSpPr>
          <p:cNvPr id="6" name="Rectangle 5"/>
          <p:cNvSpPr/>
          <p:nvPr/>
        </p:nvSpPr>
        <p:spPr>
          <a:xfrm>
            <a:off x="131180" y="2828219"/>
            <a:ext cx="4485065" cy="461665"/>
          </a:xfrm>
          <a:prstGeom prst="rect">
            <a:avLst/>
          </a:prstGeom>
        </p:spPr>
        <p:txBody>
          <a:bodyPr wrap="square">
            <a:spAutoFit/>
          </a:bodyPr>
          <a:lstStyle/>
          <a:p>
            <a:r>
              <a:rPr lang="en-US" sz="2400" b="1" dirty="0"/>
              <a:t>Example - Equivalence Partitioning</a:t>
            </a:r>
          </a:p>
        </p:txBody>
      </p:sp>
      <p:cxnSp>
        <p:nvCxnSpPr>
          <p:cNvPr id="7" name="Straight Connector 6"/>
          <p:cNvCxnSpPr>
            <a:stCxn id="6" idx="3"/>
          </p:cNvCxnSpPr>
          <p:nvPr/>
        </p:nvCxnSpPr>
        <p:spPr>
          <a:xfrm>
            <a:off x="4616245" y="3059052"/>
            <a:ext cx="732994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txBox="1">
            <a:spLocks/>
          </p:cNvSpPr>
          <p:nvPr/>
        </p:nvSpPr>
        <p:spPr>
          <a:xfrm>
            <a:off x="125362" y="3478566"/>
            <a:ext cx="6776884" cy="1872051"/>
          </a:xfrm>
          <a:prstGeom prst="rect">
            <a:avLst/>
          </a:prstGeom>
        </p:spPr>
        <p:txBody>
          <a:bodyPr vert="horz" lIns="91440" tIns="45720" rIns="91440" bIns="45720" rtlCol="0">
            <a:normAutofit lnSpcReduction="10000"/>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C00000"/>
                </a:solidFill>
              </a:rPr>
              <a:t>For binary search </a:t>
            </a:r>
            <a:r>
              <a:rPr lang="en-US" dirty="0"/>
              <a:t>the </a:t>
            </a:r>
            <a:r>
              <a:rPr lang="en-US" b="1" dirty="0">
                <a:solidFill>
                  <a:srgbClr val="C00000"/>
                </a:solidFill>
              </a:rPr>
              <a:t>following partitions </a:t>
            </a:r>
            <a:r>
              <a:rPr lang="en-US" dirty="0"/>
              <a:t>exist</a:t>
            </a:r>
          </a:p>
          <a:p>
            <a:pPr lvl="1"/>
            <a:r>
              <a:rPr lang="en-US" b="1" dirty="0">
                <a:solidFill>
                  <a:srgbClr val="C00000"/>
                </a:solidFill>
              </a:rPr>
              <a:t>Inputs </a:t>
            </a:r>
            <a:r>
              <a:rPr lang="en-US" dirty="0"/>
              <a:t>that </a:t>
            </a:r>
            <a:r>
              <a:rPr lang="en-US" i="1" dirty="0">
                <a:solidFill>
                  <a:srgbClr val="C00000"/>
                </a:solidFill>
              </a:rPr>
              <a:t>confirm </a:t>
            </a:r>
            <a:r>
              <a:rPr lang="en-US" dirty="0"/>
              <a:t>to</a:t>
            </a:r>
            <a:r>
              <a:rPr lang="en-US" i="1" dirty="0">
                <a:solidFill>
                  <a:srgbClr val="C00000"/>
                </a:solidFill>
              </a:rPr>
              <a:t> pre-conditions </a:t>
            </a:r>
            <a:r>
              <a:rPr lang="en-US" dirty="0"/>
              <a:t> (sorted array, valid key).</a:t>
            </a:r>
            <a:endParaRPr lang="en-US" i="1" dirty="0">
              <a:solidFill>
                <a:srgbClr val="C00000"/>
              </a:solidFill>
            </a:endParaRPr>
          </a:p>
          <a:p>
            <a:pPr lvl="1"/>
            <a:r>
              <a:rPr lang="en-US" b="1" dirty="0">
                <a:solidFill>
                  <a:srgbClr val="C00000"/>
                </a:solidFill>
              </a:rPr>
              <a:t>Inputs </a:t>
            </a:r>
            <a:r>
              <a:rPr lang="en-US" dirty="0"/>
              <a:t>where the</a:t>
            </a:r>
            <a:r>
              <a:rPr lang="en-US" i="1" dirty="0">
                <a:solidFill>
                  <a:srgbClr val="C00000"/>
                </a:solidFill>
              </a:rPr>
              <a:t> precondition </a:t>
            </a:r>
            <a:r>
              <a:rPr lang="en-US" dirty="0"/>
              <a:t>is</a:t>
            </a:r>
            <a:r>
              <a:rPr lang="en-US" i="1" dirty="0">
                <a:solidFill>
                  <a:srgbClr val="C00000"/>
                </a:solidFill>
              </a:rPr>
              <a:t> false </a:t>
            </a:r>
            <a:r>
              <a:rPr lang="en-US" dirty="0"/>
              <a:t>(unsorted array).</a:t>
            </a:r>
            <a:endParaRPr lang="en-US" i="1" dirty="0">
              <a:solidFill>
                <a:srgbClr val="C00000"/>
              </a:solidFill>
            </a:endParaRPr>
          </a:p>
          <a:p>
            <a:pPr lvl="1"/>
            <a:r>
              <a:rPr lang="en-US" b="1" dirty="0">
                <a:solidFill>
                  <a:srgbClr val="C00000"/>
                </a:solidFill>
              </a:rPr>
              <a:t>Inputs </a:t>
            </a:r>
            <a:r>
              <a:rPr lang="en-US" dirty="0"/>
              <a:t>where the </a:t>
            </a:r>
            <a:r>
              <a:rPr lang="en-US" i="1" dirty="0">
                <a:solidFill>
                  <a:srgbClr val="C00000"/>
                </a:solidFill>
              </a:rPr>
              <a:t>key element </a:t>
            </a:r>
            <a:r>
              <a:rPr lang="en-US" dirty="0"/>
              <a:t>is</a:t>
            </a:r>
            <a:r>
              <a:rPr lang="en-US" i="1" dirty="0">
                <a:solidFill>
                  <a:srgbClr val="C00000"/>
                </a:solidFill>
              </a:rPr>
              <a:t> a member </a:t>
            </a:r>
            <a:r>
              <a:rPr lang="en-US" dirty="0"/>
              <a:t>of the</a:t>
            </a:r>
            <a:r>
              <a:rPr lang="en-US" i="1" dirty="0">
                <a:solidFill>
                  <a:srgbClr val="C00000"/>
                </a:solidFill>
              </a:rPr>
              <a:t> array</a:t>
            </a:r>
          </a:p>
          <a:p>
            <a:pPr lvl="1"/>
            <a:r>
              <a:rPr lang="en-US" b="1" dirty="0">
                <a:solidFill>
                  <a:srgbClr val="C00000"/>
                </a:solidFill>
              </a:rPr>
              <a:t>Inputs </a:t>
            </a:r>
            <a:r>
              <a:rPr lang="en-US" dirty="0"/>
              <a:t>where the </a:t>
            </a:r>
            <a:r>
              <a:rPr lang="en-US" i="1" dirty="0">
                <a:solidFill>
                  <a:srgbClr val="C00000"/>
                </a:solidFill>
              </a:rPr>
              <a:t>key element </a:t>
            </a:r>
            <a:r>
              <a:rPr lang="en-US" dirty="0"/>
              <a:t>is </a:t>
            </a:r>
            <a:r>
              <a:rPr lang="en-US" i="1" dirty="0">
                <a:solidFill>
                  <a:srgbClr val="C00000"/>
                </a:solidFill>
              </a:rPr>
              <a:t>not a member </a:t>
            </a:r>
            <a:r>
              <a:rPr lang="en-US" dirty="0"/>
              <a:t>of the</a:t>
            </a:r>
            <a:r>
              <a:rPr lang="en-US" i="1" dirty="0">
                <a:solidFill>
                  <a:srgbClr val="C00000"/>
                </a:solidFill>
              </a:rPr>
              <a:t> array</a:t>
            </a:r>
          </a:p>
        </p:txBody>
      </p:sp>
      <p:sp>
        <p:nvSpPr>
          <p:cNvPr id="12" name="Content Placeholder 2"/>
          <p:cNvSpPr txBox="1">
            <a:spLocks/>
          </p:cNvSpPr>
          <p:nvPr/>
        </p:nvSpPr>
        <p:spPr>
          <a:xfrm>
            <a:off x="7113054" y="3478566"/>
            <a:ext cx="4991862" cy="1483677"/>
          </a:xfrm>
          <a:prstGeom prst="rect">
            <a:avLst/>
          </a:prstGeom>
        </p:spPr>
        <p:txBody>
          <a:bodyPr vert="horz" lIns="91440" tIns="45720" rIns="91440" bIns="45720" rtlCol="0">
            <a:norm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C00000"/>
                </a:solidFill>
              </a:rPr>
              <a:t>Pick specific conditions </a:t>
            </a:r>
            <a:r>
              <a:rPr lang="en-US" dirty="0"/>
              <a:t>of the array</a:t>
            </a:r>
          </a:p>
          <a:p>
            <a:pPr lvl="1"/>
            <a:r>
              <a:rPr lang="en-US" dirty="0"/>
              <a:t>The </a:t>
            </a:r>
            <a:r>
              <a:rPr lang="en-US" dirty="0">
                <a:solidFill>
                  <a:srgbClr val="C00000"/>
                </a:solidFill>
              </a:rPr>
              <a:t>array</a:t>
            </a:r>
            <a:r>
              <a:rPr lang="en-US" dirty="0"/>
              <a:t> has a </a:t>
            </a:r>
            <a:r>
              <a:rPr lang="en-US" dirty="0">
                <a:solidFill>
                  <a:srgbClr val="C00000"/>
                </a:solidFill>
              </a:rPr>
              <a:t>single value</a:t>
            </a:r>
          </a:p>
          <a:p>
            <a:pPr lvl="1"/>
            <a:r>
              <a:rPr lang="en-US" dirty="0"/>
              <a:t>Array </a:t>
            </a:r>
            <a:r>
              <a:rPr lang="en-US" dirty="0">
                <a:solidFill>
                  <a:srgbClr val="C00000"/>
                </a:solidFill>
              </a:rPr>
              <a:t>length is even</a:t>
            </a:r>
          </a:p>
          <a:p>
            <a:pPr lvl="1"/>
            <a:r>
              <a:rPr lang="en-US" dirty="0"/>
              <a:t>Array </a:t>
            </a:r>
            <a:r>
              <a:rPr lang="en-US" dirty="0">
                <a:solidFill>
                  <a:srgbClr val="C00000"/>
                </a:solidFill>
              </a:rPr>
              <a:t>length is odd</a:t>
            </a:r>
          </a:p>
        </p:txBody>
      </p:sp>
      <p:cxnSp>
        <p:nvCxnSpPr>
          <p:cNvPr id="13" name="Straight Connector 12"/>
          <p:cNvCxnSpPr/>
          <p:nvPr/>
        </p:nvCxnSpPr>
        <p:spPr>
          <a:xfrm>
            <a:off x="7039389" y="3478566"/>
            <a:ext cx="0" cy="1872051"/>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8068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up)">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10" grpId="0"/>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Equivalence Partitioning (</a:t>
            </a:r>
            <a:r>
              <a:rPr lang="en-US" dirty="0"/>
              <a:t>Black Box Testing) Cont.</a:t>
            </a:r>
          </a:p>
        </p:txBody>
      </p:sp>
      <p:sp>
        <p:nvSpPr>
          <p:cNvPr id="4" name="Rectangle 3"/>
          <p:cNvSpPr/>
          <p:nvPr/>
        </p:nvSpPr>
        <p:spPr>
          <a:xfrm>
            <a:off x="145694" y="1013933"/>
            <a:ext cx="4485065" cy="461665"/>
          </a:xfrm>
          <a:prstGeom prst="rect">
            <a:avLst/>
          </a:prstGeom>
        </p:spPr>
        <p:txBody>
          <a:bodyPr wrap="square">
            <a:spAutoFit/>
          </a:bodyPr>
          <a:lstStyle/>
          <a:p>
            <a:r>
              <a:rPr lang="en-US" sz="2400" b="1" dirty="0"/>
              <a:t>Example - Equivalence Partitioning</a:t>
            </a:r>
          </a:p>
        </p:txBody>
      </p:sp>
      <p:cxnSp>
        <p:nvCxnSpPr>
          <p:cNvPr id="5" name="Straight Connector 4"/>
          <p:cNvCxnSpPr>
            <a:stCxn id="4" idx="3"/>
          </p:cNvCxnSpPr>
          <p:nvPr/>
        </p:nvCxnSpPr>
        <p:spPr>
          <a:xfrm>
            <a:off x="4630759" y="1244766"/>
            <a:ext cx="732994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2"/>
          <p:cNvSpPr txBox="1">
            <a:spLocks/>
          </p:cNvSpPr>
          <p:nvPr/>
        </p:nvSpPr>
        <p:spPr>
          <a:xfrm>
            <a:off x="145694" y="1591710"/>
            <a:ext cx="11815014" cy="817662"/>
          </a:xfrm>
          <a:prstGeom prst="rect">
            <a:avLst/>
          </a:prstGeom>
        </p:spPr>
        <p:txBody>
          <a:bodyPr vert="horz" lIns="91440" tIns="45720" rIns="91440" bIns="45720" rtlCol="0">
            <a:norm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Example: Assume that we have to test field which accepts SPI (Semester Performance Index) as input (SPI range is 0 to 10)</a:t>
            </a:r>
          </a:p>
        </p:txBody>
      </p:sp>
      <p:sp>
        <p:nvSpPr>
          <p:cNvPr id="7" name="Rectangle 6"/>
          <p:cNvSpPr/>
          <p:nvPr/>
        </p:nvSpPr>
        <p:spPr>
          <a:xfrm>
            <a:off x="4618841" y="2743112"/>
            <a:ext cx="2133600" cy="3854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p:cNvSpPr txBox="1"/>
          <p:nvPr/>
        </p:nvSpPr>
        <p:spPr>
          <a:xfrm>
            <a:off x="3780641" y="2697082"/>
            <a:ext cx="914400" cy="461665"/>
          </a:xfrm>
          <a:prstGeom prst="rect">
            <a:avLst/>
          </a:prstGeom>
          <a:noFill/>
        </p:spPr>
        <p:txBody>
          <a:bodyPr wrap="square" rtlCol="0">
            <a:spAutoFit/>
          </a:bodyPr>
          <a:lstStyle/>
          <a:p>
            <a:r>
              <a:rPr lang="en-US" sz="2400" b="1" dirty="0"/>
              <a:t>SPI</a:t>
            </a:r>
          </a:p>
        </p:txBody>
      </p:sp>
      <p:sp>
        <p:nvSpPr>
          <p:cNvPr id="9" name="TextBox 8"/>
          <p:cNvSpPr txBox="1"/>
          <p:nvPr/>
        </p:nvSpPr>
        <p:spPr>
          <a:xfrm>
            <a:off x="6974114" y="2777748"/>
            <a:ext cx="2514600" cy="369332"/>
          </a:xfrm>
          <a:prstGeom prst="rect">
            <a:avLst/>
          </a:prstGeom>
          <a:noFill/>
        </p:spPr>
        <p:txBody>
          <a:bodyPr wrap="square" rtlCol="0">
            <a:spAutoFit/>
          </a:bodyPr>
          <a:lstStyle/>
          <a:p>
            <a:r>
              <a:rPr lang="en-US" dirty="0">
                <a:solidFill>
                  <a:srgbClr val="FF0000"/>
                </a:solidFill>
              </a:rPr>
              <a:t>* Accepts value 0 to 10</a:t>
            </a:r>
          </a:p>
        </p:txBody>
      </p:sp>
      <p:graphicFrame>
        <p:nvGraphicFramePr>
          <p:cNvPr id="10" name="Table 9"/>
          <p:cNvGraphicFramePr>
            <a:graphicFrameLocks noGrp="1"/>
          </p:cNvGraphicFramePr>
          <p:nvPr/>
        </p:nvGraphicFramePr>
        <p:xfrm>
          <a:off x="3164114" y="3319076"/>
          <a:ext cx="6188583" cy="1371600"/>
        </p:xfrm>
        <a:graphic>
          <a:graphicData uri="http://schemas.openxmlformats.org/drawingml/2006/table">
            <a:tbl>
              <a:tblPr firstRow="1" bandRow="1">
                <a:tableStyleId>{93296810-A885-4BE3-A3E7-6D5BEEA58F35}</a:tableStyleId>
              </a:tblPr>
              <a:tblGrid>
                <a:gridCol w="2032000">
                  <a:extLst>
                    <a:ext uri="{9D8B030D-6E8A-4147-A177-3AD203B41FA5}">
                      <a16:colId xmlns:a16="http://schemas.microsoft.com/office/drawing/2014/main" val="575679966"/>
                    </a:ext>
                  </a:extLst>
                </a:gridCol>
                <a:gridCol w="2124583">
                  <a:extLst>
                    <a:ext uri="{9D8B030D-6E8A-4147-A177-3AD203B41FA5}">
                      <a16:colId xmlns:a16="http://schemas.microsoft.com/office/drawing/2014/main" val="2517440082"/>
                    </a:ext>
                  </a:extLst>
                </a:gridCol>
                <a:gridCol w="2032000">
                  <a:extLst>
                    <a:ext uri="{9D8B030D-6E8A-4147-A177-3AD203B41FA5}">
                      <a16:colId xmlns:a16="http://schemas.microsoft.com/office/drawing/2014/main" val="1155478331"/>
                    </a:ext>
                  </a:extLst>
                </a:gridCol>
              </a:tblGrid>
              <a:tr h="370840">
                <a:tc gridSpan="3">
                  <a:txBody>
                    <a:bodyPr/>
                    <a:lstStyle/>
                    <a:p>
                      <a:pPr algn="ctr"/>
                      <a:r>
                        <a:rPr lang="en-US" sz="2400" dirty="0"/>
                        <a:t>Equivalence Partitioning</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884499746"/>
                  </a:ext>
                </a:extLst>
              </a:tr>
              <a:tr h="370840">
                <a:tc>
                  <a:txBody>
                    <a:bodyPr/>
                    <a:lstStyle/>
                    <a:p>
                      <a:pPr algn="ctr"/>
                      <a:r>
                        <a:rPr lang="en-US" sz="2400" dirty="0"/>
                        <a:t>Invalid</a:t>
                      </a:r>
                      <a:endParaRPr lang="en-US" sz="2400" b="1" dirty="0"/>
                    </a:p>
                  </a:txBody>
                  <a:tcPr/>
                </a:tc>
                <a:tc>
                  <a:txBody>
                    <a:bodyPr/>
                    <a:lstStyle/>
                    <a:p>
                      <a:pPr algn="ctr"/>
                      <a:r>
                        <a:rPr lang="en-US" sz="2400" dirty="0"/>
                        <a:t>Valid</a:t>
                      </a:r>
                      <a:endParaRPr lang="en-US" sz="2400" b="1" dirty="0"/>
                    </a:p>
                  </a:txBody>
                  <a:tcPr/>
                </a:tc>
                <a:tc>
                  <a:txBody>
                    <a:bodyPr/>
                    <a:lstStyle/>
                    <a:p>
                      <a:pPr algn="ctr"/>
                      <a:r>
                        <a:rPr lang="en-US" sz="2400" dirty="0"/>
                        <a:t>Invalid</a:t>
                      </a:r>
                      <a:endParaRPr lang="en-US" sz="2400" b="1" dirty="0"/>
                    </a:p>
                  </a:txBody>
                  <a:tcPr/>
                </a:tc>
                <a:extLst>
                  <a:ext uri="{0D108BD9-81ED-4DB2-BD59-A6C34878D82A}">
                    <a16:rowId xmlns:a16="http://schemas.microsoft.com/office/drawing/2014/main" val="1687633245"/>
                  </a:ext>
                </a:extLst>
              </a:tr>
              <a:tr h="370840">
                <a:tc>
                  <a:txBody>
                    <a:bodyPr/>
                    <a:lstStyle/>
                    <a:p>
                      <a:pPr algn="ctr"/>
                      <a:r>
                        <a:rPr lang="en-US" sz="2400" dirty="0"/>
                        <a:t>&lt;=-1</a:t>
                      </a:r>
                    </a:p>
                  </a:txBody>
                  <a:tcPr/>
                </a:tc>
                <a:tc>
                  <a:txBody>
                    <a:bodyPr/>
                    <a:lstStyle/>
                    <a:p>
                      <a:pPr algn="ctr"/>
                      <a:r>
                        <a:rPr lang="en-US" sz="2400" dirty="0"/>
                        <a:t>0 to 10</a:t>
                      </a:r>
                    </a:p>
                  </a:txBody>
                  <a:tcPr/>
                </a:tc>
                <a:tc>
                  <a:txBody>
                    <a:bodyPr/>
                    <a:lstStyle/>
                    <a:p>
                      <a:pPr algn="ctr"/>
                      <a:r>
                        <a:rPr lang="en-US" sz="2400" dirty="0"/>
                        <a:t>&gt;=11</a:t>
                      </a:r>
                    </a:p>
                  </a:txBody>
                  <a:tcPr/>
                </a:tc>
                <a:extLst>
                  <a:ext uri="{0D108BD9-81ED-4DB2-BD59-A6C34878D82A}">
                    <a16:rowId xmlns:a16="http://schemas.microsoft.com/office/drawing/2014/main" val="2025107904"/>
                  </a:ext>
                </a:extLst>
              </a:tr>
            </a:tbl>
          </a:graphicData>
        </a:graphic>
      </p:graphicFrame>
      <p:sp>
        <p:nvSpPr>
          <p:cNvPr id="11" name="Content Placeholder 2"/>
          <p:cNvSpPr txBox="1">
            <a:spLocks/>
          </p:cNvSpPr>
          <p:nvPr/>
        </p:nvSpPr>
        <p:spPr>
          <a:xfrm>
            <a:off x="145694" y="5096911"/>
            <a:ext cx="11815014" cy="1420004"/>
          </a:xfrm>
          <a:prstGeom prst="rect">
            <a:avLst/>
          </a:prstGeom>
        </p:spPr>
        <p:txBody>
          <a:bodyPr vert="horz" lIns="91440" tIns="45720" rIns="91440" bIns="45720" rtlCol="0">
            <a:norm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C00000"/>
                </a:solidFill>
              </a:rPr>
              <a:t>Valid Class:</a:t>
            </a:r>
            <a:r>
              <a:rPr lang="en-US" dirty="0">
                <a:solidFill>
                  <a:srgbClr val="C00000"/>
                </a:solidFill>
              </a:rPr>
              <a:t> 0 – 10</a:t>
            </a:r>
            <a:r>
              <a:rPr lang="en-US" dirty="0"/>
              <a:t>, pick any one input test data from 0 to 10</a:t>
            </a:r>
          </a:p>
          <a:p>
            <a:r>
              <a:rPr lang="en-US" b="1" dirty="0">
                <a:solidFill>
                  <a:srgbClr val="C00000"/>
                </a:solidFill>
              </a:rPr>
              <a:t>Invalid Class 1:</a:t>
            </a:r>
            <a:r>
              <a:rPr lang="en-US" dirty="0">
                <a:solidFill>
                  <a:srgbClr val="C00000"/>
                </a:solidFill>
              </a:rPr>
              <a:t> &lt;=-1</a:t>
            </a:r>
            <a:r>
              <a:rPr lang="en-US" dirty="0"/>
              <a:t>, pick any one input test data less than or equal to -1</a:t>
            </a:r>
          </a:p>
          <a:p>
            <a:r>
              <a:rPr lang="en-US" b="1" dirty="0">
                <a:solidFill>
                  <a:srgbClr val="C00000"/>
                </a:solidFill>
              </a:rPr>
              <a:t>Invalid Class 2:</a:t>
            </a:r>
            <a:r>
              <a:rPr lang="en-US" dirty="0">
                <a:solidFill>
                  <a:srgbClr val="C00000"/>
                </a:solidFill>
              </a:rPr>
              <a:t> &gt;=11</a:t>
            </a:r>
            <a:r>
              <a:rPr lang="en-US" dirty="0"/>
              <a:t>, pick any one input test data greater than or equal to 11</a:t>
            </a:r>
          </a:p>
          <a:p>
            <a:endParaRPr lang="en-US" dirty="0"/>
          </a:p>
        </p:txBody>
      </p:sp>
    </p:spTree>
    <p:extLst>
      <p:ext uri="{BB962C8B-B14F-4D97-AF65-F5344CB8AC3E}">
        <p14:creationId xmlns:p14="http://schemas.microsoft.com/office/powerpoint/2010/main" val="768838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animBg="1"/>
      <p:bldP spid="8" grpId="0"/>
      <p:bldP spid="9"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92AEE-D3EF-496F-913D-3067ADB70A6E}"/>
              </a:ext>
            </a:extLst>
          </p:cNvPr>
          <p:cNvSpPr>
            <a:spLocks noGrp="1"/>
          </p:cNvSpPr>
          <p:nvPr>
            <p:ph type="title"/>
          </p:nvPr>
        </p:nvSpPr>
        <p:spPr>
          <a:xfrm>
            <a:off x="0" y="1"/>
            <a:ext cx="12192000" cy="711200"/>
          </a:xfrm>
        </p:spPr>
        <p:txBody>
          <a:bodyPr>
            <a:normAutofit fontScale="90000"/>
          </a:bodyPr>
          <a:lstStyle/>
          <a:p>
            <a:r>
              <a:rPr lang="en-US" dirty="0">
                <a:solidFill>
                  <a:srgbClr val="C00000"/>
                </a:solidFill>
              </a:rPr>
              <a:t>Example: Two test case values</a:t>
            </a:r>
            <a:r>
              <a:rPr lang="en-US" dirty="0"/>
              <a:t> based on members from the </a:t>
            </a:r>
            <a:r>
              <a:rPr lang="en-US" dirty="0">
                <a:solidFill>
                  <a:srgbClr val="C00000"/>
                </a:solidFill>
              </a:rPr>
              <a:t>same partition</a:t>
            </a:r>
            <a:endParaRPr lang="en-US" dirty="0"/>
          </a:p>
        </p:txBody>
      </p:sp>
      <p:pic>
        <p:nvPicPr>
          <p:cNvPr id="24" name="Content Placeholder 23" descr="Arrow Slight curve">
            <a:extLst>
              <a:ext uri="{FF2B5EF4-FFF2-40B4-BE49-F238E27FC236}">
                <a16:creationId xmlns:a16="http://schemas.microsoft.com/office/drawing/2014/main" id="{6D18A3C2-5A67-45E9-A982-02D51E34D831}"/>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62482" y="3655228"/>
            <a:ext cx="478972" cy="369333"/>
          </a:xfrm>
        </p:spPr>
      </p:pic>
      <p:graphicFrame>
        <p:nvGraphicFramePr>
          <p:cNvPr id="4" name="Table 3">
            <a:extLst>
              <a:ext uri="{FF2B5EF4-FFF2-40B4-BE49-F238E27FC236}">
                <a16:creationId xmlns:a16="http://schemas.microsoft.com/office/drawing/2014/main" id="{F886922B-68C2-4A3F-95FB-15EEDF3D2559}"/>
              </a:ext>
            </a:extLst>
          </p:cNvPr>
          <p:cNvGraphicFramePr>
            <a:graphicFrameLocks noGrp="1"/>
          </p:cNvGraphicFramePr>
          <p:nvPr>
            <p:extLst>
              <p:ext uri="{D42A27DB-BD31-4B8C-83A1-F6EECF244321}">
                <p14:modId xmlns:p14="http://schemas.microsoft.com/office/powerpoint/2010/main" val="4267629119"/>
              </p:ext>
            </p:extLst>
          </p:nvPr>
        </p:nvGraphicFramePr>
        <p:xfrm>
          <a:off x="1989201" y="2393266"/>
          <a:ext cx="8128000" cy="39624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2881945439"/>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mn-lt"/>
                          <a:ea typeface="+mn-ea"/>
                          <a:cs typeface="+mn-cs"/>
                        </a:rPr>
                        <a:t>Equivalence Partitioning</a:t>
                      </a:r>
                    </a:p>
                  </a:txBody>
                  <a:tcPr>
                    <a:solidFill>
                      <a:srgbClr val="B84742"/>
                    </a:solidFill>
                  </a:tcPr>
                </a:tc>
                <a:extLst>
                  <a:ext uri="{0D108BD9-81ED-4DB2-BD59-A6C34878D82A}">
                    <a16:rowId xmlns:a16="http://schemas.microsoft.com/office/drawing/2014/main" val="1664404940"/>
                  </a:ext>
                </a:extLst>
              </a:tr>
            </a:tbl>
          </a:graphicData>
        </a:graphic>
      </p:graphicFrame>
      <p:graphicFrame>
        <p:nvGraphicFramePr>
          <p:cNvPr id="5" name="Table 4">
            <a:extLst>
              <a:ext uri="{FF2B5EF4-FFF2-40B4-BE49-F238E27FC236}">
                <a16:creationId xmlns:a16="http://schemas.microsoft.com/office/drawing/2014/main" id="{6B9A00CA-B1C7-42CE-8166-E4175B5BC466}"/>
              </a:ext>
            </a:extLst>
          </p:cNvPr>
          <p:cNvGraphicFramePr>
            <a:graphicFrameLocks noGrp="1"/>
          </p:cNvGraphicFramePr>
          <p:nvPr>
            <p:extLst>
              <p:ext uri="{D42A27DB-BD31-4B8C-83A1-F6EECF244321}">
                <p14:modId xmlns:p14="http://schemas.microsoft.com/office/powerpoint/2010/main" val="3692425273"/>
              </p:ext>
            </p:extLst>
          </p:nvPr>
        </p:nvGraphicFramePr>
        <p:xfrm>
          <a:off x="1989202" y="2789989"/>
          <a:ext cx="8127999" cy="39624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4087973871"/>
                    </a:ext>
                  </a:extLst>
                </a:gridCol>
                <a:gridCol w="2709333">
                  <a:extLst>
                    <a:ext uri="{9D8B030D-6E8A-4147-A177-3AD203B41FA5}">
                      <a16:colId xmlns:a16="http://schemas.microsoft.com/office/drawing/2014/main" val="3289599024"/>
                    </a:ext>
                  </a:extLst>
                </a:gridCol>
                <a:gridCol w="2709333">
                  <a:extLst>
                    <a:ext uri="{9D8B030D-6E8A-4147-A177-3AD203B41FA5}">
                      <a16:colId xmlns:a16="http://schemas.microsoft.com/office/drawing/2014/main" val="762209898"/>
                    </a:ext>
                  </a:extLst>
                </a:gridCol>
              </a:tblGrid>
              <a:tr h="370840">
                <a:tc>
                  <a:txBody>
                    <a:bodyPr/>
                    <a:lstStyle/>
                    <a:p>
                      <a:pPr algn="ctr"/>
                      <a:r>
                        <a:rPr lang="en-US" sz="2000" b="0" dirty="0">
                          <a:solidFill>
                            <a:sysClr val="windowText" lastClr="000000"/>
                          </a:solidFill>
                        </a:rPr>
                        <a:t>Invalid</a:t>
                      </a:r>
                      <a:endParaRPr lang="en-IN" sz="2000" b="0" dirty="0">
                        <a:solidFill>
                          <a:sysClr val="windowText" lastClr="000000"/>
                        </a:solidFill>
                      </a:endParaRPr>
                    </a:p>
                  </a:txBody>
                  <a:tcPr>
                    <a:solidFill>
                      <a:srgbClr val="E6CFCF"/>
                    </a:solidFill>
                  </a:tcPr>
                </a:tc>
                <a:tc>
                  <a:txBody>
                    <a:bodyPr/>
                    <a:lstStyle/>
                    <a:p>
                      <a:pPr algn="ctr"/>
                      <a:r>
                        <a:rPr lang="en-US" sz="2000" b="0" dirty="0">
                          <a:solidFill>
                            <a:sysClr val="windowText" lastClr="000000"/>
                          </a:solidFill>
                        </a:rPr>
                        <a:t>Valid</a:t>
                      </a:r>
                      <a:endParaRPr lang="en-IN" sz="2000" b="0" dirty="0">
                        <a:solidFill>
                          <a:sysClr val="windowText" lastClr="000000"/>
                        </a:solidFill>
                      </a:endParaRPr>
                    </a:p>
                  </a:txBody>
                  <a:tcPr>
                    <a:solidFill>
                      <a:srgbClr val="E6CFCF"/>
                    </a:solidFill>
                  </a:tcPr>
                </a:tc>
                <a:tc>
                  <a:txBody>
                    <a:bodyPr/>
                    <a:lstStyle/>
                    <a:p>
                      <a:pPr algn="ctr"/>
                      <a:r>
                        <a:rPr lang="en-US" sz="2000" b="0" dirty="0">
                          <a:solidFill>
                            <a:sysClr val="windowText" lastClr="000000"/>
                          </a:solidFill>
                        </a:rPr>
                        <a:t>Invalid</a:t>
                      </a:r>
                      <a:endParaRPr lang="en-IN" sz="2000" b="0" dirty="0">
                        <a:solidFill>
                          <a:sysClr val="windowText" lastClr="000000"/>
                        </a:solidFill>
                      </a:endParaRPr>
                    </a:p>
                  </a:txBody>
                  <a:tcPr>
                    <a:solidFill>
                      <a:srgbClr val="E6CFCF"/>
                    </a:solidFill>
                  </a:tcPr>
                </a:tc>
                <a:extLst>
                  <a:ext uri="{0D108BD9-81ED-4DB2-BD59-A6C34878D82A}">
                    <a16:rowId xmlns:a16="http://schemas.microsoft.com/office/drawing/2014/main" val="4056516257"/>
                  </a:ext>
                </a:extLst>
              </a:tr>
            </a:tbl>
          </a:graphicData>
        </a:graphic>
      </p:graphicFrame>
      <p:graphicFrame>
        <p:nvGraphicFramePr>
          <p:cNvPr id="6" name="Table 5">
            <a:extLst>
              <a:ext uri="{FF2B5EF4-FFF2-40B4-BE49-F238E27FC236}">
                <a16:creationId xmlns:a16="http://schemas.microsoft.com/office/drawing/2014/main" id="{051988CE-7C26-4F72-8D19-C141443F86AD}"/>
              </a:ext>
            </a:extLst>
          </p:cNvPr>
          <p:cNvGraphicFramePr>
            <a:graphicFrameLocks noGrp="1"/>
          </p:cNvGraphicFramePr>
          <p:nvPr>
            <p:extLst>
              <p:ext uri="{D42A27DB-BD31-4B8C-83A1-F6EECF244321}">
                <p14:modId xmlns:p14="http://schemas.microsoft.com/office/powerpoint/2010/main" val="618423422"/>
              </p:ext>
            </p:extLst>
          </p:nvPr>
        </p:nvGraphicFramePr>
        <p:xfrm>
          <a:off x="1989202" y="3186229"/>
          <a:ext cx="8127999" cy="1634682"/>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4087973871"/>
                    </a:ext>
                  </a:extLst>
                </a:gridCol>
                <a:gridCol w="2709333">
                  <a:extLst>
                    <a:ext uri="{9D8B030D-6E8A-4147-A177-3AD203B41FA5}">
                      <a16:colId xmlns:a16="http://schemas.microsoft.com/office/drawing/2014/main" val="3289599024"/>
                    </a:ext>
                  </a:extLst>
                </a:gridCol>
                <a:gridCol w="2709333">
                  <a:extLst>
                    <a:ext uri="{9D8B030D-6E8A-4147-A177-3AD203B41FA5}">
                      <a16:colId xmlns:a16="http://schemas.microsoft.com/office/drawing/2014/main" val="762209898"/>
                    </a:ext>
                  </a:extLst>
                </a:gridCol>
              </a:tblGrid>
              <a:tr h="445962">
                <a:tc>
                  <a:txBody>
                    <a:bodyPr/>
                    <a:lstStyle/>
                    <a:p>
                      <a:pPr algn="ctr"/>
                      <a:r>
                        <a:rPr lang="en-US" sz="2000" b="0" dirty="0">
                          <a:solidFill>
                            <a:sysClr val="windowText" lastClr="000000"/>
                          </a:solidFill>
                        </a:rPr>
                        <a:t>&lt;=-1</a:t>
                      </a:r>
                      <a:endParaRPr lang="en-IN" sz="2000" b="0" dirty="0">
                        <a:solidFill>
                          <a:sysClr val="windowText" lastClr="000000"/>
                        </a:solidFill>
                      </a:endParaRPr>
                    </a:p>
                  </a:txBody>
                  <a:tcPr>
                    <a:solidFill>
                      <a:srgbClr val="F3E9E9"/>
                    </a:solidFill>
                  </a:tcPr>
                </a:tc>
                <a:tc>
                  <a:txBody>
                    <a:bodyPr/>
                    <a:lstStyle/>
                    <a:p>
                      <a:pPr algn="ctr"/>
                      <a:r>
                        <a:rPr lang="en-US" sz="2000" b="0" dirty="0">
                          <a:solidFill>
                            <a:sysClr val="windowText" lastClr="000000"/>
                          </a:solidFill>
                        </a:rPr>
                        <a:t>0 to 10</a:t>
                      </a:r>
                      <a:endParaRPr lang="en-IN" sz="2000" b="0" dirty="0">
                        <a:solidFill>
                          <a:sysClr val="windowText" lastClr="000000"/>
                        </a:solidFill>
                      </a:endParaRPr>
                    </a:p>
                  </a:txBody>
                  <a:tcPr>
                    <a:solidFill>
                      <a:srgbClr val="F3E9E9"/>
                    </a:solidFill>
                  </a:tcPr>
                </a:tc>
                <a:tc>
                  <a:txBody>
                    <a:bodyPr/>
                    <a:lstStyle/>
                    <a:p>
                      <a:pPr algn="ctr"/>
                      <a:r>
                        <a:rPr lang="en-US" sz="2000" b="0" dirty="0">
                          <a:solidFill>
                            <a:sysClr val="windowText" lastClr="000000"/>
                          </a:solidFill>
                        </a:rPr>
                        <a:t>&gt;=11</a:t>
                      </a:r>
                      <a:endParaRPr lang="en-IN" sz="2000" b="0" dirty="0">
                        <a:solidFill>
                          <a:sysClr val="windowText" lastClr="000000"/>
                        </a:solidFill>
                      </a:endParaRPr>
                    </a:p>
                  </a:txBody>
                  <a:tcPr>
                    <a:solidFill>
                      <a:srgbClr val="F3E9E9"/>
                    </a:solidFill>
                  </a:tcPr>
                </a:tc>
                <a:extLst>
                  <a:ext uri="{0D108BD9-81ED-4DB2-BD59-A6C34878D82A}">
                    <a16:rowId xmlns:a16="http://schemas.microsoft.com/office/drawing/2014/main" val="4056516257"/>
                  </a:ext>
                </a:extLst>
              </a:tr>
              <a:tr h="370840">
                <a:tc>
                  <a:txBody>
                    <a:bodyPr/>
                    <a:lstStyle/>
                    <a:p>
                      <a:pPr algn="ctr"/>
                      <a:endParaRPr lang="en-IN" sz="2000" b="0" dirty="0">
                        <a:solidFill>
                          <a:sysClr val="windowText" lastClr="000000"/>
                        </a:solidFill>
                      </a:endParaRPr>
                    </a:p>
                  </a:txBody>
                  <a:tcPr>
                    <a:solidFill>
                      <a:srgbClr val="F3E9E9"/>
                    </a:solidFill>
                  </a:tcPr>
                </a:tc>
                <a:tc>
                  <a:txBody>
                    <a:bodyPr/>
                    <a:lstStyle/>
                    <a:p>
                      <a:pPr algn="ctr"/>
                      <a:endParaRPr lang="en-IN" sz="2000" b="0" dirty="0">
                        <a:solidFill>
                          <a:sysClr val="windowText" lastClr="000000"/>
                        </a:solidFill>
                      </a:endParaRPr>
                    </a:p>
                  </a:txBody>
                  <a:tcPr>
                    <a:solidFill>
                      <a:srgbClr val="F3E9E9"/>
                    </a:solidFill>
                  </a:tcPr>
                </a:tc>
                <a:tc>
                  <a:txBody>
                    <a:bodyPr/>
                    <a:lstStyle/>
                    <a:p>
                      <a:pPr algn="ctr"/>
                      <a:endParaRPr lang="en-IN" sz="2000" b="0" dirty="0">
                        <a:solidFill>
                          <a:sysClr val="windowText" lastClr="000000"/>
                        </a:solidFill>
                      </a:endParaRPr>
                    </a:p>
                  </a:txBody>
                  <a:tcPr>
                    <a:solidFill>
                      <a:srgbClr val="F3E9E9"/>
                    </a:solidFill>
                  </a:tcPr>
                </a:tc>
                <a:extLst>
                  <a:ext uri="{0D108BD9-81ED-4DB2-BD59-A6C34878D82A}">
                    <a16:rowId xmlns:a16="http://schemas.microsoft.com/office/drawing/2014/main" val="1692650758"/>
                  </a:ext>
                </a:extLst>
              </a:tr>
              <a:tr h="370840">
                <a:tc>
                  <a:txBody>
                    <a:bodyPr/>
                    <a:lstStyle/>
                    <a:p>
                      <a:pPr algn="ctr"/>
                      <a:endParaRPr lang="en-IN" sz="2000" b="0" dirty="0">
                        <a:solidFill>
                          <a:sysClr val="windowText" lastClr="000000"/>
                        </a:solidFill>
                      </a:endParaRPr>
                    </a:p>
                  </a:txBody>
                  <a:tcPr>
                    <a:solidFill>
                      <a:srgbClr val="F3E9E9"/>
                    </a:solidFill>
                  </a:tcPr>
                </a:tc>
                <a:tc>
                  <a:txBody>
                    <a:bodyPr/>
                    <a:lstStyle/>
                    <a:p>
                      <a:pPr algn="ctr"/>
                      <a:endParaRPr lang="en-IN" sz="2000" b="0" dirty="0">
                        <a:solidFill>
                          <a:sysClr val="windowText" lastClr="000000"/>
                        </a:solidFill>
                      </a:endParaRPr>
                    </a:p>
                  </a:txBody>
                  <a:tcPr>
                    <a:solidFill>
                      <a:srgbClr val="F3E9E9"/>
                    </a:solidFill>
                  </a:tcPr>
                </a:tc>
                <a:tc>
                  <a:txBody>
                    <a:bodyPr/>
                    <a:lstStyle/>
                    <a:p>
                      <a:pPr algn="ctr"/>
                      <a:endParaRPr lang="en-IN" sz="2000" b="0" dirty="0">
                        <a:solidFill>
                          <a:sysClr val="windowText" lastClr="000000"/>
                        </a:solidFill>
                      </a:endParaRPr>
                    </a:p>
                  </a:txBody>
                  <a:tcPr>
                    <a:solidFill>
                      <a:srgbClr val="F3E9E9"/>
                    </a:solidFill>
                  </a:tcPr>
                </a:tc>
                <a:extLst>
                  <a:ext uri="{0D108BD9-81ED-4DB2-BD59-A6C34878D82A}">
                    <a16:rowId xmlns:a16="http://schemas.microsoft.com/office/drawing/2014/main" val="1235471807"/>
                  </a:ext>
                </a:extLst>
              </a:tr>
              <a:tr h="370840">
                <a:tc>
                  <a:txBody>
                    <a:bodyPr/>
                    <a:lstStyle/>
                    <a:p>
                      <a:pPr algn="ctr"/>
                      <a:endParaRPr lang="en-IN" sz="2000" b="0" dirty="0">
                        <a:solidFill>
                          <a:sysClr val="windowText" lastClr="000000"/>
                        </a:solidFill>
                      </a:endParaRPr>
                    </a:p>
                  </a:txBody>
                  <a:tcPr>
                    <a:solidFill>
                      <a:srgbClr val="F3E9E9"/>
                    </a:solidFill>
                  </a:tcPr>
                </a:tc>
                <a:tc>
                  <a:txBody>
                    <a:bodyPr/>
                    <a:lstStyle/>
                    <a:p>
                      <a:pPr algn="ctr"/>
                      <a:endParaRPr lang="en-IN" sz="2000" b="0" dirty="0">
                        <a:solidFill>
                          <a:sysClr val="windowText" lastClr="000000"/>
                        </a:solidFill>
                      </a:endParaRPr>
                    </a:p>
                  </a:txBody>
                  <a:tcPr>
                    <a:solidFill>
                      <a:srgbClr val="F3E9E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2000" b="0" dirty="0">
                        <a:solidFill>
                          <a:sysClr val="windowText" lastClr="000000"/>
                        </a:solidFill>
                      </a:endParaRPr>
                    </a:p>
                  </a:txBody>
                  <a:tcPr>
                    <a:solidFill>
                      <a:srgbClr val="F3E9E9"/>
                    </a:solidFill>
                  </a:tcPr>
                </a:tc>
                <a:extLst>
                  <a:ext uri="{0D108BD9-81ED-4DB2-BD59-A6C34878D82A}">
                    <a16:rowId xmlns:a16="http://schemas.microsoft.com/office/drawing/2014/main" val="3850607104"/>
                  </a:ext>
                </a:extLst>
              </a:tr>
            </a:tbl>
          </a:graphicData>
        </a:graphic>
      </p:graphicFrame>
      <p:sp>
        <p:nvSpPr>
          <p:cNvPr id="7" name="Rectangle 6">
            <a:extLst>
              <a:ext uri="{FF2B5EF4-FFF2-40B4-BE49-F238E27FC236}">
                <a16:creationId xmlns:a16="http://schemas.microsoft.com/office/drawing/2014/main" id="{BCA8100A-3C2C-4B2C-AB2B-D5D901E01868}"/>
              </a:ext>
            </a:extLst>
          </p:cNvPr>
          <p:cNvSpPr/>
          <p:nvPr/>
        </p:nvSpPr>
        <p:spPr>
          <a:xfrm>
            <a:off x="4618841" y="1670541"/>
            <a:ext cx="2133600" cy="3854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2E364161-D582-4561-92A5-792441993205}"/>
              </a:ext>
            </a:extLst>
          </p:cNvPr>
          <p:cNvSpPr txBox="1"/>
          <p:nvPr/>
        </p:nvSpPr>
        <p:spPr>
          <a:xfrm>
            <a:off x="3780641" y="1624511"/>
            <a:ext cx="914400" cy="461665"/>
          </a:xfrm>
          <a:prstGeom prst="rect">
            <a:avLst/>
          </a:prstGeom>
          <a:noFill/>
        </p:spPr>
        <p:txBody>
          <a:bodyPr wrap="square" rtlCol="0">
            <a:spAutoFit/>
          </a:bodyPr>
          <a:lstStyle/>
          <a:p>
            <a:r>
              <a:rPr lang="en-US" sz="2400" b="1" dirty="0"/>
              <a:t>SPI</a:t>
            </a:r>
          </a:p>
        </p:txBody>
      </p:sp>
      <p:sp>
        <p:nvSpPr>
          <p:cNvPr id="9" name="TextBox 8">
            <a:extLst>
              <a:ext uri="{FF2B5EF4-FFF2-40B4-BE49-F238E27FC236}">
                <a16:creationId xmlns:a16="http://schemas.microsoft.com/office/drawing/2014/main" id="{A6FCE8A0-B079-4A3D-A90B-81310CBC6651}"/>
              </a:ext>
            </a:extLst>
          </p:cNvPr>
          <p:cNvSpPr txBox="1"/>
          <p:nvPr/>
        </p:nvSpPr>
        <p:spPr>
          <a:xfrm>
            <a:off x="6974114" y="1705177"/>
            <a:ext cx="2514600" cy="369332"/>
          </a:xfrm>
          <a:prstGeom prst="rect">
            <a:avLst/>
          </a:prstGeom>
          <a:noFill/>
        </p:spPr>
        <p:txBody>
          <a:bodyPr wrap="square" rtlCol="0">
            <a:spAutoFit/>
          </a:bodyPr>
          <a:lstStyle/>
          <a:p>
            <a:r>
              <a:rPr lang="en-US" dirty="0">
                <a:solidFill>
                  <a:srgbClr val="C00000"/>
                </a:solidFill>
              </a:rPr>
              <a:t>* Accepts value 0 to 10</a:t>
            </a:r>
          </a:p>
        </p:txBody>
      </p:sp>
      <p:sp>
        <p:nvSpPr>
          <p:cNvPr id="11" name="TextBox 10" descr="-2.3&#10;">
            <a:extLst>
              <a:ext uri="{FF2B5EF4-FFF2-40B4-BE49-F238E27FC236}">
                <a16:creationId xmlns:a16="http://schemas.microsoft.com/office/drawing/2014/main" id="{25402B75-92B5-4E2B-859F-1253552D4E7C}"/>
              </a:ext>
            </a:extLst>
          </p:cNvPr>
          <p:cNvSpPr txBox="1"/>
          <p:nvPr/>
        </p:nvSpPr>
        <p:spPr>
          <a:xfrm>
            <a:off x="3062184" y="3653777"/>
            <a:ext cx="653143" cy="400110"/>
          </a:xfrm>
          <a:prstGeom prst="rect">
            <a:avLst/>
          </a:prstGeom>
          <a:noFill/>
        </p:spPr>
        <p:txBody>
          <a:bodyPr wrap="square" rtlCol="0">
            <a:spAutoFit/>
          </a:bodyPr>
          <a:lstStyle/>
          <a:p>
            <a:r>
              <a:rPr lang="en-US" sz="2000" dirty="0"/>
              <a:t>-2.3</a:t>
            </a:r>
          </a:p>
        </p:txBody>
      </p:sp>
      <p:sp>
        <p:nvSpPr>
          <p:cNvPr id="12" name="TextBox 11" descr="-2.3&#10;">
            <a:extLst>
              <a:ext uri="{FF2B5EF4-FFF2-40B4-BE49-F238E27FC236}">
                <a16:creationId xmlns:a16="http://schemas.microsoft.com/office/drawing/2014/main" id="{50921FF4-B3A6-42D5-A32C-2CD32E93F1F9}"/>
              </a:ext>
            </a:extLst>
          </p:cNvPr>
          <p:cNvSpPr txBox="1"/>
          <p:nvPr/>
        </p:nvSpPr>
        <p:spPr>
          <a:xfrm>
            <a:off x="3062181" y="4002125"/>
            <a:ext cx="653143" cy="400110"/>
          </a:xfrm>
          <a:prstGeom prst="rect">
            <a:avLst/>
          </a:prstGeom>
          <a:noFill/>
        </p:spPr>
        <p:txBody>
          <a:bodyPr wrap="square" rtlCol="0">
            <a:spAutoFit/>
          </a:bodyPr>
          <a:lstStyle/>
          <a:p>
            <a:r>
              <a:rPr lang="en-US" sz="2000" dirty="0"/>
              <a:t>-4.7</a:t>
            </a:r>
          </a:p>
        </p:txBody>
      </p:sp>
      <p:sp>
        <p:nvSpPr>
          <p:cNvPr id="14" name="TextBox 13" descr="-2.3&#10;">
            <a:extLst>
              <a:ext uri="{FF2B5EF4-FFF2-40B4-BE49-F238E27FC236}">
                <a16:creationId xmlns:a16="http://schemas.microsoft.com/office/drawing/2014/main" id="{87D31C11-6DBC-40BB-A931-889E34F582D5}"/>
              </a:ext>
            </a:extLst>
          </p:cNvPr>
          <p:cNvSpPr txBox="1"/>
          <p:nvPr/>
        </p:nvSpPr>
        <p:spPr>
          <a:xfrm>
            <a:off x="5774370" y="4024561"/>
            <a:ext cx="653143" cy="400110"/>
          </a:xfrm>
          <a:prstGeom prst="rect">
            <a:avLst/>
          </a:prstGeom>
          <a:noFill/>
        </p:spPr>
        <p:txBody>
          <a:bodyPr wrap="square" rtlCol="0">
            <a:spAutoFit/>
          </a:bodyPr>
          <a:lstStyle/>
          <a:p>
            <a:r>
              <a:rPr lang="en-US" sz="2000" dirty="0"/>
              <a:t>   9</a:t>
            </a:r>
          </a:p>
        </p:txBody>
      </p:sp>
      <p:sp>
        <p:nvSpPr>
          <p:cNvPr id="15" name="TextBox 14" descr="-2.3&#10;">
            <a:extLst>
              <a:ext uri="{FF2B5EF4-FFF2-40B4-BE49-F238E27FC236}">
                <a16:creationId xmlns:a16="http://schemas.microsoft.com/office/drawing/2014/main" id="{C63D9F60-4F4E-42E3-A4CF-61F9694EAE63}"/>
              </a:ext>
            </a:extLst>
          </p:cNvPr>
          <p:cNvSpPr txBox="1"/>
          <p:nvPr/>
        </p:nvSpPr>
        <p:spPr>
          <a:xfrm>
            <a:off x="5774370" y="3647841"/>
            <a:ext cx="653143" cy="400110"/>
          </a:xfrm>
          <a:prstGeom prst="rect">
            <a:avLst/>
          </a:prstGeom>
          <a:noFill/>
        </p:spPr>
        <p:txBody>
          <a:bodyPr wrap="square" rtlCol="0">
            <a:spAutoFit/>
          </a:bodyPr>
          <a:lstStyle/>
          <a:p>
            <a:r>
              <a:rPr lang="en-US" sz="2000" dirty="0"/>
              <a:t>   6</a:t>
            </a:r>
          </a:p>
        </p:txBody>
      </p:sp>
      <p:sp>
        <p:nvSpPr>
          <p:cNvPr id="16" name="TextBox 15" descr="-2.3&#10;">
            <a:extLst>
              <a:ext uri="{FF2B5EF4-FFF2-40B4-BE49-F238E27FC236}">
                <a16:creationId xmlns:a16="http://schemas.microsoft.com/office/drawing/2014/main" id="{F82B2CA9-BFAE-4C9D-A8EB-B2CA8FBA854B}"/>
              </a:ext>
            </a:extLst>
          </p:cNvPr>
          <p:cNvSpPr txBox="1"/>
          <p:nvPr/>
        </p:nvSpPr>
        <p:spPr>
          <a:xfrm>
            <a:off x="8458196" y="4055033"/>
            <a:ext cx="653143" cy="400110"/>
          </a:xfrm>
          <a:prstGeom prst="rect">
            <a:avLst/>
          </a:prstGeom>
          <a:noFill/>
        </p:spPr>
        <p:txBody>
          <a:bodyPr wrap="square" rtlCol="0">
            <a:spAutoFit/>
          </a:bodyPr>
          <a:lstStyle/>
          <a:p>
            <a:r>
              <a:rPr lang="en-US" sz="2000" dirty="0"/>
              <a:t>   44</a:t>
            </a:r>
          </a:p>
        </p:txBody>
      </p:sp>
      <p:sp>
        <p:nvSpPr>
          <p:cNvPr id="17" name="TextBox 16" descr="-2.3&#10;">
            <a:extLst>
              <a:ext uri="{FF2B5EF4-FFF2-40B4-BE49-F238E27FC236}">
                <a16:creationId xmlns:a16="http://schemas.microsoft.com/office/drawing/2014/main" id="{C3F14EEF-39FD-4B51-B5C5-750AD4550F10}"/>
              </a:ext>
            </a:extLst>
          </p:cNvPr>
          <p:cNvSpPr txBox="1"/>
          <p:nvPr/>
        </p:nvSpPr>
        <p:spPr>
          <a:xfrm>
            <a:off x="8479971" y="3647841"/>
            <a:ext cx="653143" cy="400110"/>
          </a:xfrm>
          <a:prstGeom prst="rect">
            <a:avLst/>
          </a:prstGeom>
          <a:noFill/>
        </p:spPr>
        <p:txBody>
          <a:bodyPr wrap="square" rtlCol="0">
            <a:spAutoFit/>
          </a:bodyPr>
          <a:lstStyle/>
          <a:p>
            <a:r>
              <a:rPr lang="en-US" sz="2000" dirty="0"/>
              <a:t>   13</a:t>
            </a:r>
          </a:p>
        </p:txBody>
      </p:sp>
      <p:sp>
        <p:nvSpPr>
          <p:cNvPr id="18" name="TextBox 17">
            <a:extLst>
              <a:ext uri="{FF2B5EF4-FFF2-40B4-BE49-F238E27FC236}">
                <a16:creationId xmlns:a16="http://schemas.microsoft.com/office/drawing/2014/main" id="{AF9A7908-1330-4117-AE27-E110D9AAFE90}"/>
              </a:ext>
            </a:extLst>
          </p:cNvPr>
          <p:cNvSpPr txBox="1"/>
          <p:nvPr/>
        </p:nvSpPr>
        <p:spPr>
          <a:xfrm>
            <a:off x="488610" y="3620784"/>
            <a:ext cx="1042231" cy="369332"/>
          </a:xfrm>
          <a:prstGeom prst="rect">
            <a:avLst/>
          </a:prstGeom>
          <a:noFill/>
        </p:spPr>
        <p:txBody>
          <a:bodyPr wrap="square" rtlCol="0">
            <a:spAutoFit/>
          </a:bodyPr>
          <a:lstStyle/>
          <a:p>
            <a:r>
              <a:rPr lang="en-US" dirty="0"/>
              <a:t>Values-1</a:t>
            </a:r>
          </a:p>
        </p:txBody>
      </p:sp>
      <p:sp>
        <p:nvSpPr>
          <p:cNvPr id="20" name="TextBox 19">
            <a:extLst>
              <a:ext uri="{FF2B5EF4-FFF2-40B4-BE49-F238E27FC236}">
                <a16:creationId xmlns:a16="http://schemas.microsoft.com/office/drawing/2014/main" id="{D257D56D-2208-4161-B103-F7A56E0B966C}"/>
              </a:ext>
            </a:extLst>
          </p:cNvPr>
          <p:cNvSpPr txBox="1"/>
          <p:nvPr/>
        </p:nvSpPr>
        <p:spPr>
          <a:xfrm>
            <a:off x="464737" y="3978473"/>
            <a:ext cx="1042231" cy="369332"/>
          </a:xfrm>
          <a:prstGeom prst="rect">
            <a:avLst/>
          </a:prstGeom>
          <a:noFill/>
        </p:spPr>
        <p:txBody>
          <a:bodyPr wrap="square" rtlCol="0">
            <a:spAutoFit/>
          </a:bodyPr>
          <a:lstStyle/>
          <a:p>
            <a:r>
              <a:rPr lang="en-US" dirty="0"/>
              <a:t>Values-2</a:t>
            </a:r>
          </a:p>
        </p:txBody>
      </p:sp>
      <p:pic>
        <p:nvPicPr>
          <p:cNvPr id="25" name="Content Placeholder 23" descr="Arrow Slight curve">
            <a:extLst>
              <a:ext uri="{FF2B5EF4-FFF2-40B4-BE49-F238E27FC236}">
                <a16:creationId xmlns:a16="http://schemas.microsoft.com/office/drawing/2014/main" id="{545CA940-CDB1-47B0-9D66-7EB863AC3B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3364" y="3981802"/>
            <a:ext cx="478972" cy="369333"/>
          </a:xfrm>
          <a:prstGeom prst="rect">
            <a:avLst/>
          </a:prstGeom>
        </p:spPr>
      </p:pic>
      <p:pic>
        <p:nvPicPr>
          <p:cNvPr id="26" name="Content Placeholder 23" descr="Arrow Slight curve">
            <a:extLst>
              <a:ext uri="{FF2B5EF4-FFF2-40B4-BE49-F238E27FC236}">
                <a16:creationId xmlns:a16="http://schemas.microsoft.com/office/drawing/2014/main" id="{DA042643-70D3-4676-8728-48AFA00B408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3364" y="4439002"/>
            <a:ext cx="478972" cy="369333"/>
          </a:xfrm>
          <a:prstGeom prst="rect">
            <a:avLst/>
          </a:prstGeom>
        </p:spPr>
      </p:pic>
      <p:sp>
        <p:nvSpPr>
          <p:cNvPr id="27" name="TextBox 26">
            <a:extLst>
              <a:ext uri="{FF2B5EF4-FFF2-40B4-BE49-F238E27FC236}">
                <a16:creationId xmlns:a16="http://schemas.microsoft.com/office/drawing/2014/main" id="{B1E5C5F6-E715-4471-94DE-F8E5B5E894E5}"/>
              </a:ext>
            </a:extLst>
          </p:cNvPr>
          <p:cNvSpPr txBox="1"/>
          <p:nvPr/>
        </p:nvSpPr>
        <p:spPr>
          <a:xfrm>
            <a:off x="499492" y="4404558"/>
            <a:ext cx="1042231" cy="369332"/>
          </a:xfrm>
          <a:prstGeom prst="rect">
            <a:avLst/>
          </a:prstGeom>
          <a:noFill/>
        </p:spPr>
        <p:txBody>
          <a:bodyPr wrap="square" rtlCol="0">
            <a:spAutoFit/>
          </a:bodyPr>
          <a:lstStyle/>
          <a:p>
            <a:r>
              <a:rPr lang="en-US" dirty="0"/>
              <a:t>Result</a:t>
            </a:r>
          </a:p>
        </p:txBody>
      </p:sp>
      <p:sp>
        <p:nvSpPr>
          <p:cNvPr id="29" name="TextBox 28">
            <a:extLst>
              <a:ext uri="{FF2B5EF4-FFF2-40B4-BE49-F238E27FC236}">
                <a16:creationId xmlns:a16="http://schemas.microsoft.com/office/drawing/2014/main" id="{1436804C-F0EF-4997-8AE8-4E96CDD3553D}"/>
              </a:ext>
            </a:extLst>
          </p:cNvPr>
          <p:cNvSpPr txBox="1"/>
          <p:nvPr/>
        </p:nvSpPr>
        <p:spPr>
          <a:xfrm>
            <a:off x="2242459" y="4452253"/>
            <a:ext cx="2351315" cy="369332"/>
          </a:xfrm>
          <a:prstGeom prst="rect">
            <a:avLst/>
          </a:prstGeom>
          <a:noFill/>
        </p:spPr>
        <p:txBody>
          <a:bodyPr wrap="square" rtlCol="0">
            <a:spAutoFit/>
          </a:bodyPr>
          <a:lstStyle/>
          <a:p>
            <a:r>
              <a:rPr lang="en-IN" dirty="0">
                <a:solidFill>
                  <a:sysClr val="windowText" lastClr="000000"/>
                </a:solidFill>
              </a:rPr>
              <a:t>Not accept/Error </a:t>
            </a:r>
            <a:r>
              <a:rPr lang="en-IN" dirty="0" err="1">
                <a:solidFill>
                  <a:sysClr val="windowText" lastClr="000000"/>
                </a:solidFill>
              </a:rPr>
              <a:t>msg</a:t>
            </a:r>
            <a:endParaRPr lang="en-IN" dirty="0">
              <a:solidFill>
                <a:sysClr val="windowText" lastClr="000000"/>
              </a:solidFill>
            </a:endParaRPr>
          </a:p>
        </p:txBody>
      </p:sp>
      <p:sp>
        <p:nvSpPr>
          <p:cNvPr id="30" name="TextBox 29">
            <a:extLst>
              <a:ext uri="{FF2B5EF4-FFF2-40B4-BE49-F238E27FC236}">
                <a16:creationId xmlns:a16="http://schemas.microsoft.com/office/drawing/2014/main" id="{8F0F4A94-A7CF-4F39-A6FC-92433CEF1CDC}"/>
              </a:ext>
            </a:extLst>
          </p:cNvPr>
          <p:cNvSpPr txBox="1"/>
          <p:nvPr/>
        </p:nvSpPr>
        <p:spPr>
          <a:xfrm>
            <a:off x="7630887" y="4463135"/>
            <a:ext cx="2351315" cy="369332"/>
          </a:xfrm>
          <a:prstGeom prst="rect">
            <a:avLst/>
          </a:prstGeom>
          <a:noFill/>
        </p:spPr>
        <p:txBody>
          <a:bodyPr wrap="square" rtlCol="0">
            <a:spAutoFit/>
          </a:bodyPr>
          <a:lstStyle/>
          <a:p>
            <a:r>
              <a:rPr lang="en-IN" dirty="0">
                <a:solidFill>
                  <a:sysClr val="windowText" lastClr="000000"/>
                </a:solidFill>
              </a:rPr>
              <a:t>Not accept/Error </a:t>
            </a:r>
            <a:r>
              <a:rPr lang="en-IN" dirty="0" err="1">
                <a:solidFill>
                  <a:sysClr val="windowText" lastClr="000000"/>
                </a:solidFill>
              </a:rPr>
              <a:t>msg</a:t>
            </a:r>
            <a:endParaRPr lang="en-IN" dirty="0">
              <a:solidFill>
                <a:sysClr val="windowText" lastClr="000000"/>
              </a:solidFill>
            </a:endParaRPr>
          </a:p>
        </p:txBody>
      </p:sp>
      <p:sp>
        <p:nvSpPr>
          <p:cNvPr id="31" name="TextBox 30">
            <a:extLst>
              <a:ext uri="{FF2B5EF4-FFF2-40B4-BE49-F238E27FC236}">
                <a16:creationId xmlns:a16="http://schemas.microsoft.com/office/drawing/2014/main" id="{0CF13A2B-5B78-4013-97FD-0864832296D4}"/>
              </a:ext>
            </a:extLst>
          </p:cNvPr>
          <p:cNvSpPr txBox="1"/>
          <p:nvPr/>
        </p:nvSpPr>
        <p:spPr>
          <a:xfrm>
            <a:off x="5687786" y="4424671"/>
            <a:ext cx="816428" cy="369332"/>
          </a:xfrm>
          <a:prstGeom prst="rect">
            <a:avLst/>
          </a:prstGeom>
          <a:noFill/>
        </p:spPr>
        <p:txBody>
          <a:bodyPr wrap="square" rtlCol="0">
            <a:spAutoFit/>
          </a:bodyPr>
          <a:lstStyle/>
          <a:p>
            <a:r>
              <a:rPr lang="en-IN" dirty="0">
                <a:solidFill>
                  <a:sysClr val="windowText" lastClr="000000"/>
                </a:solidFill>
              </a:rPr>
              <a:t>Accept</a:t>
            </a:r>
          </a:p>
        </p:txBody>
      </p:sp>
    </p:spTree>
    <p:extLst>
      <p:ext uri="{BB962C8B-B14F-4D97-AF65-F5344CB8AC3E}">
        <p14:creationId xmlns:p14="http://schemas.microsoft.com/office/powerpoint/2010/main" val="39638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1" grpId="0"/>
      <p:bldP spid="12" grpId="0"/>
      <p:bldP spid="14" grpId="0"/>
      <p:bldP spid="15" grpId="0"/>
      <p:bldP spid="16" grpId="0"/>
      <p:bldP spid="17" grpId="0"/>
      <p:bldP spid="18" grpId="0"/>
      <p:bldP spid="20" grpId="0"/>
      <p:bldP spid="27" grpId="0"/>
      <p:bldP spid="29" grpId="0"/>
      <p:bldP spid="30" grpId="0"/>
      <p:bldP spid="3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0636C-EECC-43AC-A761-960AA3AEA9E4}"/>
              </a:ext>
            </a:extLst>
          </p:cNvPr>
          <p:cNvSpPr>
            <a:spLocks noGrp="1"/>
          </p:cNvSpPr>
          <p:nvPr>
            <p:ph type="title"/>
          </p:nvPr>
        </p:nvSpPr>
        <p:spPr/>
        <p:txBody>
          <a:bodyPr>
            <a:normAutofit/>
          </a:bodyPr>
          <a:lstStyle/>
          <a:p>
            <a:r>
              <a:rPr lang="en-US" dirty="0"/>
              <a:t>Examples: </a:t>
            </a:r>
            <a:r>
              <a:rPr lang="en-US" sz="3600" dirty="0"/>
              <a:t>Equivalence Partitioning classes</a:t>
            </a:r>
            <a:endParaRPr lang="en-US" dirty="0"/>
          </a:p>
        </p:txBody>
      </p:sp>
      <p:sp>
        <p:nvSpPr>
          <p:cNvPr id="3" name="Content Placeholder 2">
            <a:extLst>
              <a:ext uri="{FF2B5EF4-FFF2-40B4-BE49-F238E27FC236}">
                <a16:creationId xmlns:a16="http://schemas.microsoft.com/office/drawing/2014/main" id="{DD6A1A92-A815-4B60-97A5-68D7A55A1EB7}"/>
              </a:ext>
            </a:extLst>
          </p:cNvPr>
          <p:cNvSpPr>
            <a:spLocks noGrp="1"/>
          </p:cNvSpPr>
          <p:nvPr>
            <p:ph idx="1"/>
          </p:nvPr>
        </p:nvSpPr>
        <p:spPr/>
        <p:txBody>
          <a:bodyPr/>
          <a:lstStyle/>
          <a:p>
            <a:r>
              <a:rPr lang="en-US" b="1" dirty="0"/>
              <a:t>Age Validation:   Age: </a:t>
            </a:r>
            <a:endParaRPr lang="en-US" dirty="0"/>
          </a:p>
          <a:p>
            <a:pPr lvl="1"/>
            <a:endParaRPr lang="en-US" dirty="0">
              <a:solidFill>
                <a:srgbClr val="C00000"/>
              </a:solidFill>
            </a:endParaRPr>
          </a:p>
          <a:p>
            <a:pPr lvl="1"/>
            <a:r>
              <a:rPr lang="en-US" dirty="0">
                <a:solidFill>
                  <a:srgbClr val="C00000"/>
                </a:solidFill>
              </a:rPr>
              <a:t>Valid Class: </a:t>
            </a:r>
            <a:r>
              <a:rPr lang="en-US" dirty="0"/>
              <a:t>Ages between 18 and 65 (assuming adult eligibility).</a:t>
            </a:r>
          </a:p>
          <a:p>
            <a:pPr lvl="1"/>
            <a:r>
              <a:rPr lang="en-US" dirty="0">
                <a:solidFill>
                  <a:srgbClr val="C00000"/>
                </a:solidFill>
              </a:rPr>
              <a:t>Invalid Class 1</a:t>
            </a:r>
            <a:r>
              <a:rPr lang="en-US" dirty="0"/>
              <a:t>: Ages less than 18 </a:t>
            </a:r>
          </a:p>
          <a:p>
            <a:pPr lvl="1"/>
            <a:r>
              <a:rPr lang="en-US" dirty="0">
                <a:solidFill>
                  <a:srgbClr val="C00000"/>
                </a:solidFill>
              </a:rPr>
              <a:t>Invalid Class 2:</a:t>
            </a:r>
            <a:r>
              <a:rPr lang="en-US" dirty="0"/>
              <a:t> greater than 65.</a:t>
            </a:r>
            <a:r>
              <a:rPr lang="en-US" b="1" dirty="0"/>
              <a:t>‍</a:t>
            </a:r>
          </a:p>
          <a:p>
            <a:pPr marL="457200" lvl="1" indent="0">
              <a:buNone/>
            </a:pPr>
            <a:endParaRPr lang="en-US" dirty="0"/>
          </a:p>
          <a:p>
            <a:r>
              <a:rPr lang="en-US" dirty="0"/>
              <a:t>‍</a:t>
            </a:r>
            <a:r>
              <a:rPr lang="en-US" b="1" dirty="0"/>
              <a:t>Username Field:   Username:                                                                              * (</a:t>
            </a:r>
            <a:r>
              <a:rPr lang="en-US" dirty="0"/>
              <a:t> (a-z, A-Z, 0-9) and </a:t>
            </a:r>
          </a:p>
          <a:p>
            <a:pPr marL="0" indent="0">
              <a:buNone/>
            </a:pPr>
            <a:r>
              <a:rPr lang="en-US" dirty="0"/>
              <a:t>                                                                                                                                          underscores ).</a:t>
            </a:r>
          </a:p>
          <a:p>
            <a:pPr lvl="1"/>
            <a:endParaRPr lang="en-US" dirty="0">
              <a:solidFill>
                <a:srgbClr val="C00000"/>
              </a:solidFill>
            </a:endParaRPr>
          </a:p>
          <a:p>
            <a:pPr lvl="1"/>
            <a:r>
              <a:rPr lang="en-US" dirty="0">
                <a:solidFill>
                  <a:srgbClr val="C00000"/>
                </a:solidFill>
              </a:rPr>
              <a:t>Valid Class</a:t>
            </a:r>
            <a:r>
              <a:rPr lang="en-US" dirty="0"/>
              <a:t>: Alphanumeric characters (a-z, A-Z, 0-9) and underscores (_).</a:t>
            </a:r>
          </a:p>
          <a:p>
            <a:pPr lvl="1"/>
            <a:r>
              <a:rPr lang="en-US" dirty="0">
                <a:solidFill>
                  <a:srgbClr val="C00000"/>
                </a:solidFill>
              </a:rPr>
              <a:t>Invalid Class 1</a:t>
            </a:r>
            <a:r>
              <a:rPr lang="en-US" dirty="0"/>
              <a:t>: Special characters</a:t>
            </a:r>
          </a:p>
          <a:p>
            <a:pPr lvl="1"/>
            <a:r>
              <a:rPr lang="en-US" dirty="0">
                <a:solidFill>
                  <a:srgbClr val="C00000"/>
                </a:solidFill>
              </a:rPr>
              <a:t>Invalid Class 2</a:t>
            </a:r>
            <a:r>
              <a:rPr lang="en-US" dirty="0"/>
              <a:t>: Operators</a:t>
            </a:r>
          </a:p>
          <a:p>
            <a:pPr lvl="1"/>
            <a:r>
              <a:rPr lang="en-US" dirty="0">
                <a:solidFill>
                  <a:srgbClr val="C00000"/>
                </a:solidFill>
              </a:rPr>
              <a:t>Invalid Class 3</a:t>
            </a:r>
            <a:r>
              <a:rPr lang="en-US" dirty="0"/>
              <a:t>: Empty username, username exceeding a certain length, and empty space before, in-between, and after the username.</a:t>
            </a:r>
          </a:p>
          <a:p>
            <a:pPr lvl="1"/>
            <a:endParaRPr lang="en-US" dirty="0"/>
          </a:p>
          <a:p>
            <a:endParaRPr lang="en-US" dirty="0"/>
          </a:p>
        </p:txBody>
      </p:sp>
      <p:sp>
        <p:nvSpPr>
          <p:cNvPr id="4" name="Rectangle 3">
            <a:extLst>
              <a:ext uri="{FF2B5EF4-FFF2-40B4-BE49-F238E27FC236}">
                <a16:creationId xmlns:a16="http://schemas.microsoft.com/office/drawing/2014/main" id="{AE02B9CA-F77B-4F17-822A-DBA3344685A9}"/>
              </a:ext>
            </a:extLst>
          </p:cNvPr>
          <p:cNvSpPr/>
          <p:nvPr/>
        </p:nvSpPr>
        <p:spPr>
          <a:xfrm>
            <a:off x="3421808" y="863445"/>
            <a:ext cx="1582454" cy="3854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0D2A4D8B-8AF2-425B-88D2-DAECC341EF33}"/>
              </a:ext>
            </a:extLst>
          </p:cNvPr>
          <p:cNvSpPr/>
          <p:nvPr/>
        </p:nvSpPr>
        <p:spPr>
          <a:xfrm>
            <a:off x="4106217" y="3010873"/>
            <a:ext cx="5054407" cy="3854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196046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Coding Standards Cont.</a:t>
            </a:r>
          </a:p>
        </p:txBody>
      </p:sp>
      <p:sp>
        <p:nvSpPr>
          <p:cNvPr id="4" name="Rectangle 3"/>
          <p:cNvSpPr/>
          <p:nvPr/>
        </p:nvSpPr>
        <p:spPr>
          <a:xfrm>
            <a:off x="209834" y="787400"/>
            <a:ext cx="9221549" cy="85852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100" dirty="0"/>
              <a:t>A coding standard lists </a:t>
            </a:r>
            <a:r>
              <a:rPr lang="en-US" sz="2100" b="1" dirty="0">
                <a:solidFill>
                  <a:srgbClr val="C00000"/>
                </a:solidFill>
              </a:rPr>
              <a:t>several rules</a:t>
            </a:r>
            <a:r>
              <a:rPr lang="en-US" sz="2100" b="1" dirty="0"/>
              <a:t> </a:t>
            </a:r>
            <a:r>
              <a:rPr lang="en-US" sz="2100" dirty="0"/>
              <a:t>to be </a:t>
            </a:r>
            <a:r>
              <a:rPr lang="en-US" sz="2100" b="1" dirty="0">
                <a:solidFill>
                  <a:srgbClr val="C00000"/>
                </a:solidFill>
              </a:rPr>
              <a:t>followed</a:t>
            </a:r>
            <a:r>
              <a:rPr lang="en-US" sz="2100" dirty="0">
                <a:solidFill>
                  <a:srgbClr val="C00000"/>
                </a:solidFill>
              </a:rPr>
              <a:t> </a:t>
            </a:r>
            <a:r>
              <a:rPr lang="en-US" sz="2100" dirty="0"/>
              <a:t>such as, the </a:t>
            </a:r>
            <a:r>
              <a:rPr lang="en-US" sz="2100" b="1" dirty="0">
                <a:solidFill>
                  <a:srgbClr val="C00000"/>
                </a:solidFill>
              </a:rPr>
              <a:t>way variables</a:t>
            </a:r>
            <a:r>
              <a:rPr lang="en-US" sz="2100" dirty="0"/>
              <a:t> are to be </a:t>
            </a:r>
            <a:r>
              <a:rPr lang="en-US" sz="2100" b="1" dirty="0">
                <a:solidFill>
                  <a:srgbClr val="C00000"/>
                </a:solidFill>
              </a:rPr>
              <a:t>named</a:t>
            </a:r>
            <a:r>
              <a:rPr lang="en-US" sz="2100" dirty="0"/>
              <a:t>,  the </a:t>
            </a:r>
            <a:r>
              <a:rPr lang="en-US" sz="2100" b="1" dirty="0">
                <a:solidFill>
                  <a:srgbClr val="C00000"/>
                </a:solidFill>
              </a:rPr>
              <a:t>way</a:t>
            </a:r>
            <a:r>
              <a:rPr lang="en-US" sz="2100" dirty="0">
                <a:solidFill>
                  <a:srgbClr val="C00000"/>
                </a:solidFill>
              </a:rPr>
              <a:t> </a:t>
            </a:r>
            <a:r>
              <a:rPr lang="en-US" sz="2100" dirty="0"/>
              <a:t>the </a:t>
            </a:r>
            <a:r>
              <a:rPr lang="en-US" sz="2100" b="1" dirty="0">
                <a:solidFill>
                  <a:srgbClr val="C00000"/>
                </a:solidFill>
              </a:rPr>
              <a:t>code</a:t>
            </a:r>
            <a:r>
              <a:rPr lang="en-US" sz="2100" dirty="0">
                <a:solidFill>
                  <a:srgbClr val="C00000"/>
                </a:solidFill>
              </a:rPr>
              <a:t> </a:t>
            </a:r>
            <a:r>
              <a:rPr lang="en-US" sz="2100" dirty="0"/>
              <a:t>is to </a:t>
            </a:r>
            <a:r>
              <a:rPr lang="en-US" sz="2100" b="1" dirty="0">
                <a:solidFill>
                  <a:srgbClr val="C00000"/>
                </a:solidFill>
              </a:rPr>
              <a:t>be laid out</a:t>
            </a:r>
            <a:r>
              <a:rPr lang="en-US" sz="2100" dirty="0"/>
              <a:t>,  </a:t>
            </a:r>
            <a:r>
              <a:rPr lang="en-US" sz="2100" b="1" dirty="0">
                <a:solidFill>
                  <a:srgbClr val="C00000"/>
                </a:solidFill>
              </a:rPr>
              <a:t>error</a:t>
            </a:r>
            <a:r>
              <a:rPr lang="en-US" sz="2100" dirty="0">
                <a:solidFill>
                  <a:srgbClr val="C00000"/>
                </a:solidFill>
              </a:rPr>
              <a:t> </a:t>
            </a:r>
            <a:r>
              <a:rPr lang="en-US" sz="2100" dirty="0"/>
              <a:t>return </a:t>
            </a:r>
            <a:r>
              <a:rPr lang="en-US" sz="2100" b="1" dirty="0">
                <a:solidFill>
                  <a:srgbClr val="C00000"/>
                </a:solidFill>
              </a:rPr>
              <a:t>conventions</a:t>
            </a:r>
            <a:r>
              <a:rPr lang="en-US" sz="2100" dirty="0"/>
              <a:t>, etc.</a:t>
            </a:r>
          </a:p>
        </p:txBody>
      </p:sp>
      <p:sp>
        <p:nvSpPr>
          <p:cNvPr id="5" name="Rectangle 4"/>
          <p:cNvSpPr/>
          <p:nvPr/>
        </p:nvSpPr>
        <p:spPr>
          <a:xfrm>
            <a:off x="209834" y="1722119"/>
            <a:ext cx="11850987" cy="40011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r>
              <a:rPr lang="en-US" sz="2000" b="1" dirty="0"/>
              <a:t>The following are some representative coding standards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76415" y="71847"/>
            <a:ext cx="1613766" cy="567507"/>
          </a:xfrm>
          <a:prstGeom prst="rect">
            <a:avLst/>
          </a:prstGeom>
        </p:spPr>
      </p:pic>
      <p:sp>
        <p:nvSpPr>
          <p:cNvPr id="7" name="Rectangle 6"/>
          <p:cNvSpPr/>
          <p:nvPr/>
        </p:nvSpPr>
        <p:spPr>
          <a:xfrm>
            <a:off x="501574" y="2128752"/>
            <a:ext cx="11559214" cy="800219"/>
          </a:xfrm>
          <a:prstGeom prst="rect">
            <a:avLst/>
          </a:prstGeom>
        </p:spPr>
        <p:txBody>
          <a:bodyPr wrap="square">
            <a:spAutoFit/>
          </a:bodyPr>
          <a:lstStyle/>
          <a:p>
            <a:r>
              <a:rPr lang="en-US" sz="2400" b="1" dirty="0">
                <a:solidFill>
                  <a:srgbClr val="C00000"/>
                </a:solidFill>
              </a:rPr>
              <a:t>Rules for limiting the use of global</a:t>
            </a:r>
            <a:r>
              <a:rPr lang="en-US" sz="2400" dirty="0"/>
              <a:t> </a:t>
            </a:r>
          </a:p>
          <a:p>
            <a:r>
              <a:rPr lang="en-US" sz="2200" dirty="0"/>
              <a:t>These rules list what types of data can be declared global and what cannot.</a:t>
            </a:r>
          </a:p>
        </p:txBody>
      </p:sp>
      <p:sp>
        <p:nvSpPr>
          <p:cNvPr id="9" name="Rectangle 8"/>
          <p:cNvSpPr/>
          <p:nvPr/>
        </p:nvSpPr>
        <p:spPr>
          <a:xfrm>
            <a:off x="593225" y="3267384"/>
            <a:ext cx="11385417" cy="738664"/>
          </a:xfrm>
          <a:prstGeom prst="rect">
            <a:avLst/>
          </a:prstGeom>
        </p:spPr>
        <p:txBody>
          <a:bodyPr wrap="square">
            <a:spAutoFit/>
          </a:bodyPr>
          <a:lstStyle/>
          <a:p>
            <a:pPr algn="just"/>
            <a:r>
              <a:rPr lang="en-US" sz="2100" dirty="0"/>
              <a:t>A possible naming convention can be that </a:t>
            </a:r>
            <a:r>
              <a:rPr lang="en-US" sz="2100" b="1" dirty="0"/>
              <a:t>global variable </a:t>
            </a:r>
            <a:r>
              <a:rPr lang="en-US" sz="2100" dirty="0"/>
              <a:t>names always </a:t>
            </a:r>
            <a:r>
              <a:rPr lang="en-US" sz="2100" b="1" dirty="0"/>
              <a:t>start with a capital letter</a:t>
            </a:r>
            <a:r>
              <a:rPr lang="en-US" sz="2100" dirty="0"/>
              <a:t>, </a:t>
            </a:r>
            <a:r>
              <a:rPr lang="en-US" sz="2100" b="1" dirty="0"/>
              <a:t>local variable </a:t>
            </a:r>
            <a:r>
              <a:rPr lang="en-US" sz="2100" dirty="0"/>
              <a:t>names are made of </a:t>
            </a:r>
            <a:r>
              <a:rPr lang="en-US" sz="2100" b="1" dirty="0"/>
              <a:t>small letters</a:t>
            </a:r>
            <a:r>
              <a:rPr lang="en-US" sz="2100" dirty="0"/>
              <a:t>, and </a:t>
            </a:r>
            <a:r>
              <a:rPr lang="en-US" sz="2100" b="1" dirty="0"/>
              <a:t>constant names </a:t>
            </a:r>
            <a:r>
              <a:rPr lang="en-US" sz="2100" dirty="0"/>
              <a:t>are </a:t>
            </a:r>
            <a:r>
              <a:rPr lang="en-US" sz="2100" b="1" dirty="0"/>
              <a:t>always capital </a:t>
            </a:r>
            <a:r>
              <a:rPr lang="en-US" sz="2100" dirty="0"/>
              <a:t>letters.</a:t>
            </a:r>
          </a:p>
        </p:txBody>
      </p:sp>
      <p:sp>
        <p:nvSpPr>
          <p:cNvPr id="10" name="Rectangle 9"/>
          <p:cNvSpPr/>
          <p:nvPr/>
        </p:nvSpPr>
        <p:spPr>
          <a:xfrm>
            <a:off x="501574" y="2889475"/>
            <a:ext cx="11536356" cy="430887"/>
          </a:xfrm>
          <a:prstGeom prst="rect">
            <a:avLst/>
          </a:prstGeom>
        </p:spPr>
        <p:txBody>
          <a:bodyPr wrap="square">
            <a:spAutoFit/>
          </a:bodyPr>
          <a:lstStyle/>
          <a:p>
            <a:r>
              <a:rPr lang="en-US" sz="2200" b="1" dirty="0">
                <a:solidFill>
                  <a:srgbClr val="C00000"/>
                </a:solidFill>
              </a:rPr>
              <a:t>Naming conventions for global &amp; local variables &amp; constant identifiers</a:t>
            </a:r>
            <a:r>
              <a:rPr lang="en-US" sz="2200" dirty="0"/>
              <a:t> </a:t>
            </a:r>
          </a:p>
        </p:txBody>
      </p:sp>
      <p:sp>
        <p:nvSpPr>
          <p:cNvPr id="12" name="Oval 11"/>
          <p:cNvSpPr/>
          <p:nvPr/>
        </p:nvSpPr>
        <p:spPr>
          <a:xfrm>
            <a:off x="225421" y="2207843"/>
            <a:ext cx="268689" cy="26868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b="1" dirty="0"/>
              <a:t>1</a:t>
            </a:r>
          </a:p>
        </p:txBody>
      </p:sp>
      <p:sp>
        <p:nvSpPr>
          <p:cNvPr id="13" name="Oval 12"/>
          <p:cNvSpPr/>
          <p:nvPr/>
        </p:nvSpPr>
        <p:spPr>
          <a:xfrm>
            <a:off x="225421" y="2982684"/>
            <a:ext cx="268689" cy="26868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b="1" dirty="0"/>
              <a:t>2</a:t>
            </a:r>
          </a:p>
        </p:txBody>
      </p:sp>
      <p:sp>
        <p:nvSpPr>
          <p:cNvPr id="18" name="Rectangle 17"/>
          <p:cNvSpPr/>
          <p:nvPr/>
        </p:nvSpPr>
        <p:spPr>
          <a:xfrm>
            <a:off x="501574" y="3992398"/>
            <a:ext cx="11499119" cy="415498"/>
          </a:xfrm>
          <a:prstGeom prst="rect">
            <a:avLst/>
          </a:prstGeom>
        </p:spPr>
        <p:txBody>
          <a:bodyPr wrap="square">
            <a:spAutoFit/>
          </a:bodyPr>
          <a:lstStyle/>
          <a:p>
            <a:pPr algn="just"/>
            <a:r>
              <a:rPr lang="en-US" sz="2100" b="1" dirty="0">
                <a:solidFill>
                  <a:srgbClr val="C00000"/>
                </a:solidFill>
              </a:rPr>
              <a:t>Contents of the headers preceding codes for different modules</a:t>
            </a:r>
            <a:r>
              <a:rPr lang="en-US" sz="2000" dirty="0"/>
              <a:t> </a:t>
            </a:r>
          </a:p>
        </p:txBody>
      </p:sp>
      <p:sp>
        <p:nvSpPr>
          <p:cNvPr id="19" name="Oval 18"/>
          <p:cNvSpPr/>
          <p:nvPr/>
        </p:nvSpPr>
        <p:spPr>
          <a:xfrm>
            <a:off x="225421" y="4065440"/>
            <a:ext cx="268689" cy="26868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b="1" dirty="0"/>
              <a:t>3</a:t>
            </a:r>
          </a:p>
        </p:txBody>
      </p:sp>
      <p:sp>
        <p:nvSpPr>
          <p:cNvPr id="33" name="Rectangle 32"/>
          <p:cNvSpPr/>
          <p:nvPr/>
        </p:nvSpPr>
        <p:spPr>
          <a:xfrm>
            <a:off x="593225" y="4413395"/>
            <a:ext cx="5353251" cy="2031325"/>
          </a:xfrm>
          <a:prstGeom prst="rect">
            <a:avLst/>
          </a:prstGeom>
        </p:spPr>
        <p:txBody>
          <a:bodyPr wrap="square">
            <a:spAutoFit/>
          </a:bodyPr>
          <a:lstStyle/>
          <a:p>
            <a:pPr marL="285750" indent="-285750" algn="just">
              <a:buFont typeface="Arial" panose="020B0604020202020204" pitchFamily="34" charset="0"/>
              <a:buChar char="•"/>
            </a:pPr>
            <a:r>
              <a:rPr lang="en-US" sz="2100" dirty="0"/>
              <a:t>The </a:t>
            </a:r>
            <a:r>
              <a:rPr lang="en-US" sz="2100" b="1" dirty="0"/>
              <a:t>information contained in the headers </a:t>
            </a:r>
            <a:r>
              <a:rPr lang="en-US" sz="2100" dirty="0"/>
              <a:t>of different modules </a:t>
            </a:r>
            <a:r>
              <a:rPr lang="en-US" sz="2100" b="1" dirty="0"/>
              <a:t>should be standard</a:t>
            </a:r>
            <a:r>
              <a:rPr lang="en-US" sz="2100" dirty="0"/>
              <a:t> for an organization. </a:t>
            </a:r>
          </a:p>
          <a:p>
            <a:pPr marL="285750" indent="-285750" algn="just">
              <a:buFont typeface="Arial" panose="020B0604020202020204" pitchFamily="34" charset="0"/>
              <a:buChar char="•"/>
            </a:pPr>
            <a:r>
              <a:rPr lang="en-US" sz="2100" dirty="0"/>
              <a:t>The </a:t>
            </a:r>
            <a:r>
              <a:rPr lang="en-US" sz="2100" b="1" dirty="0"/>
              <a:t>exact format </a:t>
            </a:r>
            <a:r>
              <a:rPr lang="en-US" sz="2100" dirty="0"/>
              <a:t>in which the header information is organized in the header can </a:t>
            </a:r>
            <a:r>
              <a:rPr lang="en-US" sz="2100" b="1" dirty="0"/>
              <a:t>also be specified</a:t>
            </a:r>
            <a:endParaRPr lang="en-US" sz="2100" dirty="0"/>
          </a:p>
        </p:txBody>
      </p:sp>
      <p:sp>
        <p:nvSpPr>
          <p:cNvPr id="34" name="Rectangle 33"/>
          <p:cNvSpPr/>
          <p:nvPr/>
        </p:nvSpPr>
        <p:spPr>
          <a:xfrm>
            <a:off x="6152407" y="4893376"/>
            <a:ext cx="1617975" cy="369332"/>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b="1" dirty="0"/>
              <a:t>Module Name</a:t>
            </a:r>
          </a:p>
        </p:txBody>
      </p:sp>
      <p:sp>
        <p:nvSpPr>
          <p:cNvPr id="35" name="Rectangle 34"/>
          <p:cNvSpPr/>
          <p:nvPr/>
        </p:nvSpPr>
        <p:spPr>
          <a:xfrm>
            <a:off x="7849046" y="4893376"/>
            <a:ext cx="2210149" cy="369332"/>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b="1" dirty="0"/>
              <a:t>Creation Date</a:t>
            </a:r>
          </a:p>
        </p:txBody>
      </p:sp>
      <p:sp>
        <p:nvSpPr>
          <p:cNvPr id="36" name="Rectangle 35"/>
          <p:cNvSpPr/>
          <p:nvPr/>
        </p:nvSpPr>
        <p:spPr>
          <a:xfrm>
            <a:off x="10151118" y="4893376"/>
            <a:ext cx="1817747" cy="369332"/>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b="1" dirty="0"/>
              <a:t>Author’s Name</a:t>
            </a:r>
          </a:p>
        </p:txBody>
      </p:sp>
      <p:sp>
        <p:nvSpPr>
          <p:cNvPr id="37" name="Rectangle 36"/>
          <p:cNvSpPr/>
          <p:nvPr/>
        </p:nvSpPr>
        <p:spPr>
          <a:xfrm>
            <a:off x="6152407" y="5298933"/>
            <a:ext cx="2743943" cy="369332"/>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b="1" dirty="0"/>
              <a:t>Modification history</a:t>
            </a:r>
          </a:p>
        </p:txBody>
      </p:sp>
      <p:sp>
        <p:nvSpPr>
          <p:cNvPr id="38" name="Rectangle 37"/>
          <p:cNvSpPr/>
          <p:nvPr/>
        </p:nvSpPr>
        <p:spPr>
          <a:xfrm>
            <a:off x="8978498" y="5298933"/>
            <a:ext cx="2990367" cy="369332"/>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b="1" dirty="0"/>
              <a:t>information of the module</a:t>
            </a:r>
          </a:p>
        </p:txBody>
      </p:sp>
      <p:sp>
        <p:nvSpPr>
          <p:cNvPr id="39" name="Rectangle 38"/>
          <p:cNvSpPr/>
          <p:nvPr/>
        </p:nvSpPr>
        <p:spPr>
          <a:xfrm>
            <a:off x="6076950" y="6111959"/>
            <a:ext cx="5983837" cy="338554"/>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600" b="1" dirty="0"/>
              <a:t>Different functions supported, along with their input/output parameters</a:t>
            </a:r>
          </a:p>
        </p:txBody>
      </p:sp>
      <p:sp>
        <p:nvSpPr>
          <p:cNvPr id="40" name="Rectangle 39"/>
          <p:cNvSpPr/>
          <p:nvPr/>
        </p:nvSpPr>
        <p:spPr>
          <a:xfrm>
            <a:off x="6152407" y="5705446"/>
            <a:ext cx="5816458" cy="369332"/>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b="1" dirty="0"/>
              <a:t>Global variables accessed/modified by the module</a:t>
            </a:r>
          </a:p>
        </p:txBody>
      </p:sp>
      <p:sp>
        <p:nvSpPr>
          <p:cNvPr id="41" name="Rectangle 40"/>
          <p:cNvSpPr/>
          <p:nvPr/>
        </p:nvSpPr>
        <p:spPr>
          <a:xfrm>
            <a:off x="6076950" y="4452571"/>
            <a:ext cx="5983872" cy="400110"/>
          </a:xfrm>
          <a:prstGeom prst="rect">
            <a:avLst/>
          </a:prstGeom>
          <a:ln w="12700"/>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000" dirty="0">
                <a:solidFill>
                  <a:srgbClr val="C00000"/>
                </a:solidFill>
              </a:rPr>
              <a:t>The following are some standard header data</a:t>
            </a:r>
          </a:p>
        </p:txBody>
      </p:sp>
      <p:cxnSp>
        <p:nvCxnSpPr>
          <p:cNvPr id="42" name="Straight Connector 41"/>
          <p:cNvCxnSpPr/>
          <p:nvPr/>
        </p:nvCxnSpPr>
        <p:spPr>
          <a:xfrm>
            <a:off x="6070261" y="4452571"/>
            <a:ext cx="1" cy="1997942"/>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p:cNvCxnSpPr/>
          <p:nvPr/>
        </p:nvCxnSpPr>
        <p:spPr>
          <a:xfrm>
            <a:off x="12060788" y="4852681"/>
            <a:ext cx="0" cy="1597832"/>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74182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p:bldP spid="9" grpId="0"/>
      <p:bldP spid="10" grpId="0"/>
      <p:bldP spid="12" grpId="0" animBg="1"/>
      <p:bldP spid="13" grpId="0" animBg="1"/>
      <p:bldP spid="18" grpId="0"/>
      <p:bldP spid="19" grpId="0" animBg="1"/>
      <p:bldP spid="33" grpId="0"/>
      <p:bldP spid="34" grpId="0" animBg="1"/>
      <p:bldP spid="35" grpId="0" animBg="1"/>
      <p:bldP spid="36" grpId="0" animBg="1"/>
      <p:bldP spid="37" grpId="0" animBg="1"/>
      <p:bldP spid="38" grpId="0" animBg="1"/>
      <p:bldP spid="39" grpId="0" animBg="1"/>
      <p:bldP spid="40" grpId="0" animBg="1"/>
      <p:bldP spid="4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Boundary Value Analysis (BVA) (Black Box Testing)</a:t>
            </a:r>
            <a:endParaRPr lang="en-US" dirty="0"/>
          </a:p>
        </p:txBody>
      </p:sp>
      <p:sp>
        <p:nvSpPr>
          <p:cNvPr id="3" name="Content Placeholder 2"/>
          <p:cNvSpPr>
            <a:spLocks noGrp="1"/>
          </p:cNvSpPr>
          <p:nvPr>
            <p:ph idx="1"/>
          </p:nvPr>
        </p:nvSpPr>
        <p:spPr>
          <a:xfrm>
            <a:off x="131180" y="863444"/>
            <a:ext cx="11929641" cy="2750613"/>
          </a:xfrm>
        </p:spPr>
        <p:txBody>
          <a:bodyPr/>
          <a:lstStyle/>
          <a:p>
            <a:r>
              <a:rPr lang="en-US" dirty="0"/>
              <a:t>It arises from the </a:t>
            </a:r>
            <a:r>
              <a:rPr lang="en-US" b="1" dirty="0">
                <a:solidFill>
                  <a:srgbClr val="C00000"/>
                </a:solidFill>
              </a:rPr>
              <a:t>fact that most program fail at input boundaries</a:t>
            </a:r>
          </a:p>
          <a:p>
            <a:r>
              <a:rPr lang="en-US" dirty="0"/>
              <a:t>Boundary testing is the </a:t>
            </a:r>
            <a:r>
              <a:rPr lang="en-US" b="1" dirty="0">
                <a:solidFill>
                  <a:srgbClr val="C00000"/>
                </a:solidFill>
              </a:rPr>
              <a:t>process</a:t>
            </a:r>
            <a:r>
              <a:rPr lang="en-US" dirty="0"/>
              <a:t> of </a:t>
            </a:r>
            <a:r>
              <a:rPr lang="en-US" b="1" dirty="0">
                <a:solidFill>
                  <a:srgbClr val="C00000"/>
                </a:solidFill>
              </a:rPr>
              <a:t>testing between extreme ends </a:t>
            </a:r>
            <a:r>
              <a:rPr lang="en-US" dirty="0"/>
              <a:t>or boundaries between partitions of the input values.</a:t>
            </a:r>
          </a:p>
          <a:p>
            <a:r>
              <a:rPr lang="en-US" dirty="0"/>
              <a:t>In Boundary Testing, Equivalence Class Partitioning plays a good role</a:t>
            </a:r>
          </a:p>
          <a:p>
            <a:r>
              <a:rPr lang="en-US" b="1" dirty="0">
                <a:solidFill>
                  <a:srgbClr val="C00000"/>
                </a:solidFill>
              </a:rPr>
              <a:t>Boundary Testing </a:t>
            </a:r>
            <a:r>
              <a:rPr lang="en-US" dirty="0"/>
              <a:t>comes after the </a:t>
            </a:r>
            <a:r>
              <a:rPr lang="en-US" b="1" dirty="0"/>
              <a:t>Equivalence Class Partitioning</a:t>
            </a:r>
          </a:p>
          <a:p>
            <a:r>
              <a:rPr lang="en-US" dirty="0"/>
              <a:t>The basic idea in boundary value testing is to </a:t>
            </a:r>
            <a:r>
              <a:rPr lang="en-US" b="1" dirty="0">
                <a:solidFill>
                  <a:srgbClr val="C00000"/>
                </a:solidFill>
              </a:rPr>
              <a:t>select input variable values at their</a:t>
            </a:r>
            <a:r>
              <a:rPr lang="en-US" dirty="0"/>
              <a:t>:</a:t>
            </a:r>
          </a:p>
          <a:p>
            <a:endParaRPr lang="en-US" dirty="0"/>
          </a:p>
        </p:txBody>
      </p:sp>
      <p:sp>
        <p:nvSpPr>
          <p:cNvPr id="4" name="Rectangle 3"/>
          <p:cNvSpPr/>
          <p:nvPr/>
        </p:nvSpPr>
        <p:spPr>
          <a:xfrm>
            <a:off x="4774884" y="3638569"/>
            <a:ext cx="1752600" cy="461665"/>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2400" b="1" dirty="0"/>
              <a:t>Minimum</a:t>
            </a:r>
          </a:p>
        </p:txBody>
      </p:sp>
      <p:sp>
        <p:nvSpPr>
          <p:cNvPr id="5" name="Rectangle 4"/>
          <p:cNvSpPr/>
          <p:nvPr/>
        </p:nvSpPr>
        <p:spPr>
          <a:xfrm>
            <a:off x="6723190" y="3614057"/>
            <a:ext cx="3519714" cy="461665"/>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2400" dirty="0"/>
              <a:t>Just above the minimum</a:t>
            </a:r>
          </a:p>
        </p:txBody>
      </p:sp>
      <p:sp>
        <p:nvSpPr>
          <p:cNvPr id="6" name="Rectangle 5"/>
          <p:cNvSpPr/>
          <p:nvPr/>
        </p:nvSpPr>
        <p:spPr>
          <a:xfrm>
            <a:off x="1357031" y="3638568"/>
            <a:ext cx="3222147" cy="461665"/>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2400" dirty="0"/>
              <a:t>Just below the minimum</a:t>
            </a:r>
          </a:p>
        </p:txBody>
      </p:sp>
      <p:sp>
        <p:nvSpPr>
          <p:cNvPr id="7" name="Rectangle 6"/>
          <p:cNvSpPr/>
          <p:nvPr/>
        </p:nvSpPr>
        <p:spPr>
          <a:xfrm>
            <a:off x="1353615" y="4257343"/>
            <a:ext cx="3225563" cy="461665"/>
          </a:xfrm>
          <a:prstGeom prst="rect">
            <a:avLst/>
          </a:prstGeom>
          <a:ln/>
        </p:spPr>
        <p:style>
          <a:lnRef idx="2">
            <a:schemeClr val="accent1"/>
          </a:lnRef>
          <a:fillRef idx="1">
            <a:schemeClr val="lt1"/>
          </a:fillRef>
          <a:effectRef idx="0">
            <a:schemeClr val="accent1"/>
          </a:effectRef>
          <a:fontRef idx="minor">
            <a:schemeClr val="dk1"/>
          </a:fontRef>
        </p:style>
        <p:txBody>
          <a:bodyPr wrap="none">
            <a:spAutoFit/>
          </a:bodyPr>
          <a:lstStyle/>
          <a:p>
            <a:pPr algn="ctr"/>
            <a:r>
              <a:rPr lang="en-US" sz="2400" dirty="0"/>
              <a:t>Just below the maximum</a:t>
            </a:r>
          </a:p>
        </p:txBody>
      </p:sp>
      <p:sp>
        <p:nvSpPr>
          <p:cNvPr id="8" name="Rectangle 7"/>
          <p:cNvSpPr/>
          <p:nvPr/>
        </p:nvSpPr>
        <p:spPr>
          <a:xfrm>
            <a:off x="4774885" y="4245115"/>
            <a:ext cx="1752599" cy="461665"/>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2400" b="1" dirty="0"/>
              <a:t>Maximum</a:t>
            </a:r>
          </a:p>
        </p:txBody>
      </p:sp>
      <p:sp>
        <p:nvSpPr>
          <p:cNvPr id="9" name="Rectangle 8"/>
          <p:cNvSpPr/>
          <p:nvPr/>
        </p:nvSpPr>
        <p:spPr>
          <a:xfrm>
            <a:off x="6723190" y="4232468"/>
            <a:ext cx="3519714" cy="461665"/>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2400" dirty="0"/>
              <a:t>Just above the maximum</a:t>
            </a:r>
          </a:p>
        </p:txBody>
      </p:sp>
      <p:cxnSp>
        <p:nvCxnSpPr>
          <p:cNvPr id="10" name="Straight Arrow Connector 9"/>
          <p:cNvCxnSpPr/>
          <p:nvPr/>
        </p:nvCxnSpPr>
        <p:spPr>
          <a:xfrm>
            <a:off x="2286000" y="5487370"/>
            <a:ext cx="7239000" cy="0"/>
          </a:xfrm>
          <a:prstGeom prst="straightConnector1">
            <a:avLst/>
          </a:prstGeom>
          <a:ln w="28575">
            <a:headEnd type="triangle"/>
            <a:tailEnd type="triangle"/>
          </a:ln>
        </p:spPr>
        <p:style>
          <a:lnRef idx="3">
            <a:schemeClr val="accent1"/>
          </a:lnRef>
          <a:fillRef idx="0">
            <a:schemeClr val="accent1"/>
          </a:fillRef>
          <a:effectRef idx="2">
            <a:schemeClr val="accent1"/>
          </a:effectRef>
          <a:fontRef idx="minor">
            <a:schemeClr val="tx1"/>
          </a:fontRef>
        </p:style>
      </p:cxnSp>
      <p:sp>
        <p:nvSpPr>
          <p:cNvPr id="11" name="Rectangle 10"/>
          <p:cNvSpPr/>
          <p:nvPr/>
        </p:nvSpPr>
        <p:spPr>
          <a:xfrm>
            <a:off x="3445240" y="5293405"/>
            <a:ext cx="13616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ectangle 11"/>
          <p:cNvSpPr/>
          <p:nvPr/>
        </p:nvSpPr>
        <p:spPr>
          <a:xfrm>
            <a:off x="8001000" y="5293405"/>
            <a:ext cx="13616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TextBox 12"/>
          <p:cNvSpPr txBox="1"/>
          <p:nvPr/>
        </p:nvSpPr>
        <p:spPr>
          <a:xfrm>
            <a:off x="2941820" y="4908810"/>
            <a:ext cx="1143000" cy="369332"/>
          </a:xfrm>
          <a:prstGeom prst="rect">
            <a:avLst/>
          </a:prstGeom>
          <a:noFill/>
        </p:spPr>
        <p:txBody>
          <a:bodyPr wrap="square" rtlCol="0">
            <a:spAutoFit/>
          </a:bodyPr>
          <a:lstStyle/>
          <a:p>
            <a:pPr algn="ctr"/>
            <a:r>
              <a:rPr lang="en-US" b="1" dirty="0"/>
              <a:t>Boundary</a:t>
            </a:r>
          </a:p>
        </p:txBody>
      </p:sp>
      <p:cxnSp>
        <p:nvCxnSpPr>
          <p:cNvPr id="14" name="Straight Arrow Connector 13"/>
          <p:cNvCxnSpPr/>
          <p:nvPr/>
        </p:nvCxnSpPr>
        <p:spPr>
          <a:xfrm flipV="1">
            <a:off x="3276600" y="5674405"/>
            <a:ext cx="0" cy="4572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p:cNvCxnSpPr/>
          <p:nvPr/>
        </p:nvCxnSpPr>
        <p:spPr>
          <a:xfrm flipV="1">
            <a:off x="3505200" y="5826805"/>
            <a:ext cx="0" cy="4572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p:cNvCxnSpPr/>
          <p:nvPr/>
        </p:nvCxnSpPr>
        <p:spPr>
          <a:xfrm flipV="1">
            <a:off x="3733800" y="5674405"/>
            <a:ext cx="0" cy="4572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flipV="1">
            <a:off x="7848600" y="5674405"/>
            <a:ext cx="0" cy="4572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p:nvPr/>
        </p:nvCxnSpPr>
        <p:spPr>
          <a:xfrm flipV="1">
            <a:off x="8077200" y="5826805"/>
            <a:ext cx="0" cy="4572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p:cNvCxnSpPr/>
          <p:nvPr/>
        </p:nvCxnSpPr>
        <p:spPr>
          <a:xfrm flipV="1">
            <a:off x="8305800" y="5674405"/>
            <a:ext cx="0" cy="4572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TextBox 19"/>
          <p:cNvSpPr txBox="1"/>
          <p:nvPr/>
        </p:nvSpPr>
        <p:spPr>
          <a:xfrm>
            <a:off x="3932421" y="5716126"/>
            <a:ext cx="3717559" cy="461665"/>
          </a:xfrm>
          <a:prstGeom prst="rect">
            <a:avLst/>
          </a:prstGeom>
          <a:noFill/>
        </p:spPr>
        <p:txBody>
          <a:bodyPr wrap="square" rtlCol="0">
            <a:spAutoFit/>
          </a:bodyPr>
          <a:lstStyle/>
          <a:p>
            <a:pPr algn="ctr"/>
            <a:r>
              <a:rPr lang="en-US" sz="2400" b="1" dirty="0">
                <a:solidFill>
                  <a:srgbClr val="C00000"/>
                </a:solidFill>
              </a:rPr>
              <a:t>Boundary Values</a:t>
            </a:r>
          </a:p>
        </p:txBody>
      </p:sp>
    </p:spTree>
    <p:extLst>
      <p:ext uri="{BB962C8B-B14F-4D97-AF65-F5344CB8AC3E}">
        <p14:creationId xmlns:p14="http://schemas.microsoft.com/office/powerpoint/2010/main" val="3019498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right)">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left)">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right)">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wipe(left)">
                                      <p:cBhvr>
                                        <p:cTn id="50" dur="5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14"/>
                                        </p:tgtEl>
                                        <p:attrNameLst>
                                          <p:attrName>style.visibility</p:attrName>
                                        </p:attrNameLst>
                                      </p:cBhvr>
                                      <p:to>
                                        <p:strVal val="visible"/>
                                      </p:to>
                                    </p:set>
                                    <p:anim calcmode="lin" valueType="num">
                                      <p:cBhvr additive="base">
                                        <p:cTn id="71" dur="500" fill="hold"/>
                                        <p:tgtEl>
                                          <p:spTgt spid="14"/>
                                        </p:tgtEl>
                                        <p:attrNameLst>
                                          <p:attrName>ppt_x</p:attrName>
                                        </p:attrNameLst>
                                      </p:cBhvr>
                                      <p:tavLst>
                                        <p:tav tm="0">
                                          <p:val>
                                            <p:strVal val="#ppt_x"/>
                                          </p:val>
                                        </p:tav>
                                        <p:tav tm="100000">
                                          <p:val>
                                            <p:strVal val="#ppt_x"/>
                                          </p:val>
                                        </p:tav>
                                      </p:tavLst>
                                    </p:anim>
                                    <p:anim calcmode="lin" valueType="num">
                                      <p:cBhvr additive="base">
                                        <p:cTn id="72" dur="500" fill="hold"/>
                                        <p:tgtEl>
                                          <p:spTgt spid="14"/>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5"/>
                                        </p:tgtEl>
                                        <p:attrNameLst>
                                          <p:attrName>style.visibility</p:attrName>
                                        </p:attrNameLst>
                                      </p:cBhvr>
                                      <p:to>
                                        <p:strVal val="visible"/>
                                      </p:to>
                                    </p:set>
                                    <p:anim calcmode="lin" valueType="num">
                                      <p:cBhvr additive="base">
                                        <p:cTn id="75" dur="500" fill="hold"/>
                                        <p:tgtEl>
                                          <p:spTgt spid="15"/>
                                        </p:tgtEl>
                                        <p:attrNameLst>
                                          <p:attrName>ppt_x</p:attrName>
                                        </p:attrNameLst>
                                      </p:cBhvr>
                                      <p:tavLst>
                                        <p:tav tm="0">
                                          <p:val>
                                            <p:strVal val="#ppt_x"/>
                                          </p:val>
                                        </p:tav>
                                        <p:tav tm="100000">
                                          <p:val>
                                            <p:strVal val="#ppt_x"/>
                                          </p:val>
                                        </p:tav>
                                      </p:tavLst>
                                    </p:anim>
                                    <p:anim calcmode="lin" valueType="num">
                                      <p:cBhvr additive="base">
                                        <p:cTn id="76" dur="500" fill="hold"/>
                                        <p:tgtEl>
                                          <p:spTgt spid="15"/>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6"/>
                                        </p:tgtEl>
                                        <p:attrNameLst>
                                          <p:attrName>style.visibility</p:attrName>
                                        </p:attrNameLst>
                                      </p:cBhvr>
                                      <p:to>
                                        <p:strVal val="visible"/>
                                      </p:to>
                                    </p:set>
                                    <p:anim calcmode="lin" valueType="num">
                                      <p:cBhvr additive="base">
                                        <p:cTn id="79" dur="500" fill="hold"/>
                                        <p:tgtEl>
                                          <p:spTgt spid="16"/>
                                        </p:tgtEl>
                                        <p:attrNameLst>
                                          <p:attrName>ppt_x</p:attrName>
                                        </p:attrNameLst>
                                      </p:cBhvr>
                                      <p:tavLst>
                                        <p:tav tm="0">
                                          <p:val>
                                            <p:strVal val="#ppt_x"/>
                                          </p:val>
                                        </p:tav>
                                        <p:tav tm="100000">
                                          <p:val>
                                            <p:strVal val="#ppt_x"/>
                                          </p:val>
                                        </p:tav>
                                      </p:tavLst>
                                    </p:anim>
                                    <p:anim calcmode="lin" valueType="num">
                                      <p:cBhvr additive="base">
                                        <p:cTn id="80" dur="500" fill="hold"/>
                                        <p:tgtEl>
                                          <p:spTgt spid="16"/>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17"/>
                                        </p:tgtEl>
                                        <p:attrNameLst>
                                          <p:attrName>style.visibility</p:attrName>
                                        </p:attrNameLst>
                                      </p:cBhvr>
                                      <p:to>
                                        <p:strVal val="visible"/>
                                      </p:to>
                                    </p:set>
                                    <p:anim calcmode="lin" valueType="num">
                                      <p:cBhvr additive="base">
                                        <p:cTn id="83" dur="500" fill="hold"/>
                                        <p:tgtEl>
                                          <p:spTgt spid="17"/>
                                        </p:tgtEl>
                                        <p:attrNameLst>
                                          <p:attrName>ppt_x</p:attrName>
                                        </p:attrNameLst>
                                      </p:cBhvr>
                                      <p:tavLst>
                                        <p:tav tm="0">
                                          <p:val>
                                            <p:strVal val="#ppt_x"/>
                                          </p:val>
                                        </p:tav>
                                        <p:tav tm="100000">
                                          <p:val>
                                            <p:strVal val="#ppt_x"/>
                                          </p:val>
                                        </p:tav>
                                      </p:tavLst>
                                    </p:anim>
                                    <p:anim calcmode="lin" valueType="num">
                                      <p:cBhvr additive="base">
                                        <p:cTn id="84" dur="500" fill="hold"/>
                                        <p:tgtEl>
                                          <p:spTgt spid="17"/>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18"/>
                                        </p:tgtEl>
                                        <p:attrNameLst>
                                          <p:attrName>style.visibility</p:attrName>
                                        </p:attrNameLst>
                                      </p:cBhvr>
                                      <p:to>
                                        <p:strVal val="visible"/>
                                      </p:to>
                                    </p:set>
                                    <p:anim calcmode="lin" valueType="num">
                                      <p:cBhvr additive="base">
                                        <p:cTn id="87" dur="500" fill="hold"/>
                                        <p:tgtEl>
                                          <p:spTgt spid="18"/>
                                        </p:tgtEl>
                                        <p:attrNameLst>
                                          <p:attrName>ppt_x</p:attrName>
                                        </p:attrNameLst>
                                      </p:cBhvr>
                                      <p:tavLst>
                                        <p:tav tm="0">
                                          <p:val>
                                            <p:strVal val="#ppt_x"/>
                                          </p:val>
                                        </p:tav>
                                        <p:tav tm="100000">
                                          <p:val>
                                            <p:strVal val="#ppt_x"/>
                                          </p:val>
                                        </p:tav>
                                      </p:tavLst>
                                    </p:anim>
                                    <p:anim calcmode="lin" valueType="num">
                                      <p:cBhvr additive="base">
                                        <p:cTn id="88" dur="500" fill="hold"/>
                                        <p:tgtEl>
                                          <p:spTgt spid="18"/>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19"/>
                                        </p:tgtEl>
                                        <p:attrNameLst>
                                          <p:attrName>style.visibility</p:attrName>
                                        </p:attrNameLst>
                                      </p:cBhvr>
                                      <p:to>
                                        <p:strVal val="visible"/>
                                      </p:to>
                                    </p:set>
                                    <p:anim calcmode="lin" valueType="num">
                                      <p:cBhvr additive="base">
                                        <p:cTn id="91" dur="500" fill="hold"/>
                                        <p:tgtEl>
                                          <p:spTgt spid="19"/>
                                        </p:tgtEl>
                                        <p:attrNameLst>
                                          <p:attrName>ppt_x</p:attrName>
                                        </p:attrNameLst>
                                      </p:cBhvr>
                                      <p:tavLst>
                                        <p:tav tm="0">
                                          <p:val>
                                            <p:strVal val="#ppt_x"/>
                                          </p:val>
                                        </p:tav>
                                        <p:tav tm="100000">
                                          <p:val>
                                            <p:strVal val="#ppt_x"/>
                                          </p:val>
                                        </p:tav>
                                      </p:tavLst>
                                    </p:anim>
                                    <p:anim calcmode="lin" valueType="num">
                                      <p:cBhvr additive="base">
                                        <p:cTn id="9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6" grpId="0" animBg="1"/>
      <p:bldP spid="7" grpId="0" animBg="1"/>
      <p:bldP spid="8" grpId="0" animBg="1"/>
      <p:bldP spid="9" grpId="0" animBg="1"/>
      <p:bldP spid="11" grpId="0" animBg="1"/>
      <p:bldP spid="12" grpId="0" animBg="1"/>
      <p:bldP spid="13" grpId="0"/>
      <p:bldP spid="2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Boundary Value Analysis (BVA) (Black Box Testing)</a:t>
            </a:r>
            <a:endParaRPr lang="en-US" dirty="0"/>
          </a:p>
        </p:txBody>
      </p:sp>
      <p:sp>
        <p:nvSpPr>
          <p:cNvPr id="3" name="Content Placeholder 2"/>
          <p:cNvSpPr>
            <a:spLocks noGrp="1"/>
          </p:cNvSpPr>
          <p:nvPr>
            <p:ph idx="1"/>
          </p:nvPr>
        </p:nvSpPr>
        <p:spPr>
          <a:xfrm>
            <a:off x="131180" y="863445"/>
            <a:ext cx="8766077" cy="1487870"/>
          </a:xfrm>
        </p:spPr>
        <p:txBody>
          <a:bodyPr/>
          <a:lstStyle/>
          <a:p>
            <a:r>
              <a:rPr lang="en-US" dirty="0"/>
              <a:t>Suppose </a:t>
            </a:r>
            <a:r>
              <a:rPr lang="en-US" dirty="0">
                <a:solidFill>
                  <a:srgbClr val="C00000"/>
                </a:solidFill>
              </a:rPr>
              <a:t>system asks </a:t>
            </a:r>
            <a:r>
              <a:rPr lang="en-US" dirty="0"/>
              <a:t>for “a </a:t>
            </a:r>
            <a:r>
              <a:rPr lang="en-US" dirty="0">
                <a:solidFill>
                  <a:srgbClr val="C00000"/>
                </a:solidFill>
              </a:rPr>
              <a:t>number between </a:t>
            </a:r>
            <a:r>
              <a:rPr lang="en-US" b="1" dirty="0"/>
              <a:t>100</a:t>
            </a:r>
            <a:r>
              <a:rPr lang="en-US" dirty="0"/>
              <a:t> and </a:t>
            </a:r>
            <a:r>
              <a:rPr lang="en-US" b="1" dirty="0"/>
              <a:t>999</a:t>
            </a:r>
            <a:r>
              <a:rPr lang="en-US" dirty="0"/>
              <a:t> </a:t>
            </a:r>
            <a:r>
              <a:rPr lang="en-US" b="1" dirty="0">
                <a:solidFill>
                  <a:srgbClr val="C00000"/>
                </a:solidFill>
              </a:rPr>
              <a:t>inclusive</a:t>
            </a:r>
            <a:r>
              <a:rPr lang="en-US" dirty="0"/>
              <a:t>”</a:t>
            </a:r>
          </a:p>
          <a:p>
            <a:r>
              <a:rPr lang="en-US" dirty="0"/>
              <a:t>The </a:t>
            </a:r>
            <a:r>
              <a:rPr lang="en-US" b="1" dirty="0">
                <a:solidFill>
                  <a:srgbClr val="C00000"/>
                </a:solidFill>
              </a:rPr>
              <a:t>boundaries</a:t>
            </a:r>
            <a:r>
              <a:rPr lang="en-US" dirty="0">
                <a:solidFill>
                  <a:srgbClr val="C00000"/>
                </a:solidFill>
              </a:rPr>
              <a:t> </a:t>
            </a:r>
            <a:r>
              <a:rPr lang="en-US" dirty="0"/>
              <a:t>are </a:t>
            </a:r>
            <a:r>
              <a:rPr lang="en-US" b="1" dirty="0">
                <a:solidFill>
                  <a:srgbClr val="C00000"/>
                </a:solidFill>
              </a:rPr>
              <a:t>100</a:t>
            </a:r>
            <a:r>
              <a:rPr lang="en-US" dirty="0">
                <a:solidFill>
                  <a:srgbClr val="C00000"/>
                </a:solidFill>
              </a:rPr>
              <a:t> </a:t>
            </a:r>
            <a:r>
              <a:rPr lang="en-US" dirty="0"/>
              <a:t>and </a:t>
            </a:r>
            <a:r>
              <a:rPr lang="en-US" b="1" dirty="0">
                <a:solidFill>
                  <a:srgbClr val="C00000"/>
                </a:solidFill>
              </a:rPr>
              <a:t>999</a:t>
            </a:r>
          </a:p>
          <a:p>
            <a:r>
              <a:rPr lang="en-US" dirty="0"/>
              <a:t>We therefore </a:t>
            </a:r>
            <a:r>
              <a:rPr lang="en-US" b="1" dirty="0">
                <a:solidFill>
                  <a:srgbClr val="C00000"/>
                </a:solidFill>
              </a:rPr>
              <a:t>test for values</a:t>
            </a:r>
          </a:p>
          <a:p>
            <a:endParaRPr lang="en-US" dirty="0"/>
          </a:p>
        </p:txBody>
      </p:sp>
      <p:sp>
        <p:nvSpPr>
          <p:cNvPr id="4" name="Rectangle 3"/>
          <p:cNvSpPr/>
          <p:nvPr/>
        </p:nvSpPr>
        <p:spPr>
          <a:xfrm>
            <a:off x="7177314" y="1523484"/>
            <a:ext cx="2286000" cy="457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t>99    100    101</a:t>
            </a:r>
          </a:p>
        </p:txBody>
      </p:sp>
      <p:sp>
        <p:nvSpPr>
          <p:cNvPr id="5" name="Rectangle 4"/>
          <p:cNvSpPr/>
          <p:nvPr/>
        </p:nvSpPr>
        <p:spPr>
          <a:xfrm>
            <a:off x="9691914" y="1523484"/>
            <a:ext cx="2286000" cy="457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t>998    999    1000</a:t>
            </a:r>
          </a:p>
        </p:txBody>
      </p:sp>
      <p:sp>
        <p:nvSpPr>
          <p:cNvPr id="6" name="Rectangle 5"/>
          <p:cNvSpPr/>
          <p:nvPr/>
        </p:nvSpPr>
        <p:spPr>
          <a:xfrm>
            <a:off x="7248441" y="2041894"/>
            <a:ext cx="2117887" cy="461665"/>
          </a:xfrm>
          <a:prstGeom prst="rect">
            <a:avLst/>
          </a:prstGeom>
        </p:spPr>
        <p:txBody>
          <a:bodyPr wrap="none">
            <a:spAutoFit/>
          </a:bodyPr>
          <a:lstStyle/>
          <a:p>
            <a:pPr algn="ctr"/>
            <a:r>
              <a:rPr lang="en-US" sz="2400" dirty="0"/>
              <a:t>Lower boundary</a:t>
            </a:r>
          </a:p>
        </p:txBody>
      </p:sp>
      <p:sp>
        <p:nvSpPr>
          <p:cNvPr id="7" name="Rectangle 6"/>
          <p:cNvSpPr/>
          <p:nvPr/>
        </p:nvSpPr>
        <p:spPr>
          <a:xfrm>
            <a:off x="9787192" y="2041894"/>
            <a:ext cx="2095445" cy="461665"/>
          </a:xfrm>
          <a:prstGeom prst="rect">
            <a:avLst/>
          </a:prstGeom>
        </p:spPr>
        <p:txBody>
          <a:bodyPr wrap="none">
            <a:spAutoFit/>
          </a:bodyPr>
          <a:lstStyle/>
          <a:p>
            <a:pPr algn="ctr"/>
            <a:r>
              <a:rPr lang="en-US" sz="2400" dirty="0"/>
              <a:t>Upper boundary</a:t>
            </a:r>
          </a:p>
        </p:txBody>
      </p:sp>
      <p:sp>
        <p:nvSpPr>
          <p:cNvPr id="8" name="Content Placeholder 2"/>
          <p:cNvSpPr txBox="1">
            <a:spLocks/>
          </p:cNvSpPr>
          <p:nvPr/>
        </p:nvSpPr>
        <p:spPr>
          <a:xfrm>
            <a:off x="159603" y="3025745"/>
            <a:ext cx="11795907" cy="3534712"/>
          </a:xfrm>
          <a:prstGeom prst="rect">
            <a:avLst/>
          </a:prstGeom>
        </p:spPr>
        <p:txBody>
          <a:bodyPr vert="horz" lIns="91440" tIns="45720" rIns="91440" bIns="45720" rtlCol="0">
            <a:norm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686868"/>
              </a:buClr>
            </a:pPr>
            <a:r>
              <a:rPr lang="en-US" dirty="0"/>
              <a:t>It is </a:t>
            </a:r>
            <a:r>
              <a:rPr lang="en-US" b="1" dirty="0">
                <a:solidFill>
                  <a:srgbClr val="C00000"/>
                </a:solidFill>
              </a:rPr>
              <a:t>easier and faster </a:t>
            </a:r>
            <a:r>
              <a:rPr lang="en-US" dirty="0"/>
              <a:t>to find defects using this technique because the </a:t>
            </a:r>
            <a:r>
              <a:rPr lang="en-US" b="1" dirty="0">
                <a:solidFill>
                  <a:srgbClr val="C00000"/>
                </a:solidFill>
              </a:rPr>
              <a:t>probability of defects at boundaries </a:t>
            </a:r>
            <a:r>
              <a:rPr lang="en-US" dirty="0"/>
              <a:t>is more.</a:t>
            </a:r>
          </a:p>
          <a:p>
            <a:pPr>
              <a:buClr>
                <a:srgbClr val="686868"/>
              </a:buClr>
            </a:pPr>
            <a:r>
              <a:rPr lang="en-US" dirty="0"/>
              <a:t>Instead of testing all sets of test data, we only </a:t>
            </a:r>
            <a:r>
              <a:rPr lang="en-US" b="1" dirty="0">
                <a:solidFill>
                  <a:srgbClr val="C00000"/>
                </a:solidFill>
              </a:rPr>
              <a:t>pick the one at the boundaries</a:t>
            </a:r>
            <a:r>
              <a:rPr lang="en-US" dirty="0"/>
              <a:t>. So, the overall test execution </a:t>
            </a:r>
            <a:r>
              <a:rPr lang="en-US" b="1" dirty="0">
                <a:solidFill>
                  <a:srgbClr val="C00000"/>
                </a:solidFill>
              </a:rPr>
              <a:t>time reduces</a:t>
            </a:r>
            <a:r>
              <a:rPr lang="en-US" dirty="0"/>
              <a:t>.</a:t>
            </a:r>
          </a:p>
          <a:p>
            <a:pPr>
              <a:buClr>
                <a:srgbClr val="686868"/>
              </a:buClr>
            </a:pPr>
            <a:r>
              <a:rPr lang="en-US" dirty="0"/>
              <a:t>The </a:t>
            </a:r>
            <a:r>
              <a:rPr lang="en-US" b="1" dirty="0">
                <a:solidFill>
                  <a:srgbClr val="C00000"/>
                </a:solidFill>
              </a:rPr>
              <a:t>procedure and guidelines are crystal clear </a:t>
            </a:r>
            <a:r>
              <a:rPr lang="en-US" dirty="0"/>
              <a:t>and </a:t>
            </a:r>
            <a:r>
              <a:rPr lang="en-US" b="1" dirty="0">
                <a:solidFill>
                  <a:srgbClr val="C00000"/>
                </a:solidFill>
              </a:rPr>
              <a:t>easy</a:t>
            </a:r>
            <a:r>
              <a:rPr lang="en-US" dirty="0"/>
              <a:t> when it comes to determining the test cases through BVA.</a:t>
            </a:r>
          </a:p>
          <a:p>
            <a:pPr>
              <a:buClr>
                <a:srgbClr val="686868"/>
              </a:buClr>
            </a:pPr>
            <a:r>
              <a:rPr lang="en-US" dirty="0"/>
              <a:t>The</a:t>
            </a:r>
            <a:r>
              <a:rPr lang="en-US" b="1" dirty="0">
                <a:solidFill>
                  <a:srgbClr val="C00000"/>
                </a:solidFill>
              </a:rPr>
              <a:t> test cases</a:t>
            </a:r>
            <a:r>
              <a:rPr lang="en-US" dirty="0"/>
              <a:t> generated through BVA are </a:t>
            </a:r>
            <a:r>
              <a:rPr lang="en-US" b="1" dirty="0">
                <a:solidFill>
                  <a:srgbClr val="C00000"/>
                </a:solidFill>
              </a:rPr>
              <a:t>very small</a:t>
            </a:r>
            <a:r>
              <a:rPr lang="en-US" dirty="0"/>
              <a:t>.</a:t>
            </a:r>
          </a:p>
          <a:p>
            <a:endParaRPr lang="en-US" dirty="0"/>
          </a:p>
        </p:txBody>
      </p:sp>
      <p:sp>
        <p:nvSpPr>
          <p:cNvPr id="9" name="Rectangle 8"/>
          <p:cNvSpPr/>
          <p:nvPr/>
        </p:nvSpPr>
        <p:spPr>
          <a:xfrm>
            <a:off x="159602" y="2445503"/>
            <a:ext cx="3791891"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BVA - Advantages</a:t>
            </a:r>
          </a:p>
        </p:txBody>
      </p:sp>
      <p:cxnSp>
        <p:nvCxnSpPr>
          <p:cNvPr id="10" name="Straight Connector 9"/>
          <p:cNvCxnSpPr/>
          <p:nvPr/>
        </p:nvCxnSpPr>
        <p:spPr>
          <a:xfrm>
            <a:off x="2051395" y="2905482"/>
            <a:ext cx="9926519" cy="0"/>
          </a:xfrm>
          <a:prstGeom prst="line">
            <a:avLst/>
          </a:prstGeom>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77348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22" presetClass="entr" presetSubtype="8"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6" grpId="0"/>
      <p:bldP spid="7" grpId="0"/>
      <p:bldP spid="8" grpId="0" build="p"/>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Boundary Value Analysis (BVA) (Black Box Testing) Cont.</a:t>
            </a:r>
            <a:endParaRPr lang="en-US" dirty="0"/>
          </a:p>
        </p:txBody>
      </p:sp>
      <p:sp>
        <p:nvSpPr>
          <p:cNvPr id="4" name="Content Placeholder 2"/>
          <p:cNvSpPr txBox="1">
            <a:spLocks/>
          </p:cNvSpPr>
          <p:nvPr/>
        </p:nvSpPr>
        <p:spPr>
          <a:xfrm>
            <a:off x="174117" y="1472716"/>
            <a:ext cx="11795907" cy="5075567"/>
          </a:xfrm>
          <a:prstGeom prst="rect">
            <a:avLst/>
          </a:prstGeom>
        </p:spPr>
        <p:txBody>
          <a:bodyPr vert="horz" lIns="91440" tIns="45720" rIns="91440" bIns="45720" rtlCol="0">
            <a:norm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686868"/>
              </a:buClr>
            </a:pPr>
            <a:r>
              <a:rPr lang="en-US" dirty="0"/>
              <a:t>The success of the testing using this technique </a:t>
            </a:r>
            <a:r>
              <a:rPr lang="en-US" b="1" dirty="0">
                <a:solidFill>
                  <a:srgbClr val="C00000"/>
                </a:solidFill>
              </a:rPr>
              <a:t>depends on the equivalence classes </a:t>
            </a:r>
            <a:r>
              <a:rPr lang="en-US" dirty="0"/>
              <a:t>identified, which further depends on the expertise of the tester and his knowledge of the application. </a:t>
            </a:r>
            <a:r>
              <a:rPr lang="en-US" b="1" dirty="0">
                <a:solidFill>
                  <a:srgbClr val="C00000"/>
                </a:solidFill>
              </a:rPr>
              <a:t>Hence, incorrect identification of equivalence classes leads to incorrect boundary value testing.</a:t>
            </a:r>
          </a:p>
          <a:p>
            <a:pPr>
              <a:buClr>
                <a:srgbClr val="686868"/>
              </a:buClr>
            </a:pPr>
            <a:r>
              <a:rPr lang="en-US" dirty="0"/>
              <a:t>Applications with </a:t>
            </a:r>
            <a:r>
              <a:rPr lang="en-US" b="1" dirty="0">
                <a:solidFill>
                  <a:srgbClr val="C00000"/>
                </a:solidFill>
              </a:rPr>
              <a:t>open boundaries or applications not having one-dimensional boundaries </a:t>
            </a:r>
            <a:r>
              <a:rPr lang="en-US" dirty="0"/>
              <a:t>are not suitable for this technique. In those cases, other black-box techniques like “Domain Analysis” are used.</a:t>
            </a:r>
          </a:p>
          <a:p>
            <a:pPr>
              <a:buClr>
                <a:srgbClr val="686868"/>
              </a:buClr>
            </a:pPr>
            <a:r>
              <a:rPr lang="en-US" dirty="0"/>
              <a:t>This technique </a:t>
            </a:r>
            <a:r>
              <a:rPr lang="en-US" b="1" dirty="0">
                <a:solidFill>
                  <a:srgbClr val="C00000"/>
                </a:solidFill>
              </a:rPr>
              <a:t>doesn’t fit </a:t>
            </a:r>
            <a:r>
              <a:rPr lang="en-US" dirty="0"/>
              <a:t>well when it comes to </a:t>
            </a:r>
            <a:r>
              <a:rPr lang="en-US" b="1" dirty="0">
                <a:solidFill>
                  <a:srgbClr val="C00000"/>
                </a:solidFill>
              </a:rPr>
              <a:t>Boolean Variables</a:t>
            </a:r>
            <a:r>
              <a:rPr lang="en-US" dirty="0"/>
              <a:t>.</a:t>
            </a:r>
          </a:p>
        </p:txBody>
      </p:sp>
      <p:sp>
        <p:nvSpPr>
          <p:cNvPr id="5" name="Rectangle 4"/>
          <p:cNvSpPr/>
          <p:nvPr/>
        </p:nvSpPr>
        <p:spPr>
          <a:xfrm>
            <a:off x="174116" y="892474"/>
            <a:ext cx="3791891"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BVA - Disadvantages</a:t>
            </a:r>
          </a:p>
        </p:txBody>
      </p:sp>
      <p:cxnSp>
        <p:nvCxnSpPr>
          <p:cNvPr id="6" name="Straight Connector 5"/>
          <p:cNvCxnSpPr/>
          <p:nvPr/>
        </p:nvCxnSpPr>
        <p:spPr>
          <a:xfrm>
            <a:off x="2065909" y="1352453"/>
            <a:ext cx="9926519" cy="0"/>
          </a:xfrm>
          <a:prstGeom prst="line">
            <a:avLst/>
          </a:prstGeom>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2388745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22" presetClass="entr" presetSubtype="8"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wipe(left)">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81564-B620-4E1D-B279-BF99E7A66671}"/>
              </a:ext>
            </a:extLst>
          </p:cNvPr>
          <p:cNvSpPr>
            <a:spLocks noGrp="1"/>
          </p:cNvSpPr>
          <p:nvPr>
            <p:ph type="title"/>
          </p:nvPr>
        </p:nvSpPr>
        <p:spPr/>
        <p:txBody>
          <a:bodyPr/>
          <a:lstStyle/>
          <a:p>
            <a:r>
              <a:rPr lang="en-US" dirty="0"/>
              <a:t>Examples: </a:t>
            </a:r>
            <a:r>
              <a:rPr lang="en-US" sz="3200" dirty="0"/>
              <a:t>Boundary Value Analysis (BVA) </a:t>
            </a:r>
            <a:endParaRPr lang="en-US" dirty="0"/>
          </a:p>
        </p:txBody>
      </p:sp>
      <p:sp>
        <p:nvSpPr>
          <p:cNvPr id="3" name="Content Placeholder 2">
            <a:extLst>
              <a:ext uri="{FF2B5EF4-FFF2-40B4-BE49-F238E27FC236}">
                <a16:creationId xmlns:a16="http://schemas.microsoft.com/office/drawing/2014/main" id="{BE0D9051-99BE-4AAC-AEFB-BCD948E8E6D7}"/>
              </a:ext>
            </a:extLst>
          </p:cNvPr>
          <p:cNvSpPr>
            <a:spLocks noGrp="1"/>
          </p:cNvSpPr>
          <p:nvPr>
            <p:ph idx="1"/>
          </p:nvPr>
        </p:nvSpPr>
        <p:spPr/>
        <p:txBody>
          <a:bodyPr/>
          <a:lstStyle/>
          <a:p>
            <a:r>
              <a:rPr lang="en-US" dirty="0"/>
              <a:t>Example: </a:t>
            </a:r>
            <a:r>
              <a:rPr lang="en-US" b="1" dirty="0"/>
              <a:t>Age Validation:   Age: </a:t>
            </a:r>
            <a:endParaRPr lang="en-US" dirty="0"/>
          </a:p>
          <a:p>
            <a:pPr lvl="0"/>
            <a:endParaRPr lang="en-US" dirty="0"/>
          </a:p>
        </p:txBody>
      </p:sp>
      <p:sp>
        <p:nvSpPr>
          <p:cNvPr id="4" name="Rectangle 3">
            <a:extLst>
              <a:ext uri="{FF2B5EF4-FFF2-40B4-BE49-F238E27FC236}">
                <a16:creationId xmlns:a16="http://schemas.microsoft.com/office/drawing/2014/main" id="{1997E9CC-65F3-4A42-8DDA-EF67E731E186}"/>
              </a:ext>
            </a:extLst>
          </p:cNvPr>
          <p:cNvSpPr/>
          <p:nvPr/>
        </p:nvSpPr>
        <p:spPr>
          <a:xfrm>
            <a:off x="2170620" y="1726664"/>
            <a:ext cx="2286000" cy="457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t>17    18    19</a:t>
            </a:r>
          </a:p>
        </p:txBody>
      </p:sp>
      <p:sp>
        <p:nvSpPr>
          <p:cNvPr id="5" name="Rectangle 4">
            <a:extLst>
              <a:ext uri="{FF2B5EF4-FFF2-40B4-BE49-F238E27FC236}">
                <a16:creationId xmlns:a16="http://schemas.microsoft.com/office/drawing/2014/main" id="{7CEC638B-E6D6-4235-9B92-498544007DE0}"/>
              </a:ext>
            </a:extLst>
          </p:cNvPr>
          <p:cNvSpPr/>
          <p:nvPr/>
        </p:nvSpPr>
        <p:spPr>
          <a:xfrm>
            <a:off x="5353060" y="1726664"/>
            <a:ext cx="2286000" cy="457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t>64   65    67</a:t>
            </a:r>
          </a:p>
        </p:txBody>
      </p:sp>
      <p:sp>
        <p:nvSpPr>
          <p:cNvPr id="6" name="Rectangle 5">
            <a:extLst>
              <a:ext uri="{FF2B5EF4-FFF2-40B4-BE49-F238E27FC236}">
                <a16:creationId xmlns:a16="http://schemas.microsoft.com/office/drawing/2014/main" id="{8F221D43-904E-49AE-AA1F-CF90D8B6AF93}"/>
              </a:ext>
            </a:extLst>
          </p:cNvPr>
          <p:cNvSpPr/>
          <p:nvPr/>
        </p:nvSpPr>
        <p:spPr>
          <a:xfrm>
            <a:off x="2254676" y="2199275"/>
            <a:ext cx="2117887" cy="461665"/>
          </a:xfrm>
          <a:prstGeom prst="rect">
            <a:avLst/>
          </a:prstGeom>
        </p:spPr>
        <p:txBody>
          <a:bodyPr wrap="none">
            <a:spAutoFit/>
          </a:bodyPr>
          <a:lstStyle/>
          <a:p>
            <a:pPr algn="ctr"/>
            <a:r>
              <a:rPr lang="en-US" sz="2400" dirty="0"/>
              <a:t>Lower boundary</a:t>
            </a:r>
          </a:p>
        </p:txBody>
      </p:sp>
      <p:sp>
        <p:nvSpPr>
          <p:cNvPr id="7" name="Rectangle 6">
            <a:extLst>
              <a:ext uri="{FF2B5EF4-FFF2-40B4-BE49-F238E27FC236}">
                <a16:creationId xmlns:a16="http://schemas.microsoft.com/office/drawing/2014/main" id="{4185E988-1BD4-40A7-8D80-FE3F8B148FDA}"/>
              </a:ext>
            </a:extLst>
          </p:cNvPr>
          <p:cNvSpPr/>
          <p:nvPr/>
        </p:nvSpPr>
        <p:spPr>
          <a:xfrm>
            <a:off x="5543615" y="2232414"/>
            <a:ext cx="2095445" cy="461665"/>
          </a:xfrm>
          <a:prstGeom prst="rect">
            <a:avLst/>
          </a:prstGeom>
        </p:spPr>
        <p:txBody>
          <a:bodyPr wrap="none">
            <a:spAutoFit/>
          </a:bodyPr>
          <a:lstStyle/>
          <a:p>
            <a:pPr algn="ctr"/>
            <a:r>
              <a:rPr lang="en-US" sz="2400" dirty="0"/>
              <a:t>Upper boundary</a:t>
            </a:r>
          </a:p>
        </p:txBody>
      </p:sp>
      <p:sp>
        <p:nvSpPr>
          <p:cNvPr id="8" name="Rectangle 7">
            <a:extLst>
              <a:ext uri="{FF2B5EF4-FFF2-40B4-BE49-F238E27FC236}">
                <a16:creationId xmlns:a16="http://schemas.microsoft.com/office/drawing/2014/main" id="{7A94E705-C998-4411-8B94-3B758A3C7DF1}"/>
              </a:ext>
            </a:extLst>
          </p:cNvPr>
          <p:cNvSpPr/>
          <p:nvPr/>
        </p:nvSpPr>
        <p:spPr>
          <a:xfrm>
            <a:off x="4456620" y="858084"/>
            <a:ext cx="1582454" cy="3854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0DA77FFD-D553-4099-9DE9-DD6519A9CF1D}"/>
              </a:ext>
            </a:extLst>
          </p:cNvPr>
          <p:cNvSpPr/>
          <p:nvPr/>
        </p:nvSpPr>
        <p:spPr>
          <a:xfrm>
            <a:off x="5925038" y="847117"/>
            <a:ext cx="5505033" cy="369332"/>
          </a:xfrm>
          <a:prstGeom prst="rect">
            <a:avLst/>
          </a:prstGeom>
        </p:spPr>
        <p:txBody>
          <a:bodyPr wrap="none">
            <a:spAutoFit/>
          </a:bodyPr>
          <a:lstStyle/>
          <a:p>
            <a:pPr lvl="1"/>
            <a:r>
              <a:rPr lang="en-US" dirty="0"/>
              <a:t>*Ages between 18 and 65 (assuming adult eligibility).</a:t>
            </a:r>
          </a:p>
        </p:txBody>
      </p:sp>
    </p:spTree>
    <p:extLst>
      <p:ext uri="{BB962C8B-B14F-4D97-AF65-F5344CB8AC3E}">
        <p14:creationId xmlns:p14="http://schemas.microsoft.com/office/powerpoint/2010/main" val="277732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White Box Testing</a:t>
            </a:r>
          </a:p>
        </p:txBody>
      </p:sp>
      <p:sp>
        <p:nvSpPr>
          <p:cNvPr id="3" name="Content Placeholder 2"/>
          <p:cNvSpPr>
            <a:spLocks noGrp="1"/>
          </p:cNvSpPr>
          <p:nvPr>
            <p:ph idx="1"/>
          </p:nvPr>
        </p:nvSpPr>
        <p:spPr>
          <a:xfrm>
            <a:off x="131180" y="863444"/>
            <a:ext cx="11929641" cy="3592799"/>
          </a:xfrm>
        </p:spPr>
        <p:txBody>
          <a:bodyPr/>
          <a:lstStyle/>
          <a:p>
            <a:r>
              <a:rPr lang="en-US" dirty="0"/>
              <a:t>Also known as </a:t>
            </a:r>
            <a:r>
              <a:rPr lang="en-US" b="1" dirty="0">
                <a:solidFill>
                  <a:srgbClr val="C00000"/>
                </a:solidFill>
              </a:rPr>
              <a:t>structural testing</a:t>
            </a:r>
          </a:p>
          <a:p>
            <a:r>
              <a:rPr lang="en-US" dirty="0"/>
              <a:t>White Box Testing is a software testing </a:t>
            </a:r>
            <a:r>
              <a:rPr lang="en-US" b="1" dirty="0">
                <a:solidFill>
                  <a:srgbClr val="C00000"/>
                </a:solidFill>
              </a:rPr>
              <a:t>method</a:t>
            </a:r>
            <a:r>
              <a:rPr lang="en-US" dirty="0">
                <a:solidFill>
                  <a:srgbClr val="C00000"/>
                </a:solidFill>
              </a:rPr>
              <a:t> </a:t>
            </a:r>
            <a:r>
              <a:rPr lang="en-US" dirty="0"/>
              <a:t>in which the </a:t>
            </a:r>
            <a:r>
              <a:rPr lang="en-US" b="1" dirty="0">
                <a:solidFill>
                  <a:srgbClr val="C00000"/>
                </a:solidFill>
              </a:rPr>
              <a:t>internal structure/design/implementation </a:t>
            </a:r>
            <a:r>
              <a:rPr lang="en-US" dirty="0"/>
              <a:t>of the module being tested </a:t>
            </a:r>
            <a:r>
              <a:rPr lang="en-US" b="1" dirty="0">
                <a:solidFill>
                  <a:srgbClr val="C00000"/>
                </a:solidFill>
              </a:rPr>
              <a:t>is known to the tester</a:t>
            </a:r>
            <a:endParaRPr lang="en-US" dirty="0"/>
          </a:p>
          <a:p>
            <a:r>
              <a:rPr lang="en-US" dirty="0"/>
              <a:t>Focus is on </a:t>
            </a:r>
            <a:r>
              <a:rPr lang="en-US" b="1" dirty="0">
                <a:solidFill>
                  <a:srgbClr val="C00000"/>
                </a:solidFill>
              </a:rPr>
              <a:t>ensuring </a:t>
            </a:r>
            <a:r>
              <a:rPr lang="en-US" dirty="0"/>
              <a:t>that even </a:t>
            </a:r>
            <a:r>
              <a:rPr lang="en-US" b="1" dirty="0">
                <a:solidFill>
                  <a:srgbClr val="C00000"/>
                </a:solidFill>
              </a:rPr>
              <a:t>abnormal invocations</a:t>
            </a:r>
            <a:r>
              <a:rPr lang="en-US" dirty="0"/>
              <a:t> are</a:t>
            </a:r>
            <a:r>
              <a:rPr lang="en-US" b="1" dirty="0">
                <a:solidFill>
                  <a:srgbClr val="C00000"/>
                </a:solidFill>
              </a:rPr>
              <a:t> handled gracefully</a:t>
            </a:r>
          </a:p>
          <a:p>
            <a:r>
              <a:rPr lang="en-US" dirty="0"/>
              <a:t>Using white-box testing methods, you can </a:t>
            </a:r>
            <a:r>
              <a:rPr lang="en-US" b="1" dirty="0">
                <a:solidFill>
                  <a:srgbClr val="C00000"/>
                </a:solidFill>
              </a:rPr>
              <a:t>derive test cases</a:t>
            </a:r>
            <a:r>
              <a:rPr lang="en-US" dirty="0"/>
              <a:t> that </a:t>
            </a:r>
          </a:p>
          <a:p>
            <a:pPr lvl="1"/>
            <a:r>
              <a:rPr lang="en-US" b="1" dirty="0">
                <a:solidFill>
                  <a:srgbClr val="C00000"/>
                </a:solidFill>
              </a:rPr>
              <a:t>Guarantee</a:t>
            </a:r>
            <a:r>
              <a:rPr lang="en-US" dirty="0">
                <a:solidFill>
                  <a:srgbClr val="C00000"/>
                </a:solidFill>
              </a:rPr>
              <a:t> </a:t>
            </a:r>
            <a:r>
              <a:rPr lang="en-US" dirty="0"/>
              <a:t>that all </a:t>
            </a:r>
            <a:r>
              <a:rPr lang="en-US" b="1" dirty="0">
                <a:solidFill>
                  <a:srgbClr val="C00000"/>
                </a:solidFill>
              </a:rPr>
              <a:t>independent paths</a:t>
            </a:r>
            <a:r>
              <a:rPr lang="en-US" dirty="0">
                <a:solidFill>
                  <a:srgbClr val="C00000"/>
                </a:solidFill>
              </a:rPr>
              <a:t> </a:t>
            </a:r>
            <a:r>
              <a:rPr lang="en-US" dirty="0"/>
              <a:t>within a module have been </a:t>
            </a:r>
            <a:r>
              <a:rPr lang="en-US" b="1" dirty="0">
                <a:solidFill>
                  <a:srgbClr val="C00000"/>
                </a:solidFill>
              </a:rPr>
              <a:t>exercised at least once</a:t>
            </a:r>
            <a:endParaRPr lang="en-US" b="1" dirty="0"/>
          </a:p>
          <a:p>
            <a:pPr lvl="1"/>
            <a:r>
              <a:rPr lang="en-US" b="1" dirty="0">
                <a:solidFill>
                  <a:srgbClr val="C00000"/>
                </a:solidFill>
              </a:rPr>
              <a:t>Exercise</a:t>
            </a:r>
            <a:r>
              <a:rPr lang="en-US" dirty="0">
                <a:solidFill>
                  <a:srgbClr val="C00000"/>
                </a:solidFill>
              </a:rPr>
              <a:t> </a:t>
            </a:r>
            <a:r>
              <a:rPr lang="en-US" dirty="0"/>
              <a:t>all </a:t>
            </a:r>
            <a:r>
              <a:rPr lang="en-US" b="1" dirty="0">
                <a:solidFill>
                  <a:srgbClr val="C00000"/>
                </a:solidFill>
              </a:rPr>
              <a:t>logical decisions</a:t>
            </a:r>
            <a:r>
              <a:rPr lang="en-US" dirty="0"/>
              <a:t> on their true and false sides</a:t>
            </a:r>
          </a:p>
          <a:p>
            <a:pPr lvl="1"/>
            <a:r>
              <a:rPr lang="en-US" b="1" dirty="0">
                <a:solidFill>
                  <a:srgbClr val="C00000"/>
                </a:solidFill>
              </a:rPr>
              <a:t>Execute</a:t>
            </a:r>
            <a:r>
              <a:rPr lang="en-US" dirty="0">
                <a:solidFill>
                  <a:srgbClr val="C00000"/>
                </a:solidFill>
              </a:rPr>
              <a:t> </a:t>
            </a:r>
            <a:r>
              <a:rPr lang="en-US" dirty="0"/>
              <a:t>all </a:t>
            </a:r>
            <a:r>
              <a:rPr lang="en-US" b="1" dirty="0">
                <a:solidFill>
                  <a:srgbClr val="C00000"/>
                </a:solidFill>
              </a:rPr>
              <a:t>loops</a:t>
            </a:r>
            <a:r>
              <a:rPr lang="en-US" dirty="0">
                <a:solidFill>
                  <a:srgbClr val="C00000"/>
                </a:solidFill>
              </a:rPr>
              <a:t> </a:t>
            </a:r>
            <a:r>
              <a:rPr lang="en-US" dirty="0"/>
              <a:t>at their boundaries</a:t>
            </a:r>
          </a:p>
          <a:p>
            <a:pPr lvl="1"/>
            <a:r>
              <a:rPr lang="en-US" b="1" dirty="0">
                <a:solidFill>
                  <a:srgbClr val="C00000"/>
                </a:solidFill>
              </a:rPr>
              <a:t>Exercise</a:t>
            </a:r>
            <a:r>
              <a:rPr lang="en-US" dirty="0">
                <a:solidFill>
                  <a:srgbClr val="C00000"/>
                </a:solidFill>
              </a:rPr>
              <a:t> </a:t>
            </a:r>
            <a:r>
              <a:rPr lang="en-US" b="1" dirty="0">
                <a:solidFill>
                  <a:srgbClr val="C00000"/>
                </a:solidFill>
              </a:rPr>
              <a:t>internal data structures </a:t>
            </a:r>
            <a:r>
              <a:rPr lang="en-US" dirty="0"/>
              <a:t>to </a:t>
            </a:r>
            <a:r>
              <a:rPr lang="en-US" dirty="0">
                <a:solidFill>
                  <a:srgbClr val="C00000"/>
                </a:solidFill>
              </a:rPr>
              <a:t>ensure</a:t>
            </a:r>
            <a:r>
              <a:rPr lang="en-US" dirty="0"/>
              <a:t> their </a:t>
            </a:r>
            <a:r>
              <a:rPr lang="en-US" dirty="0">
                <a:solidFill>
                  <a:srgbClr val="C00000"/>
                </a:solidFill>
              </a:rPr>
              <a:t>validity</a:t>
            </a:r>
          </a:p>
          <a:p>
            <a:endParaRPr lang="en-US" dirty="0"/>
          </a:p>
        </p:txBody>
      </p:sp>
      <p:pic>
        <p:nvPicPr>
          <p:cNvPr id="6" name="Picture 5"/>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588318" y="3570514"/>
            <a:ext cx="4472504" cy="2946837"/>
          </a:xfrm>
          <a:prstGeom prst="rect">
            <a:avLst/>
          </a:prstGeom>
        </p:spPr>
      </p:pic>
      <p:sp>
        <p:nvSpPr>
          <p:cNvPr id="7" name="Rounded Rectangular Callout 6"/>
          <p:cNvSpPr/>
          <p:nvPr/>
        </p:nvSpPr>
        <p:spPr>
          <a:xfrm>
            <a:off x="3091543" y="4647392"/>
            <a:ext cx="4162946" cy="1678809"/>
          </a:xfrm>
          <a:prstGeom prst="wedgeRoundRectCallout">
            <a:avLst>
              <a:gd name="adj1" fmla="val 66702"/>
              <a:gd name="adj2" fmla="val 1437"/>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t>...our goal is to </a:t>
            </a:r>
            <a:r>
              <a:rPr lang="en-US" sz="2400" b="1" dirty="0">
                <a:solidFill>
                  <a:srgbClr val="C00000"/>
                </a:solidFill>
              </a:rPr>
              <a:t>ensure</a:t>
            </a:r>
            <a:r>
              <a:rPr lang="en-US" sz="2400" b="1" dirty="0"/>
              <a:t> that </a:t>
            </a:r>
            <a:r>
              <a:rPr lang="en-US" sz="2400" b="1" dirty="0">
                <a:solidFill>
                  <a:srgbClr val="C00000"/>
                </a:solidFill>
              </a:rPr>
              <a:t>all statements</a:t>
            </a:r>
            <a:r>
              <a:rPr lang="en-US" sz="2400" b="1" dirty="0"/>
              <a:t> and </a:t>
            </a:r>
            <a:r>
              <a:rPr lang="en-US" sz="2400" b="1" dirty="0">
                <a:solidFill>
                  <a:srgbClr val="C00000"/>
                </a:solidFill>
              </a:rPr>
              <a:t>conditions</a:t>
            </a:r>
            <a:r>
              <a:rPr lang="en-US" sz="2400" b="1" dirty="0"/>
              <a:t> have been </a:t>
            </a:r>
            <a:r>
              <a:rPr lang="en-US" sz="2400" b="1" dirty="0">
                <a:solidFill>
                  <a:srgbClr val="C00000"/>
                </a:solidFill>
              </a:rPr>
              <a:t>executed at least once </a:t>
            </a:r>
            <a:r>
              <a:rPr lang="en-US" sz="2400" b="1" dirty="0"/>
              <a:t>...</a:t>
            </a:r>
          </a:p>
        </p:txBody>
      </p:sp>
    </p:spTree>
    <p:extLst>
      <p:ext uri="{BB962C8B-B14F-4D97-AF65-F5344CB8AC3E}">
        <p14:creationId xmlns:p14="http://schemas.microsoft.com/office/powerpoint/2010/main" val="704754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right)">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White Box Testing Cont.</a:t>
            </a:r>
          </a:p>
        </p:txBody>
      </p:sp>
      <p:sp>
        <p:nvSpPr>
          <p:cNvPr id="5" name="Content Placeholder 4"/>
          <p:cNvSpPr>
            <a:spLocks noGrp="1"/>
          </p:cNvSpPr>
          <p:nvPr>
            <p:ph idx="1"/>
          </p:nvPr>
        </p:nvSpPr>
        <p:spPr>
          <a:xfrm>
            <a:off x="131180" y="863444"/>
            <a:ext cx="11929641" cy="1589471"/>
          </a:xfrm>
        </p:spPr>
        <p:txBody>
          <a:bodyPr/>
          <a:lstStyle/>
          <a:p>
            <a:r>
              <a:rPr lang="en-US" b="1" dirty="0"/>
              <a:t>It is applicable to the following levels of software testing</a:t>
            </a:r>
          </a:p>
          <a:p>
            <a:pPr lvl="1"/>
            <a:r>
              <a:rPr lang="en-US" b="1" dirty="0">
                <a:solidFill>
                  <a:srgbClr val="C00000"/>
                </a:solidFill>
              </a:rPr>
              <a:t>Unit Testing:</a:t>
            </a:r>
            <a:r>
              <a:rPr lang="en-US" dirty="0"/>
              <a:t> For testing </a:t>
            </a:r>
            <a:r>
              <a:rPr lang="en-US" i="1" dirty="0">
                <a:solidFill>
                  <a:srgbClr val="C00000"/>
                </a:solidFill>
              </a:rPr>
              <a:t>paths within a unit</a:t>
            </a:r>
          </a:p>
          <a:p>
            <a:pPr lvl="1"/>
            <a:r>
              <a:rPr lang="en-US" b="1" dirty="0">
                <a:solidFill>
                  <a:srgbClr val="C00000"/>
                </a:solidFill>
              </a:rPr>
              <a:t>Integration Testing:</a:t>
            </a:r>
            <a:r>
              <a:rPr lang="en-US" dirty="0"/>
              <a:t> For testing </a:t>
            </a:r>
            <a:r>
              <a:rPr lang="en-US" i="1" dirty="0">
                <a:solidFill>
                  <a:srgbClr val="C00000"/>
                </a:solidFill>
              </a:rPr>
              <a:t>paths between units</a:t>
            </a:r>
          </a:p>
          <a:p>
            <a:pPr lvl="1"/>
            <a:r>
              <a:rPr lang="en-US" b="1" dirty="0">
                <a:solidFill>
                  <a:srgbClr val="C00000"/>
                </a:solidFill>
              </a:rPr>
              <a:t>System Testing:</a:t>
            </a:r>
            <a:r>
              <a:rPr lang="en-US" dirty="0"/>
              <a:t> For testing </a:t>
            </a:r>
            <a:r>
              <a:rPr lang="en-US" i="1" dirty="0">
                <a:solidFill>
                  <a:srgbClr val="C00000"/>
                </a:solidFill>
              </a:rPr>
              <a:t>paths between subsystems</a:t>
            </a:r>
          </a:p>
          <a:p>
            <a:endParaRPr lang="en-US" dirty="0"/>
          </a:p>
        </p:txBody>
      </p:sp>
      <p:sp>
        <p:nvSpPr>
          <p:cNvPr id="6" name="Content Placeholder 2"/>
          <p:cNvSpPr txBox="1">
            <a:spLocks/>
          </p:cNvSpPr>
          <p:nvPr/>
        </p:nvSpPr>
        <p:spPr>
          <a:xfrm>
            <a:off x="264915" y="3250868"/>
            <a:ext cx="4016800" cy="3193476"/>
          </a:xfrm>
          <a:prstGeom prst="rect">
            <a:avLst/>
          </a:prstGeom>
        </p:spPr>
        <p:txBody>
          <a:bodyPr vert="horz" lIns="91440" tIns="45720" rIns="91440" bIns="45720" rtlCol="0">
            <a:norm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C00000"/>
                </a:solidFill>
              </a:rPr>
              <a:t>Testing</a:t>
            </a:r>
            <a:r>
              <a:rPr lang="en-US" dirty="0">
                <a:solidFill>
                  <a:srgbClr val="C00000"/>
                </a:solidFill>
              </a:rPr>
              <a:t> </a:t>
            </a:r>
            <a:r>
              <a:rPr lang="en-US" dirty="0"/>
              <a:t>can be </a:t>
            </a:r>
            <a:r>
              <a:rPr lang="en-US" b="1" dirty="0">
                <a:solidFill>
                  <a:srgbClr val="C00000"/>
                </a:solidFill>
              </a:rPr>
              <a:t>commenced</a:t>
            </a:r>
            <a:r>
              <a:rPr lang="en-US" dirty="0">
                <a:solidFill>
                  <a:srgbClr val="C00000"/>
                </a:solidFill>
              </a:rPr>
              <a:t> </a:t>
            </a:r>
            <a:r>
              <a:rPr lang="en-US" dirty="0"/>
              <a:t>at an </a:t>
            </a:r>
            <a:r>
              <a:rPr lang="en-US" b="1" dirty="0">
                <a:solidFill>
                  <a:srgbClr val="C00000"/>
                </a:solidFill>
              </a:rPr>
              <a:t>earlier stage </a:t>
            </a:r>
            <a:r>
              <a:rPr lang="en-US" dirty="0"/>
              <a:t>as one need not wait for the GUI to be available.</a:t>
            </a:r>
          </a:p>
          <a:p>
            <a:r>
              <a:rPr lang="en-US" b="1" dirty="0">
                <a:solidFill>
                  <a:srgbClr val="C00000"/>
                </a:solidFill>
              </a:rPr>
              <a:t>Testing</a:t>
            </a:r>
            <a:r>
              <a:rPr lang="en-US" dirty="0">
                <a:solidFill>
                  <a:srgbClr val="C00000"/>
                </a:solidFill>
              </a:rPr>
              <a:t> </a:t>
            </a:r>
            <a:r>
              <a:rPr lang="en-US" dirty="0"/>
              <a:t>is </a:t>
            </a:r>
            <a:r>
              <a:rPr lang="en-US" b="1" dirty="0">
                <a:solidFill>
                  <a:srgbClr val="C00000"/>
                </a:solidFill>
              </a:rPr>
              <a:t>more thorough</a:t>
            </a:r>
            <a:r>
              <a:rPr lang="en-US" dirty="0"/>
              <a:t>, with the possibility of </a:t>
            </a:r>
            <a:r>
              <a:rPr lang="en-US" b="1" dirty="0">
                <a:solidFill>
                  <a:srgbClr val="C00000"/>
                </a:solidFill>
              </a:rPr>
              <a:t>covering most paths</a:t>
            </a:r>
          </a:p>
        </p:txBody>
      </p:sp>
      <p:sp>
        <p:nvSpPr>
          <p:cNvPr id="7" name="Rectangle 6"/>
          <p:cNvSpPr/>
          <p:nvPr/>
        </p:nvSpPr>
        <p:spPr>
          <a:xfrm>
            <a:off x="264913" y="2670625"/>
            <a:ext cx="2086401"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Advantages</a:t>
            </a:r>
          </a:p>
        </p:txBody>
      </p:sp>
      <p:cxnSp>
        <p:nvCxnSpPr>
          <p:cNvPr id="8" name="Straight Connector 7"/>
          <p:cNvCxnSpPr/>
          <p:nvPr/>
        </p:nvCxnSpPr>
        <p:spPr>
          <a:xfrm>
            <a:off x="2156706" y="3130604"/>
            <a:ext cx="2125009" cy="0"/>
          </a:xfrm>
          <a:prstGeom prst="line">
            <a:avLst/>
          </a:prstGeom>
        </p:spPr>
        <p:style>
          <a:lnRef idx="2">
            <a:schemeClr val="accent6"/>
          </a:lnRef>
          <a:fillRef idx="0">
            <a:schemeClr val="accent6"/>
          </a:fillRef>
          <a:effectRef idx="1">
            <a:schemeClr val="accent6"/>
          </a:effectRef>
          <a:fontRef idx="minor">
            <a:schemeClr val="tx1"/>
          </a:fontRef>
        </p:style>
      </p:cxnSp>
      <p:sp>
        <p:nvSpPr>
          <p:cNvPr id="9" name="Content Placeholder 2"/>
          <p:cNvSpPr txBox="1">
            <a:spLocks/>
          </p:cNvSpPr>
          <p:nvPr/>
        </p:nvSpPr>
        <p:spPr>
          <a:xfrm>
            <a:off x="4612574" y="3250867"/>
            <a:ext cx="7303651" cy="3193477"/>
          </a:xfrm>
          <a:prstGeom prst="rect">
            <a:avLst/>
          </a:prstGeom>
        </p:spPr>
        <p:txBody>
          <a:bodyPr vert="horz" lIns="91440" tIns="45720" rIns="91440" bIns="45720" rtlCol="0">
            <a:norm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Since </a:t>
            </a:r>
            <a:r>
              <a:rPr lang="en-US" b="1" dirty="0">
                <a:solidFill>
                  <a:srgbClr val="C00000"/>
                </a:solidFill>
              </a:rPr>
              <a:t>tests</a:t>
            </a:r>
            <a:r>
              <a:rPr lang="en-US" dirty="0">
                <a:solidFill>
                  <a:srgbClr val="C00000"/>
                </a:solidFill>
              </a:rPr>
              <a:t> </a:t>
            </a:r>
            <a:r>
              <a:rPr lang="en-US" dirty="0"/>
              <a:t>can be very </a:t>
            </a:r>
            <a:r>
              <a:rPr lang="en-US" b="1" dirty="0">
                <a:solidFill>
                  <a:srgbClr val="C00000"/>
                </a:solidFill>
              </a:rPr>
              <a:t>complex</a:t>
            </a:r>
            <a:r>
              <a:rPr lang="en-US" dirty="0"/>
              <a:t>, </a:t>
            </a:r>
            <a:r>
              <a:rPr lang="en-US" b="1" dirty="0">
                <a:solidFill>
                  <a:srgbClr val="C00000"/>
                </a:solidFill>
              </a:rPr>
              <a:t>highly skilled resources</a:t>
            </a:r>
            <a:r>
              <a:rPr lang="en-US" dirty="0"/>
              <a:t> are </a:t>
            </a:r>
            <a:r>
              <a:rPr lang="en-US" b="1" dirty="0">
                <a:solidFill>
                  <a:srgbClr val="C00000"/>
                </a:solidFill>
              </a:rPr>
              <a:t>required</a:t>
            </a:r>
            <a:r>
              <a:rPr lang="en-US" dirty="0"/>
              <a:t>, with thorough </a:t>
            </a:r>
            <a:r>
              <a:rPr lang="en-US" b="1" dirty="0">
                <a:solidFill>
                  <a:srgbClr val="C00000"/>
                </a:solidFill>
              </a:rPr>
              <a:t>knowledge</a:t>
            </a:r>
            <a:r>
              <a:rPr lang="en-US" dirty="0">
                <a:solidFill>
                  <a:srgbClr val="C00000"/>
                </a:solidFill>
              </a:rPr>
              <a:t> </a:t>
            </a:r>
            <a:r>
              <a:rPr lang="en-US" dirty="0"/>
              <a:t>of </a:t>
            </a:r>
            <a:r>
              <a:rPr lang="en-US" dirty="0">
                <a:solidFill>
                  <a:srgbClr val="C00000"/>
                </a:solidFill>
              </a:rPr>
              <a:t>programming</a:t>
            </a:r>
            <a:r>
              <a:rPr lang="en-US" dirty="0"/>
              <a:t> and </a:t>
            </a:r>
            <a:r>
              <a:rPr lang="en-US" dirty="0">
                <a:solidFill>
                  <a:srgbClr val="C00000"/>
                </a:solidFill>
              </a:rPr>
              <a:t>implementation</a:t>
            </a:r>
            <a:endParaRPr lang="en-US" dirty="0"/>
          </a:p>
          <a:p>
            <a:r>
              <a:rPr lang="en-US" b="1" dirty="0">
                <a:solidFill>
                  <a:srgbClr val="C00000"/>
                </a:solidFill>
              </a:rPr>
              <a:t>Test</a:t>
            </a:r>
            <a:r>
              <a:rPr lang="en-US" dirty="0">
                <a:solidFill>
                  <a:srgbClr val="C00000"/>
                </a:solidFill>
              </a:rPr>
              <a:t> </a:t>
            </a:r>
            <a:r>
              <a:rPr lang="en-US" b="1" dirty="0">
                <a:solidFill>
                  <a:srgbClr val="C00000"/>
                </a:solidFill>
              </a:rPr>
              <a:t>script maintenance </a:t>
            </a:r>
            <a:r>
              <a:rPr lang="en-US" dirty="0"/>
              <a:t>can be a </a:t>
            </a:r>
            <a:r>
              <a:rPr lang="en-US" b="1" dirty="0">
                <a:solidFill>
                  <a:srgbClr val="C00000"/>
                </a:solidFill>
              </a:rPr>
              <a:t>burden</a:t>
            </a:r>
            <a:r>
              <a:rPr lang="en-US" dirty="0"/>
              <a:t>, if the </a:t>
            </a:r>
            <a:r>
              <a:rPr lang="en-US" dirty="0">
                <a:solidFill>
                  <a:srgbClr val="C00000"/>
                </a:solidFill>
              </a:rPr>
              <a:t>implementation</a:t>
            </a:r>
            <a:r>
              <a:rPr lang="en-US" dirty="0"/>
              <a:t> </a:t>
            </a:r>
            <a:r>
              <a:rPr lang="en-US" dirty="0">
                <a:solidFill>
                  <a:srgbClr val="C00000"/>
                </a:solidFill>
              </a:rPr>
              <a:t>changes</a:t>
            </a:r>
            <a:r>
              <a:rPr lang="en-US" dirty="0"/>
              <a:t> too </a:t>
            </a:r>
            <a:r>
              <a:rPr lang="en-US" dirty="0">
                <a:solidFill>
                  <a:srgbClr val="C00000"/>
                </a:solidFill>
              </a:rPr>
              <a:t>frequently</a:t>
            </a:r>
            <a:endParaRPr lang="en-US" dirty="0"/>
          </a:p>
          <a:p>
            <a:r>
              <a:rPr lang="en-US" dirty="0"/>
              <a:t>Since this method of testing is closely tied with the application being testing, </a:t>
            </a:r>
            <a:r>
              <a:rPr lang="en-US" dirty="0">
                <a:solidFill>
                  <a:srgbClr val="C00000"/>
                </a:solidFill>
              </a:rPr>
              <a:t>tools to cater to every kind of implementation/platform may not be readily available</a:t>
            </a:r>
            <a:endParaRPr lang="en-US" dirty="0"/>
          </a:p>
        </p:txBody>
      </p:sp>
      <p:sp>
        <p:nvSpPr>
          <p:cNvPr id="10" name="Rectangle 9"/>
          <p:cNvSpPr/>
          <p:nvPr/>
        </p:nvSpPr>
        <p:spPr>
          <a:xfrm>
            <a:off x="4612572" y="2670625"/>
            <a:ext cx="2063997"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Disadvantages</a:t>
            </a:r>
          </a:p>
        </p:txBody>
      </p:sp>
      <p:cxnSp>
        <p:nvCxnSpPr>
          <p:cNvPr id="11" name="Straight Connector 10"/>
          <p:cNvCxnSpPr/>
          <p:nvPr/>
        </p:nvCxnSpPr>
        <p:spPr>
          <a:xfrm>
            <a:off x="6504365" y="3130604"/>
            <a:ext cx="541186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5" name="Straight Connector 14"/>
          <p:cNvCxnSpPr/>
          <p:nvPr/>
        </p:nvCxnSpPr>
        <p:spPr>
          <a:xfrm>
            <a:off x="4499389" y="3130604"/>
            <a:ext cx="0" cy="3444363"/>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2834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22" presetClass="entr" presetSubtype="8"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
                                            <p:txEl>
                                              <p:pRg st="1" end="1"/>
                                            </p:txEl>
                                          </p:spTgt>
                                        </p:tgtEl>
                                        <p:attrNameLst>
                                          <p:attrName>style.visibility</p:attrName>
                                        </p:attrNameLst>
                                      </p:cBhvr>
                                      <p:to>
                                        <p:strVal val="visible"/>
                                      </p:to>
                                    </p:set>
                                  </p:childTnLst>
                                </p:cTn>
                              </p:par>
                              <p:par>
                                <p:cTn id="28" presetID="22" presetClass="entr" presetSubtype="1"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up)">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22" presetClass="entr" presetSubtype="8"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7" grpId="0" animBg="1"/>
      <p:bldP spid="9" grpId="0" build="p"/>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White-box  testing strategies</a:t>
            </a:r>
          </a:p>
        </p:txBody>
      </p:sp>
      <p:sp>
        <p:nvSpPr>
          <p:cNvPr id="5" name="Content Placeholder 4"/>
          <p:cNvSpPr>
            <a:spLocks noGrp="1"/>
          </p:cNvSpPr>
          <p:nvPr>
            <p:ph idx="1"/>
          </p:nvPr>
        </p:nvSpPr>
        <p:spPr>
          <a:xfrm>
            <a:off x="131180" y="863444"/>
            <a:ext cx="11929641" cy="1212099"/>
          </a:xfrm>
        </p:spPr>
        <p:txBody>
          <a:bodyPr/>
          <a:lstStyle/>
          <a:p>
            <a:r>
              <a:rPr lang="en-US" dirty="0"/>
              <a:t>One white-box testing strategy is said to be stronger than another strategy, if all types of errors detected by the first testing strategy is also detected by the second testing strategy, and the second testing strategy additionally detects some more types of errors.</a:t>
            </a:r>
          </a:p>
          <a:p>
            <a:endParaRPr lang="en-US" dirty="0"/>
          </a:p>
        </p:txBody>
      </p:sp>
      <p:sp>
        <p:nvSpPr>
          <p:cNvPr id="6" name="Rectangle 5"/>
          <p:cNvSpPr/>
          <p:nvPr/>
        </p:nvSpPr>
        <p:spPr>
          <a:xfrm>
            <a:off x="131180" y="1947727"/>
            <a:ext cx="3802191" cy="461665"/>
          </a:xfrm>
          <a:prstGeom prst="rect">
            <a:avLst/>
          </a:prstGeom>
        </p:spPr>
        <p:txBody>
          <a:bodyPr wrap="square">
            <a:spAutoFit/>
          </a:bodyPr>
          <a:lstStyle/>
          <a:p>
            <a:r>
              <a:rPr lang="en-US" sz="2400" b="1" dirty="0"/>
              <a:t>White-box  testing strategies</a:t>
            </a:r>
            <a:endParaRPr lang="en-US" sz="2400" dirty="0"/>
          </a:p>
        </p:txBody>
      </p:sp>
      <p:cxnSp>
        <p:nvCxnSpPr>
          <p:cNvPr id="7" name="Straight Connector 6"/>
          <p:cNvCxnSpPr>
            <a:stCxn id="6" idx="3"/>
          </p:cNvCxnSpPr>
          <p:nvPr/>
        </p:nvCxnSpPr>
        <p:spPr>
          <a:xfrm>
            <a:off x="3933371" y="2178560"/>
            <a:ext cx="801282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270782" y="2477051"/>
            <a:ext cx="3880303" cy="461665"/>
            <a:chOff x="688300" y="4331466"/>
            <a:chExt cx="3880303" cy="461665"/>
          </a:xfrm>
        </p:grpSpPr>
        <p:sp>
          <p:nvSpPr>
            <p:cNvPr id="9" name="Rectangle 8"/>
            <p:cNvSpPr/>
            <p:nvPr/>
          </p:nvSpPr>
          <p:spPr>
            <a:xfrm>
              <a:off x="1244832" y="4331466"/>
              <a:ext cx="3323771" cy="46166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400" b="1" dirty="0">
                  <a:solidFill>
                    <a:srgbClr val="C00000"/>
                  </a:solidFill>
                </a:rPr>
                <a:t>Statement</a:t>
              </a:r>
              <a:r>
                <a:rPr lang="en-US" sz="2400" dirty="0"/>
                <a:t> coverage</a:t>
              </a:r>
            </a:p>
          </p:txBody>
        </p:sp>
        <p:sp>
          <p:nvSpPr>
            <p:cNvPr id="10" name="Rectangle 9"/>
            <p:cNvSpPr/>
            <p:nvPr/>
          </p:nvSpPr>
          <p:spPr>
            <a:xfrm>
              <a:off x="688300" y="4331467"/>
              <a:ext cx="556532" cy="461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grpSp>
      <p:grpSp>
        <p:nvGrpSpPr>
          <p:cNvPr id="11" name="Group 10"/>
          <p:cNvGrpSpPr/>
          <p:nvPr/>
        </p:nvGrpSpPr>
        <p:grpSpPr>
          <a:xfrm>
            <a:off x="4361540" y="2477050"/>
            <a:ext cx="3650345" cy="461665"/>
            <a:chOff x="688300" y="4863407"/>
            <a:chExt cx="3004458" cy="461665"/>
          </a:xfrm>
        </p:grpSpPr>
        <p:sp>
          <p:nvSpPr>
            <p:cNvPr id="12" name="Rectangle 11"/>
            <p:cNvSpPr/>
            <p:nvPr/>
          </p:nvSpPr>
          <p:spPr>
            <a:xfrm>
              <a:off x="1109214" y="4863407"/>
              <a:ext cx="2583544" cy="46166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400" b="1" dirty="0">
                  <a:solidFill>
                    <a:srgbClr val="C00000"/>
                  </a:solidFill>
                </a:rPr>
                <a:t>Branch</a:t>
              </a:r>
              <a:r>
                <a:rPr lang="en-US" sz="2400" dirty="0"/>
                <a:t> coverage</a:t>
              </a:r>
            </a:p>
          </p:txBody>
        </p:sp>
        <p:sp>
          <p:nvSpPr>
            <p:cNvPr id="13" name="Rectangle 12"/>
            <p:cNvSpPr/>
            <p:nvPr/>
          </p:nvSpPr>
          <p:spPr>
            <a:xfrm>
              <a:off x="688300" y="4863408"/>
              <a:ext cx="420914" cy="461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grpSp>
      <p:grpSp>
        <p:nvGrpSpPr>
          <p:cNvPr id="15" name="Group 14"/>
          <p:cNvGrpSpPr/>
          <p:nvPr/>
        </p:nvGrpSpPr>
        <p:grpSpPr>
          <a:xfrm>
            <a:off x="8222342" y="2477050"/>
            <a:ext cx="3723851" cy="461665"/>
            <a:chOff x="688299" y="4863407"/>
            <a:chExt cx="3723851" cy="461665"/>
          </a:xfrm>
        </p:grpSpPr>
        <p:sp>
          <p:nvSpPr>
            <p:cNvPr id="16" name="Rectangle 15"/>
            <p:cNvSpPr/>
            <p:nvPr/>
          </p:nvSpPr>
          <p:spPr>
            <a:xfrm>
              <a:off x="1199696" y="4863407"/>
              <a:ext cx="3212454" cy="46166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400" b="1" dirty="0">
                  <a:solidFill>
                    <a:srgbClr val="C00000"/>
                  </a:solidFill>
                </a:rPr>
                <a:t>Path</a:t>
              </a:r>
              <a:r>
                <a:rPr lang="en-US" sz="2400" dirty="0"/>
                <a:t> coverage</a:t>
              </a:r>
            </a:p>
          </p:txBody>
        </p:sp>
        <p:sp>
          <p:nvSpPr>
            <p:cNvPr id="17" name="Rectangle 16"/>
            <p:cNvSpPr/>
            <p:nvPr/>
          </p:nvSpPr>
          <p:spPr>
            <a:xfrm>
              <a:off x="688299" y="4863408"/>
              <a:ext cx="511397" cy="461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grpSp>
      <p:sp>
        <p:nvSpPr>
          <p:cNvPr id="20" name="Content Placeholder 2"/>
          <p:cNvSpPr txBox="1">
            <a:spLocks/>
          </p:cNvSpPr>
          <p:nvPr/>
        </p:nvSpPr>
        <p:spPr>
          <a:xfrm>
            <a:off x="247257" y="3692859"/>
            <a:ext cx="11675409" cy="2074147"/>
          </a:xfrm>
          <a:prstGeom prst="rect">
            <a:avLst/>
          </a:prstGeom>
        </p:spPr>
        <p:txBody>
          <a:bodyPr vert="horz" lIns="91440" tIns="45720" rIns="91440" bIns="45720" rtlCol="0">
            <a:norm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It aims to design test cases so that </a:t>
            </a:r>
            <a:r>
              <a:rPr lang="en-US" b="1" dirty="0">
                <a:solidFill>
                  <a:srgbClr val="C00000"/>
                </a:solidFill>
              </a:rPr>
              <a:t>every statement in a program is executed at least once</a:t>
            </a:r>
          </a:p>
          <a:p>
            <a:r>
              <a:rPr lang="en-US" dirty="0"/>
              <a:t>Principal idea is </a:t>
            </a:r>
            <a:r>
              <a:rPr lang="en-US" dirty="0">
                <a:solidFill>
                  <a:srgbClr val="C00000"/>
                </a:solidFill>
              </a:rPr>
              <a:t>unless a statement is executed</a:t>
            </a:r>
            <a:r>
              <a:rPr lang="en-US" dirty="0"/>
              <a:t>, it is very </a:t>
            </a:r>
            <a:r>
              <a:rPr lang="en-US" dirty="0">
                <a:solidFill>
                  <a:srgbClr val="C00000"/>
                </a:solidFill>
              </a:rPr>
              <a:t>hard to determine if an error exists</a:t>
            </a:r>
            <a:r>
              <a:rPr lang="en-US" dirty="0"/>
              <a:t> in that statement</a:t>
            </a:r>
          </a:p>
          <a:p>
            <a:r>
              <a:rPr lang="en-US" dirty="0"/>
              <a:t>Unless a statement is executed, it is very difficult to observe whether it causes failure due to some illegal memory access, wrong result computation, etc.</a:t>
            </a:r>
          </a:p>
        </p:txBody>
      </p:sp>
      <p:sp>
        <p:nvSpPr>
          <p:cNvPr id="21" name="Rectangle 20"/>
          <p:cNvSpPr/>
          <p:nvPr/>
        </p:nvSpPr>
        <p:spPr>
          <a:xfrm>
            <a:off x="270783" y="3154137"/>
            <a:ext cx="2777218"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Statement coverage</a:t>
            </a:r>
          </a:p>
        </p:txBody>
      </p:sp>
      <p:cxnSp>
        <p:nvCxnSpPr>
          <p:cNvPr id="22" name="Straight Connector 21"/>
          <p:cNvCxnSpPr/>
          <p:nvPr/>
        </p:nvCxnSpPr>
        <p:spPr>
          <a:xfrm>
            <a:off x="2162575" y="3614116"/>
            <a:ext cx="9783618" cy="0"/>
          </a:xfrm>
          <a:prstGeom prst="line">
            <a:avLst/>
          </a:prstGeom>
        </p:spPr>
        <p:style>
          <a:lnRef idx="2">
            <a:schemeClr val="accent6"/>
          </a:lnRef>
          <a:fillRef idx="0">
            <a:schemeClr val="accent6"/>
          </a:fillRef>
          <a:effectRef idx="1">
            <a:schemeClr val="accent6"/>
          </a:effectRef>
          <a:fontRef idx="minor">
            <a:schemeClr val="tx1"/>
          </a:fontRef>
        </p:style>
      </p:cxnSp>
      <p:sp>
        <p:nvSpPr>
          <p:cNvPr id="18" name="TextBox 17">
            <a:extLst>
              <a:ext uri="{FF2B5EF4-FFF2-40B4-BE49-F238E27FC236}">
                <a16:creationId xmlns:a16="http://schemas.microsoft.com/office/drawing/2014/main" id="{2FFF7505-4040-4CAF-BEA7-69AFF48BD4E9}"/>
              </a:ext>
            </a:extLst>
          </p:cNvPr>
          <p:cNvSpPr txBox="1"/>
          <p:nvPr/>
        </p:nvSpPr>
        <p:spPr>
          <a:xfrm>
            <a:off x="269334" y="5751708"/>
            <a:ext cx="9760072" cy="769441"/>
          </a:xfrm>
          <a:prstGeom prst="rect">
            <a:avLst/>
          </a:prstGeom>
          <a:noFill/>
          <a:ln>
            <a:solidFill>
              <a:schemeClr val="tx1"/>
            </a:solidFill>
            <a:prstDash val="solid"/>
          </a:ln>
        </p:spPr>
        <p:txBody>
          <a:bodyPr wrap="square">
            <a:spAutoFit/>
          </a:bodyPr>
          <a:lstStyle/>
          <a:p>
            <a:r>
              <a:rPr lang="en-US" sz="2200" b="1" dirty="0">
                <a:solidFill>
                  <a:srgbClr val="B71B1C"/>
                </a:solidFill>
              </a:rPr>
              <a:t>Statement coverage </a:t>
            </a:r>
            <a:r>
              <a:rPr lang="en-US" sz="2200" dirty="0"/>
              <a:t>= </a:t>
            </a:r>
          </a:p>
          <a:p>
            <a:r>
              <a:rPr lang="en-US" sz="2200" b="1" dirty="0"/>
              <a:t>No of statements Executed </a:t>
            </a:r>
            <a:r>
              <a:rPr lang="en-US" sz="2200" dirty="0"/>
              <a:t>/ </a:t>
            </a:r>
            <a:r>
              <a:rPr lang="en-US" sz="2200" b="1" dirty="0"/>
              <a:t>Total no of statements in the source code </a:t>
            </a:r>
            <a:r>
              <a:rPr lang="en-US" sz="2200" dirty="0"/>
              <a:t>* 100</a:t>
            </a:r>
            <a:endParaRPr lang="en-IN" sz="2200" dirty="0"/>
          </a:p>
        </p:txBody>
      </p:sp>
    </p:spTree>
    <p:extLst>
      <p:ext uri="{BB962C8B-B14F-4D97-AF65-F5344CB8AC3E}">
        <p14:creationId xmlns:p14="http://schemas.microsoft.com/office/powerpoint/2010/main" val="2945899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22" presetClass="entr" presetSubtype="8"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left)">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P spid="20" grpId="0" build="p"/>
      <p:bldP spid="21" grpId="0" animBg="1"/>
      <p:bldP spid="1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Statement Coverage: </a:t>
            </a:r>
            <a:r>
              <a:rPr lang="en-US" dirty="0"/>
              <a:t>White-box  testing strategies Cont.</a:t>
            </a:r>
            <a:endParaRPr lang="en-IN" dirty="0"/>
          </a:p>
        </p:txBody>
      </p:sp>
      <p:sp>
        <p:nvSpPr>
          <p:cNvPr id="5" name="Content Placeholder 4"/>
          <p:cNvSpPr>
            <a:spLocks noGrp="1"/>
          </p:cNvSpPr>
          <p:nvPr>
            <p:ph idx="1"/>
          </p:nvPr>
        </p:nvSpPr>
        <p:spPr>
          <a:xfrm>
            <a:off x="131180" y="1356852"/>
            <a:ext cx="4225667" cy="5097157"/>
          </a:xfrm>
        </p:spPr>
        <p:txBody>
          <a:bodyPr/>
          <a:lstStyle/>
          <a:p>
            <a:r>
              <a:rPr lang="en-US" dirty="0"/>
              <a:t>Read A</a:t>
            </a:r>
          </a:p>
          <a:p>
            <a:r>
              <a:rPr lang="en-US" dirty="0"/>
              <a:t>Read B</a:t>
            </a:r>
          </a:p>
          <a:p>
            <a:r>
              <a:rPr lang="en-US" dirty="0"/>
              <a:t>if A &gt; B</a:t>
            </a:r>
          </a:p>
          <a:p>
            <a:r>
              <a:rPr lang="en-US" dirty="0"/>
              <a:t>  Print “A is greater than B”</a:t>
            </a:r>
          </a:p>
          <a:p>
            <a:r>
              <a:rPr lang="en-US" dirty="0"/>
              <a:t>else</a:t>
            </a:r>
          </a:p>
          <a:p>
            <a:r>
              <a:rPr lang="en-US" dirty="0"/>
              <a:t>  Print "B is greater than A"</a:t>
            </a:r>
          </a:p>
          <a:p>
            <a:r>
              <a:rPr lang="en-US" dirty="0"/>
              <a:t>endif</a:t>
            </a:r>
            <a:endParaRPr lang="en-IN" dirty="0"/>
          </a:p>
        </p:txBody>
      </p:sp>
      <p:sp>
        <p:nvSpPr>
          <p:cNvPr id="13" name="Content Placeholder 2"/>
          <p:cNvSpPr txBox="1"/>
          <p:nvPr/>
        </p:nvSpPr>
        <p:spPr>
          <a:xfrm>
            <a:off x="4499549" y="1937095"/>
            <a:ext cx="7552308" cy="1419743"/>
          </a:xfrm>
          <a:prstGeom prst="rect">
            <a:avLst/>
          </a:prstGeom>
        </p:spPr>
        <p:txBody>
          <a:bodyPr vert="horz" lIns="91440" tIns="45720" rIns="91440" bIns="45720" rtlCol="0">
            <a:normAutofit/>
          </a:bodyPr>
          <a:lstStyle>
            <a:lvl1pPr marL="265430" indent="-265430"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686868"/>
              </a:buClr>
            </a:pPr>
            <a:r>
              <a:rPr lang="en-US" dirty="0"/>
              <a:t>No of statements Executed: 5</a:t>
            </a:r>
          </a:p>
          <a:p>
            <a:pPr>
              <a:buClr>
                <a:srgbClr val="686868"/>
              </a:buClr>
            </a:pPr>
            <a:r>
              <a:rPr lang="en-US" dirty="0"/>
              <a:t>Total no of statements in the source code: 7</a:t>
            </a:r>
          </a:p>
          <a:p>
            <a:pPr>
              <a:buClr>
                <a:srgbClr val="686868"/>
              </a:buClr>
            </a:pPr>
            <a:r>
              <a:rPr lang="en-US" dirty="0"/>
              <a:t>Statement coverage =5/7*100 = 71.00 %</a:t>
            </a:r>
          </a:p>
        </p:txBody>
      </p:sp>
      <p:sp>
        <p:nvSpPr>
          <p:cNvPr id="14" name="Rectangle 13"/>
          <p:cNvSpPr/>
          <p:nvPr/>
        </p:nvSpPr>
        <p:spPr>
          <a:xfrm>
            <a:off x="4508512" y="1356852"/>
            <a:ext cx="3907901" cy="461665"/>
          </a:xfrm>
          <a:prstGeom prst="rect">
            <a:avLst/>
          </a:prstGeom>
          <a:solidFill>
            <a:srgbClr val="B84742"/>
          </a:solidFill>
          <a:ln>
            <a:solidFill>
              <a:srgbClr val="686868"/>
            </a:solid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Case 1: A&gt;B (A=6 &amp; B=3)</a:t>
            </a:r>
          </a:p>
        </p:txBody>
      </p:sp>
      <p:cxnSp>
        <p:nvCxnSpPr>
          <p:cNvPr id="15" name="Straight Connector 14"/>
          <p:cNvCxnSpPr/>
          <p:nvPr/>
        </p:nvCxnSpPr>
        <p:spPr>
          <a:xfrm>
            <a:off x="6391340" y="1816831"/>
            <a:ext cx="5660517" cy="0"/>
          </a:xfrm>
          <a:prstGeom prst="line">
            <a:avLst/>
          </a:prstGeom>
          <a:ln>
            <a:solidFill>
              <a:srgbClr val="686868"/>
            </a:solidFill>
          </a:ln>
        </p:spPr>
        <p:style>
          <a:lnRef idx="2">
            <a:schemeClr val="accent6"/>
          </a:lnRef>
          <a:fillRef idx="0">
            <a:schemeClr val="accent6"/>
          </a:fillRef>
          <a:effectRef idx="1">
            <a:schemeClr val="accent6"/>
          </a:effectRef>
          <a:fontRef idx="minor">
            <a:schemeClr val="tx1"/>
          </a:fontRef>
        </p:style>
      </p:cxnSp>
      <p:sp>
        <p:nvSpPr>
          <p:cNvPr id="17" name="Content Placeholder 2"/>
          <p:cNvSpPr txBox="1"/>
          <p:nvPr/>
        </p:nvSpPr>
        <p:spPr>
          <a:xfrm>
            <a:off x="4508512" y="4055659"/>
            <a:ext cx="7552308" cy="1419743"/>
          </a:xfrm>
          <a:prstGeom prst="rect">
            <a:avLst/>
          </a:prstGeom>
        </p:spPr>
        <p:txBody>
          <a:bodyPr vert="horz" lIns="91440" tIns="45720" rIns="91440" bIns="45720" rtlCol="0">
            <a:normAutofit/>
          </a:bodyPr>
          <a:lstStyle>
            <a:lvl1pPr marL="265430" indent="-265430"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686868"/>
              </a:buClr>
            </a:pPr>
            <a:r>
              <a:rPr lang="en-US" dirty="0"/>
              <a:t>No of statements Executed: 6</a:t>
            </a:r>
          </a:p>
          <a:p>
            <a:pPr>
              <a:buClr>
                <a:srgbClr val="686868"/>
              </a:buClr>
            </a:pPr>
            <a:r>
              <a:rPr lang="en-US" dirty="0"/>
              <a:t>Total no of statements in the source code: 7</a:t>
            </a:r>
          </a:p>
          <a:p>
            <a:pPr>
              <a:buClr>
                <a:srgbClr val="686868"/>
              </a:buClr>
            </a:pPr>
            <a:r>
              <a:rPr lang="en-US" dirty="0"/>
              <a:t>Statement coverage =6/7*100 = 85.20 %</a:t>
            </a:r>
          </a:p>
        </p:txBody>
      </p:sp>
      <p:sp>
        <p:nvSpPr>
          <p:cNvPr id="18" name="Rectangle 17"/>
          <p:cNvSpPr/>
          <p:nvPr/>
        </p:nvSpPr>
        <p:spPr>
          <a:xfrm>
            <a:off x="4517475" y="3475416"/>
            <a:ext cx="3898938" cy="461665"/>
          </a:xfrm>
          <a:prstGeom prst="rect">
            <a:avLst/>
          </a:prstGeom>
          <a:solidFill>
            <a:srgbClr val="B84742"/>
          </a:solidFill>
          <a:ln>
            <a:solidFill>
              <a:srgbClr val="686868"/>
            </a:solid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Case 2: A&lt;B (A=3 &amp; B=6)</a:t>
            </a:r>
          </a:p>
        </p:txBody>
      </p:sp>
      <p:cxnSp>
        <p:nvCxnSpPr>
          <p:cNvPr id="19" name="Straight Connector 18"/>
          <p:cNvCxnSpPr/>
          <p:nvPr/>
        </p:nvCxnSpPr>
        <p:spPr>
          <a:xfrm>
            <a:off x="6400303" y="3935395"/>
            <a:ext cx="5660517" cy="0"/>
          </a:xfrm>
          <a:prstGeom prst="line">
            <a:avLst/>
          </a:prstGeom>
          <a:ln>
            <a:solidFill>
              <a:srgbClr val="686868"/>
            </a:solidFill>
          </a:ln>
        </p:spPr>
        <p:style>
          <a:lnRef idx="2">
            <a:schemeClr val="accent6"/>
          </a:lnRef>
          <a:fillRef idx="0">
            <a:schemeClr val="accent6"/>
          </a:fillRef>
          <a:effectRef idx="1">
            <a:schemeClr val="accent6"/>
          </a:effectRef>
          <a:fontRef idx="minor">
            <a:schemeClr val="tx1"/>
          </a:fontRef>
        </p:style>
      </p:cxnSp>
      <p:sp>
        <p:nvSpPr>
          <p:cNvPr id="10" name="Rectangle 9">
            <a:extLst>
              <a:ext uri="{FF2B5EF4-FFF2-40B4-BE49-F238E27FC236}">
                <a16:creationId xmlns:a16="http://schemas.microsoft.com/office/drawing/2014/main" id="{DB91FA55-83C4-4F91-AA2D-00DA5D6ED07B}"/>
              </a:ext>
            </a:extLst>
          </p:cNvPr>
          <p:cNvSpPr/>
          <p:nvPr/>
        </p:nvSpPr>
        <p:spPr>
          <a:xfrm>
            <a:off x="190500" y="819835"/>
            <a:ext cx="11812814" cy="461665"/>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2400" dirty="0"/>
              <a:t>Consider </a:t>
            </a:r>
            <a:r>
              <a:rPr lang="en-US" sz="2400" b="1" dirty="0">
                <a:solidFill>
                  <a:srgbClr val="C00000"/>
                </a:solidFill>
              </a:rPr>
              <a:t>Finding greater number from given two number </a:t>
            </a:r>
            <a:r>
              <a:rPr lang="en-US" sz="2400" dirty="0"/>
              <a:t>algorithm  </a:t>
            </a:r>
          </a:p>
        </p:txBody>
      </p:sp>
    </p:spTree>
    <p:extLst>
      <p:ext uri="{BB962C8B-B14F-4D97-AF65-F5344CB8AC3E}">
        <p14:creationId xmlns:p14="http://schemas.microsoft.com/office/powerpoint/2010/main" val="3644397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22" presetClass="entr" presetSubtype="8"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par>
                                <p:cTn id="34" presetID="22" presetClass="entr" presetSubtype="8" fill="hold"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left)">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build="p"/>
      <p:bldP spid="14" grpId="0" animBg="1"/>
      <p:bldP spid="17" grpId="0" build="p"/>
      <p:bldP spid="18" grpId="0" animBg="1"/>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a:t>Statement Coverage: </a:t>
            </a:r>
            <a:r>
              <a:rPr lang="en-US" sz="3600" dirty="0"/>
              <a:t>White-box  testing strategies Cont.</a:t>
            </a:r>
            <a:endParaRPr lang="en-US" dirty="0"/>
          </a:p>
        </p:txBody>
      </p:sp>
      <p:sp>
        <p:nvSpPr>
          <p:cNvPr id="4" name="Content Placeholder 2"/>
          <p:cNvSpPr>
            <a:spLocks noGrp="1"/>
          </p:cNvSpPr>
          <p:nvPr>
            <p:ph idx="1"/>
          </p:nvPr>
        </p:nvSpPr>
        <p:spPr>
          <a:xfrm>
            <a:off x="190500" y="1506305"/>
            <a:ext cx="7200900" cy="4618723"/>
          </a:xfrm>
          <a:ln/>
        </p:spPr>
        <p:style>
          <a:lnRef idx="2">
            <a:schemeClr val="accent1"/>
          </a:lnRef>
          <a:fillRef idx="1">
            <a:schemeClr val="lt1"/>
          </a:fillRef>
          <a:effectRef idx="0">
            <a:schemeClr val="accent1"/>
          </a:effectRef>
          <a:fontRef idx="minor">
            <a:schemeClr val="dk1"/>
          </a:fontRef>
        </p:style>
        <p:txBody>
          <a:bodyPr/>
          <a:lstStyle/>
          <a:p>
            <a:pPr marL="0" indent="0">
              <a:buNone/>
            </a:pPr>
            <a:r>
              <a:rPr lang="en-US" dirty="0"/>
              <a:t>  </a:t>
            </a:r>
            <a:r>
              <a:rPr lang="en-US" dirty="0" err="1"/>
              <a:t>int</a:t>
            </a:r>
            <a:r>
              <a:rPr lang="en-US" dirty="0"/>
              <a:t> </a:t>
            </a:r>
            <a:r>
              <a:rPr lang="en-US" dirty="0" err="1"/>
              <a:t>compute_gcd</a:t>
            </a:r>
            <a:r>
              <a:rPr lang="en-US" dirty="0"/>
              <a:t>(x, y)</a:t>
            </a:r>
          </a:p>
          <a:p>
            <a:pPr marL="0" indent="0">
              <a:buNone/>
            </a:pPr>
            <a:r>
              <a:rPr lang="en-US" dirty="0"/>
              <a:t>  </a:t>
            </a:r>
            <a:r>
              <a:rPr lang="en-US" dirty="0" err="1"/>
              <a:t>int</a:t>
            </a:r>
            <a:r>
              <a:rPr lang="en-US" dirty="0"/>
              <a:t> x, y;</a:t>
            </a:r>
          </a:p>
          <a:p>
            <a:pPr marL="0" indent="0">
              <a:buNone/>
            </a:pPr>
            <a:r>
              <a:rPr lang="en-US" dirty="0"/>
              <a:t>  {</a:t>
            </a:r>
          </a:p>
          <a:p>
            <a:pPr marL="0" indent="0">
              <a:buNone/>
            </a:pPr>
            <a:r>
              <a:rPr lang="en-US" dirty="0"/>
              <a:t>1 	while (x! = y){</a:t>
            </a:r>
          </a:p>
          <a:p>
            <a:pPr marL="0" indent="0">
              <a:buNone/>
            </a:pPr>
            <a:r>
              <a:rPr lang="en-US" dirty="0"/>
              <a:t>2	if (x&gt;y) then</a:t>
            </a:r>
          </a:p>
          <a:p>
            <a:pPr marL="0" indent="0">
              <a:buNone/>
            </a:pPr>
            <a:r>
              <a:rPr lang="en-US" dirty="0"/>
              <a:t>3 		x= x – y;</a:t>
            </a:r>
          </a:p>
          <a:p>
            <a:pPr marL="0" indent="0">
              <a:buNone/>
            </a:pPr>
            <a:r>
              <a:rPr lang="en-US" dirty="0"/>
              <a:t>4 	else y= y – x;</a:t>
            </a:r>
          </a:p>
          <a:p>
            <a:pPr marL="0" indent="0">
              <a:buNone/>
            </a:pPr>
            <a:r>
              <a:rPr lang="en-US" dirty="0"/>
              <a:t>5 	}</a:t>
            </a:r>
          </a:p>
          <a:p>
            <a:pPr marL="0" indent="0">
              <a:buNone/>
            </a:pPr>
            <a:r>
              <a:rPr lang="en-US" dirty="0"/>
              <a:t>6 	return x;</a:t>
            </a:r>
          </a:p>
          <a:p>
            <a:pPr marL="0" indent="0">
              <a:buNone/>
            </a:pPr>
            <a:r>
              <a:rPr lang="en-US" dirty="0"/>
              <a:t>  }</a:t>
            </a:r>
          </a:p>
        </p:txBody>
      </p:sp>
      <p:sp>
        <p:nvSpPr>
          <p:cNvPr id="5" name="Rectangle 4"/>
          <p:cNvSpPr/>
          <p:nvPr/>
        </p:nvSpPr>
        <p:spPr>
          <a:xfrm>
            <a:off x="7663543" y="1641678"/>
            <a:ext cx="4207328" cy="1708160"/>
          </a:xfrm>
          <a:prstGeom prst="rect">
            <a:avLst/>
          </a:prstGeom>
        </p:spPr>
        <p:txBody>
          <a:bodyPr wrap="square">
            <a:spAutoFit/>
          </a:bodyPr>
          <a:lstStyle/>
          <a:p>
            <a:pPr algn="just"/>
            <a:r>
              <a:rPr lang="en-US" sz="2100" dirty="0"/>
              <a:t>By choosing the test set </a:t>
            </a:r>
            <a:r>
              <a:rPr lang="en-US" sz="2100" b="1" dirty="0">
                <a:solidFill>
                  <a:srgbClr val="C00000"/>
                </a:solidFill>
              </a:rPr>
              <a:t>{(x=3, y=3), (x=4, y=3), (x=3, y=4)}</a:t>
            </a:r>
            <a:r>
              <a:rPr lang="en-US" sz="2100" dirty="0"/>
              <a:t>, we can exercise the program such that all statements are executed at least once.</a:t>
            </a:r>
          </a:p>
        </p:txBody>
      </p:sp>
      <p:sp>
        <p:nvSpPr>
          <p:cNvPr id="6" name="Rectangle 5"/>
          <p:cNvSpPr/>
          <p:nvPr/>
        </p:nvSpPr>
        <p:spPr>
          <a:xfrm>
            <a:off x="190500" y="819835"/>
            <a:ext cx="11812814" cy="461665"/>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2400" dirty="0"/>
              <a:t>Consider the Euclid’s </a:t>
            </a:r>
            <a:r>
              <a:rPr lang="en-US" sz="2400" b="1" dirty="0">
                <a:solidFill>
                  <a:srgbClr val="C00000"/>
                </a:solidFill>
              </a:rPr>
              <a:t>GCD computation </a:t>
            </a:r>
            <a:r>
              <a:rPr lang="en-US" sz="2400" dirty="0"/>
              <a:t>algorithm  </a:t>
            </a:r>
          </a:p>
        </p:txBody>
      </p:sp>
    </p:spTree>
    <p:extLst>
      <p:ext uri="{BB962C8B-B14F-4D97-AF65-F5344CB8AC3E}">
        <p14:creationId xmlns:p14="http://schemas.microsoft.com/office/powerpoint/2010/main" val="1161964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White-box  testing strategies Cont.</a:t>
            </a:r>
          </a:p>
        </p:txBody>
      </p:sp>
      <p:sp>
        <p:nvSpPr>
          <p:cNvPr id="5" name="Content Placeholder 2"/>
          <p:cNvSpPr txBox="1">
            <a:spLocks/>
          </p:cNvSpPr>
          <p:nvPr/>
        </p:nvSpPr>
        <p:spPr>
          <a:xfrm>
            <a:off x="183697" y="1386602"/>
            <a:ext cx="11675409" cy="5053523"/>
          </a:xfrm>
          <a:prstGeom prst="rect">
            <a:avLst/>
          </a:prstGeom>
        </p:spPr>
        <p:txBody>
          <a:bodyPr vert="horz" lIns="91440" tIns="45720" rIns="91440" bIns="45720" rtlCol="0">
            <a:norm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 the branch coverage based testing strategy, </a:t>
            </a:r>
            <a:r>
              <a:rPr lang="en-US" b="1" dirty="0">
                <a:solidFill>
                  <a:srgbClr val="C00000"/>
                </a:solidFill>
              </a:rPr>
              <a:t>test cases are designed to make each branch condition to assume true and false values in turn</a:t>
            </a:r>
          </a:p>
          <a:p>
            <a:r>
              <a:rPr lang="en-US" dirty="0"/>
              <a:t>It is also known as </a:t>
            </a:r>
            <a:r>
              <a:rPr lang="en-US" b="1" dirty="0">
                <a:solidFill>
                  <a:srgbClr val="C00000"/>
                </a:solidFill>
              </a:rPr>
              <a:t>edge Testing </a:t>
            </a:r>
            <a:r>
              <a:rPr lang="en-US" dirty="0"/>
              <a:t>as in this testing scheme, each edge of a program’s control flow graph is traversed at least once</a:t>
            </a:r>
          </a:p>
          <a:p>
            <a:r>
              <a:rPr lang="en-US" dirty="0"/>
              <a:t>Branch coverage </a:t>
            </a:r>
            <a:r>
              <a:rPr lang="en-US" b="1" dirty="0">
                <a:solidFill>
                  <a:srgbClr val="C00000"/>
                </a:solidFill>
              </a:rPr>
              <a:t>guarantees statement coverage</a:t>
            </a:r>
            <a:r>
              <a:rPr lang="en-US" dirty="0"/>
              <a:t>, so it is stronger strategy compared to Statement Coverage.</a:t>
            </a:r>
          </a:p>
          <a:p>
            <a:r>
              <a:rPr lang="en-US" dirty="0"/>
              <a:t>Decision coverage can be calculated using the formula below:</a:t>
            </a:r>
          </a:p>
          <a:p>
            <a:endParaRPr lang="en-US" dirty="0"/>
          </a:p>
        </p:txBody>
      </p:sp>
      <p:sp>
        <p:nvSpPr>
          <p:cNvPr id="6" name="Rectangle 5"/>
          <p:cNvSpPr/>
          <p:nvPr/>
        </p:nvSpPr>
        <p:spPr>
          <a:xfrm>
            <a:off x="183697" y="806360"/>
            <a:ext cx="2777218"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Branch coverage</a:t>
            </a:r>
          </a:p>
        </p:txBody>
      </p:sp>
      <p:cxnSp>
        <p:nvCxnSpPr>
          <p:cNvPr id="7" name="Straight Connector 6"/>
          <p:cNvCxnSpPr/>
          <p:nvPr/>
        </p:nvCxnSpPr>
        <p:spPr>
          <a:xfrm>
            <a:off x="2075489" y="1266339"/>
            <a:ext cx="9783618" cy="0"/>
          </a:xfrm>
          <a:prstGeom prst="line">
            <a:avLst/>
          </a:prstGeom>
        </p:spPr>
        <p:style>
          <a:lnRef idx="2">
            <a:schemeClr val="accent6"/>
          </a:lnRef>
          <a:fillRef idx="0">
            <a:schemeClr val="accent6"/>
          </a:fillRef>
          <a:effectRef idx="1">
            <a:schemeClr val="accent6"/>
          </a:effectRef>
          <a:fontRef idx="minor">
            <a:schemeClr val="tx1"/>
          </a:fontRef>
        </p:style>
      </p:cxnSp>
      <p:sp>
        <p:nvSpPr>
          <p:cNvPr id="11" name="TextBox 10">
            <a:extLst>
              <a:ext uri="{FF2B5EF4-FFF2-40B4-BE49-F238E27FC236}">
                <a16:creationId xmlns:a16="http://schemas.microsoft.com/office/drawing/2014/main" id="{0BE37146-2423-4F0C-AABB-1AC2BA769B95}"/>
              </a:ext>
            </a:extLst>
          </p:cNvPr>
          <p:cNvSpPr txBox="1"/>
          <p:nvPr/>
        </p:nvSpPr>
        <p:spPr>
          <a:xfrm>
            <a:off x="773205" y="4443508"/>
            <a:ext cx="10645590" cy="461665"/>
          </a:xfrm>
          <a:prstGeom prst="rect">
            <a:avLst/>
          </a:prstGeom>
          <a:noFill/>
        </p:spPr>
        <p:txBody>
          <a:bodyPr wrap="square">
            <a:spAutoFit/>
          </a:bodyPr>
          <a:lstStyle/>
          <a:p>
            <a:r>
              <a:rPr lang="en-US" sz="2400" b="1" dirty="0">
                <a:solidFill>
                  <a:srgbClr val="B71B1C"/>
                </a:solidFill>
              </a:rPr>
              <a:t>Decision coverage </a:t>
            </a:r>
            <a:r>
              <a:rPr lang="en-US" sz="2400" dirty="0"/>
              <a:t>= (</a:t>
            </a:r>
            <a:r>
              <a:rPr lang="en-US" sz="2400" b="1" dirty="0"/>
              <a:t>No of Decision Executed </a:t>
            </a:r>
            <a:r>
              <a:rPr lang="en-US" sz="2400" dirty="0"/>
              <a:t>/ </a:t>
            </a:r>
            <a:r>
              <a:rPr lang="en-US" sz="2400" b="1" dirty="0"/>
              <a:t>Total no of Decision )</a:t>
            </a:r>
            <a:r>
              <a:rPr lang="en-US" sz="2400" dirty="0"/>
              <a:t>* 100</a:t>
            </a:r>
            <a:endParaRPr lang="en-IN" sz="2400" dirty="0"/>
          </a:p>
        </p:txBody>
      </p:sp>
    </p:spTree>
    <p:extLst>
      <p:ext uri="{BB962C8B-B14F-4D97-AF65-F5344CB8AC3E}">
        <p14:creationId xmlns:p14="http://schemas.microsoft.com/office/powerpoint/2010/main" val="2187003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22" presetClass="entr" presetSubtype="8"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wipe(left)">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Coding Standards Cont.</a:t>
            </a:r>
          </a:p>
        </p:txBody>
      </p:sp>
      <p:sp>
        <p:nvSpPr>
          <p:cNvPr id="4" name="TextBox 3"/>
          <p:cNvSpPr txBox="1"/>
          <p:nvPr/>
        </p:nvSpPr>
        <p:spPr>
          <a:xfrm>
            <a:off x="228599" y="1409700"/>
            <a:ext cx="9153525" cy="2677656"/>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sz="1400" b="1" dirty="0">
                <a:solidFill>
                  <a:schemeClr val="accent3">
                    <a:lumMod val="75000"/>
                  </a:schemeClr>
                </a:solidFill>
                <a:latin typeface="Courier New" panose="02070309020205020404" pitchFamily="49" charset="0"/>
                <a:cs typeface="Courier New" panose="02070309020205020404" pitchFamily="49" charset="0"/>
              </a:rPr>
              <a:t>/*</a:t>
            </a:r>
            <a:endParaRPr lang="en-US" sz="1400" b="1" dirty="0">
              <a:solidFill>
                <a:schemeClr val="accent3">
                  <a:lumMod val="75000"/>
                </a:schemeClr>
              </a:solidFill>
              <a:latin typeface="Courier New" panose="02070309020205020404" pitchFamily="49" charset="0"/>
              <a:cs typeface="Courier New" panose="02070309020205020404" pitchFamily="49" charset="0"/>
            </a:endParaRPr>
          </a:p>
          <a:p>
            <a:r>
              <a:rPr lang="en-GB" sz="1400" b="1" dirty="0">
                <a:solidFill>
                  <a:schemeClr val="accent3">
                    <a:lumMod val="75000"/>
                  </a:schemeClr>
                </a:solidFill>
                <a:latin typeface="Courier New" panose="02070309020205020404" pitchFamily="49" charset="0"/>
                <a:cs typeface="Courier New" panose="02070309020205020404" pitchFamily="49" charset="0"/>
              </a:rPr>
              <a:t> * </a:t>
            </a:r>
            <a:r>
              <a:rPr lang="en-GB" sz="1400" dirty="0" err="1">
                <a:latin typeface="Courier New" panose="02070309020205020404" pitchFamily="49" charset="0"/>
                <a:cs typeface="Courier New" panose="02070309020205020404" pitchFamily="49" charset="0"/>
              </a:rPr>
              <a:t>MyClass</a:t>
            </a:r>
            <a:r>
              <a:rPr lang="en-GB" sz="1400" dirty="0">
                <a:latin typeface="Courier New" panose="02070309020205020404" pitchFamily="49" charset="0"/>
                <a:cs typeface="Courier New" panose="02070309020205020404" pitchFamily="49" charset="0"/>
              </a:rPr>
              <a:t> &lt;</a:t>
            </a:r>
            <a:r>
              <a:rPr lang="en-GB" sz="1400" dirty="0" err="1">
                <a:latin typeface="Courier New" panose="02070309020205020404" pitchFamily="49" charset="0"/>
                <a:cs typeface="Courier New" panose="02070309020205020404" pitchFamily="49" charset="0"/>
              </a:rPr>
              <a:t>br</a:t>
            </a:r>
            <a:r>
              <a:rPr lang="en-GB" sz="1400" dirty="0">
                <a:latin typeface="Courier New" panose="02070309020205020404" pitchFamily="49" charset="0"/>
                <a:cs typeface="Courier New" panose="02070309020205020404" pitchFamily="49" charset="0"/>
              </a:rPr>
              <a:t>&gt;</a:t>
            </a:r>
            <a:endParaRPr lang="en-US" sz="1400" dirty="0">
              <a:latin typeface="Courier New" panose="02070309020205020404" pitchFamily="49" charset="0"/>
              <a:cs typeface="Courier New" panose="02070309020205020404" pitchFamily="49" charset="0"/>
            </a:endParaRPr>
          </a:p>
          <a:p>
            <a:r>
              <a:rPr lang="en-GB" sz="1400" b="1" dirty="0">
                <a:solidFill>
                  <a:schemeClr val="accent3">
                    <a:lumMod val="75000"/>
                  </a:schemeClr>
                </a:solidFill>
                <a:latin typeface="Courier New" panose="02070309020205020404" pitchFamily="49" charset="0"/>
                <a:cs typeface="Courier New" panose="02070309020205020404" pitchFamily="49" charset="0"/>
              </a:rPr>
              <a:t> * </a:t>
            </a:r>
            <a:r>
              <a:rPr lang="en-GB" sz="1400" dirty="0">
                <a:latin typeface="Courier New" panose="02070309020205020404" pitchFamily="49" charset="0"/>
                <a:cs typeface="Courier New" panose="02070309020205020404" pitchFamily="49" charset="0"/>
              </a:rPr>
              <a:t>This class is merely for illustrative purposes. &lt;</a:t>
            </a:r>
            <a:r>
              <a:rPr lang="en-GB" sz="1400" dirty="0" err="1">
                <a:latin typeface="Courier New" panose="02070309020205020404" pitchFamily="49" charset="0"/>
                <a:cs typeface="Courier New" panose="02070309020205020404" pitchFamily="49" charset="0"/>
              </a:rPr>
              <a:t>br</a:t>
            </a:r>
            <a:r>
              <a:rPr lang="en-GB" sz="1400" dirty="0">
                <a:latin typeface="Courier New" panose="02070309020205020404" pitchFamily="49" charset="0"/>
                <a:cs typeface="Courier New" panose="02070309020205020404" pitchFamily="49" charset="0"/>
              </a:rPr>
              <a:t>&gt;</a:t>
            </a:r>
            <a:endParaRPr lang="en-US" sz="1400" dirty="0">
              <a:latin typeface="Courier New" panose="02070309020205020404" pitchFamily="49" charset="0"/>
              <a:cs typeface="Courier New" panose="02070309020205020404" pitchFamily="49" charset="0"/>
            </a:endParaRPr>
          </a:p>
          <a:p>
            <a:r>
              <a:rPr lang="en-GB" sz="1400" b="1" dirty="0">
                <a:solidFill>
                  <a:schemeClr val="accent3">
                    <a:lumMod val="75000"/>
                  </a:schemeClr>
                </a:solidFill>
                <a:latin typeface="Courier New" panose="02070309020205020404" pitchFamily="49" charset="0"/>
                <a:cs typeface="Courier New" panose="02070309020205020404" pitchFamily="49" charset="0"/>
              </a:rPr>
              <a:t> *</a:t>
            </a:r>
            <a:r>
              <a:rPr lang="en-GB" sz="1400" dirty="0">
                <a:latin typeface="Courier New" panose="02070309020205020404" pitchFamily="49" charset="0"/>
                <a:cs typeface="Courier New" panose="02070309020205020404" pitchFamily="49" charset="0"/>
              </a:rPr>
              <a:t>Revision History:&lt;</a:t>
            </a:r>
            <a:r>
              <a:rPr lang="en-GB" sz="1400" dirty="0" err="1">
                <a:latin typeface="Courier New" panose="02070309020205020404" pitchFamily="49" charset="0"/>
                <a:cs typeface="Courier New" panose="02070309020205020404" pitchFamily="49" charset="0"/>
              </a:rPr>
              <a:t>br</a:t>
            </a:r>
            <a:r>
              <a:rPr lang="en-GB" sz="1400" dirty="0">
                <a:latin typeface="Courier New" panose="02070309020205020404" pitchFamily="49" charset="0"/>
                <a:cs typeface="Courier New" panose="02070309020205020404" pitchFamily="49" charset="0"/>
              </a:rPr>
              <a:t>&gt;</a:t>
            </a:r>
            <a:endParaRPr lang="en-US" sz="1400" dirty="0">
              <a:latin typeface="Courier New" panose="02070309020205020404" pitchFamily="49" charset="0"/>
              <a:cs typeface="Courier New" panose="02070309020205020404" pitchFamily="49" charset="0"/>
            </a:endParaRPr>
          </a:p>
          <a:p>
            <a:r>
              <a:rPr lang="en-GB" sz="1400" b="1" dirty="0">
                <a:solidFill>
                  <a:schemeClr val="accent3">
                    <a:lumMod val="75000"/>
                  </a:schemeClr>
                </a:solidFill>
                <a:latin typeface="Courier New" panose="02070309020205020404" pitchFamily="49" charset="0"/>
                <a:cs typeface="Courier New" panose="02070309020205020404" pitchFamily="49" charset="0"/>
              </a:rPr>
              <a:t> * </a:t>
            </a:r>
            <a:r>
              <a:rPr lang="en-GB" sz="1400" dirty="0">
                <a:latin typeface="Courier New" panose="02070309020205020404" pitchFamily="49" charset="0"/>
                <a:cs typeface="Courier New" panose="02070309020205020404" pitchFamily="49" charset="0"/>
              </a:rPr>
              <a:t>1.1 – Added </a:t>
            </a:r>
            <a:r>
              <a:rPr lang="en-GB" sz="1400" dirty="0" err="1">
                <a:latin typeface="Courier New" panose="02070309020205020404" pitchFamily="49" charset="0"/>
                <a:cs typeface="Courier New" panose="02070309020205020404" pitchFamily="49" charset="0"/>
              </a:rPr>
              <a:t>javadoc</a:t>
            </a:r>
            <a:r>
              <a:rPr lang="en-GB" sz="1400" dirty="0">
                <a:latin typeface="Courier New" panose="02070309020205020404" pitchFamily="49" charset="0"/>
                <a:cs typeface="Courier New" panose="02070309020205020404" pitchFamily="49" charset="0"/>
              </a:rPr>
              <a:t> headers &lt;</a:t>
            </a:r>
            <a:r>
              <a:rPr lang="en-GB" sz="1400" dirty="0" err="1">
                <a:latin typeface="Courier New" panose="02070309020205020404" pitchFamily="49" charset="0"/>
                <a:cs typeface="Courier New" panose="02070309020205020404" pitchFamily="49" charset="0"/>
              </a:rPr>
              <a:t>br</a:t>
            </a:r>
            <a:r>
              <a:rPr lang="en-GB" sz="1400" dirty="0">
                <a:latin typeface="Courier New" panose="02070309020205020404" pitchFamily="49" charset="0"/>
                <a:cs typeface="Courier New" panose="02070309020205020404" pitchFamily="49" charset="0"/>
              </a:rPr>
              <a:t>&gt;</a:t>
            </a:r>
            <a:endParaRPr lang="en-US" sz="1400" dirty="0">
              <a:latin typeface="Courier New" panose="02070309020205020404" pitchFamily="49" charset="0"/>
              <a:cs typeface="Courier New" panose="02070309020205020404" pitchFamily="49" charset="0"/>
            </a:endParaRPr>
          </a:p>
          <a:p>
            <a:r>
              <a:rPr lang="en-GB" sz="1400" b="1" dirty="0">
                <a:solidFill>
                  <a:schemeClr val="accent3">
                    <a:lumMod val="75000"/>
                  </a:schemeClr>
                </a:solidFill>
                <a:latin typeface="Courier New" panose="02070309020205020404" pitchFamily="49" charset="0"/>
                <a:cs typeface="Courier New" panose="02070309020205020404" pitchFamily="49" charset="0"/>
              </a:rPr>
              <a:t> * </a:t>
            </a:r>
            <a:r>
              <a:rPr lang="en-GB" sz="1400" dirty="0">
                <a:latin typeface="Courier New" panose="02070309020205020404" pitchFamily="49" charset="0"/>
                <a:cs typeface="Courier New" panose="02070309020205020404" pitchFamily="49" charset="0"/>
              </a:rPr>
              <a:t>1.0 - Original release&lt;</a:t>
            </a:r>
            <a:r>
              <a:rPr lang="en-GB" sz="1400" dirty="0" err="1">
                <a:latin typeface="Courier New" panose="02070309020205020404" pitchFamily="49" charset="0"/>
                <a:cs typeface="Courier New" panose="02070309020205020404" pitchFamily="49" charset="0"/>
              </a:rPr>
              <a:t>br</a:t>
            </a:r>
            <a:r>
              <a:rPr lang="en-GB" sz="1400" dirty="0">
                <a:latin typeface="Courier New" panose="02070309020205020404" pitchFamily="49" charset="0"/>
                <a:cs typeface="Courier New" panose="02070309020205020404" pitchFamily="49" charset="0"/>
              </a:rPr>
              <a:t>&gt;</a:t>
            </a:r>
            <a:endParaRPr lang="en-US" sz="1400" dirty="0">
              <a:latin typeface="Courier New" panose="02070309020205020404" pitchFamily="49" charset="0"/>
              <a:cs typeface="Courier New" panose="02070309020205020404" pitchFamily="49" charset="0"/>
            </a:endParaRPr>
          </a:p>
          <a:p>
            <a:r>
              <a:rPr lang="en-GB" sz="1400" b="1" dirty="0">
                <a:solidFill>
                  <a:schemeClr val="accent3">
                    <a:lumMod val="75000"/>
                  </a:schemeClr>
                </a:solidFill>
                <a:latin typeface="Courier New" panose="02070309020205020404" pitchFamily="49" charset="0"/>
                <a:cs typeface="Courier New" panose="02070309020205020404" pitchFamily="49" charset="0"/>
              </a:rPr>
              <a:t> * </a:t>
            </a:r>
            <a:r>
              <a:rPr lang="en-GB" sz="1400" dirty="0">
                <a:latin typeface="Courier New" panose="02070309020205020404" pitchFamily="49" charset="0"/>
                <a:cs typeface="Courier New" panose="02070309020205020404" pitchFamily="49" charset="0"/>
              </a:rPr>
              <a:t>@author D. L. Kotak</a:t>
            </a:r>
            <a:endParaRPr lang="en-US" sz="1400" dirty="0">
              <a:latin typeface="Courier New" panose="02070309020205020404" pitchFamily="49" charset="0"/>
              <a:cs typeface="Courier New" panose="02070309020205020404" pitchFamily="49" charset="0"/>
            </a:endParaRPr>
          </a:p>
          <a:p>
            <a:r>
              <a:rPr lang="en-GB" sz="1400" b="1" dirty="0">
                <a:solidFill>
                  <a:schemeClr val="accent3">
                    <a:lumMod val="75000"/>
                  </a:schemeClr>
                </a:solidFill>
                <a:latin typeface="Courier New" panose="02070309020205020404" pitchFamily="49" charset="0"/>
                <a:cs typeface="Courier New" panose="02070309020205020404" pitchFamily="49" charset="0"/>
              </a:rPr>
              <a:t> * </a:t>
            </a:r>
            <a:r>
              <a:rPr lang="en-GB" sz="1400" dirty="0">
                <a:latin typeface="Courier New" panose="02070309020205020404" pitchFamily="49" charset="0"/>
                <a:cs typeface="Courier New" panose="02070309020205020404" pitchFamily="49" charset="0"/>
              </a:rPr>
              <a:t>@version 1.1, 12/02/2018</a:t>
            </a:r>
            <a:endParaRPr lang="en-US" sz="1400" dirty="0">
              <a:latin typeface="Courier New" panose="02070309020205020404" pitchFamily="49" charset="0"/>
              <a:cs typeface="Courier New" panose="02070309020205020404" pitchFamily="49" charset="0"/>
            </a:endParaRPr>
          </a:p>
          <a:p>
            <a:r>
              <a:rPr lang="en-GB" sz="1400" b="1" dirty="0">
                <a:solidFill>
                  <a:schemeClr val="accent3">
                    <a:lumMod val="75000"/>
                  </a:schemeClr>
                </a:solidFill>
                <a:latin typeface="Courier New" panose="02070309020205020404" pitchFamily="49" charset="0"/>
                <a:cs typeface="Courier New" panose="02070309020205020404" pitchFamily="49" charset="0"/>
              </a:rPr>
              <a:t> */</a:t>
            </a:r>
            <a:endParaRPr lang="en-US" sz="1400" b="1" dirty="0">
              <a:solidFill>
                <a:schemeClr val="accent3">
                  <a:lumMod val="75000"/>
                </a:schemeClr>
              </a:solidFill>
              <a:latin typeface="Courier New" panose="02070309020205020404" pitchFamily="49" charset="0"/>
              <a:cs typeface="Courier New" panose="02070309020205020404" pitchFamily="49" charset="0"/>
            </a:endParaRPr>
          </a:p>
          <a:p>
            <a:r>
              <a:rPr lang="en-GB" sz="1400" dirty="0">
                <a:solidFill>
                  <a:schemeClr val="accent1"/>
                </a:solidFill>
                <a:latin typeface="Courier New" panose="02070309020205020404" pitchFamily="49" charset="0"/>
                <a:cs typeface="Courier New" panose="02070309020205020404" pitchFamily="49" charset="0"/>
              </a:rPr>
              <a:t>public class </a:t>
            </a:r>
            <a:r>
              <a:rPr lang="en-GB" sz="1400" dirty="0" err="1">
                <a:solidFill>
                  <a:schemeClr val="accent1"/>
                </a:solidFill>
                <a:latin typeface="Courier New" panose="02070309020205020404" pitchFamily="49" charset="0"/>
                <a:cs typeface="Courier New" panose="02070309020205020404" pitchFamily="49" charset="0"/>
              </a:rPr>
              <a:t>MyClass</a:t>
            </a:r>
            <a:r>
              <a:rPr lang="en-GB" sz="1400" dirty="0">
                <a:solidFill>
                  <a:schemeClr val="accent1"/>
                </a:solidFill>
                <a:latin typeface="Courier New" panose="02070309020205020404" pitchFamily="49" charset="0"/>
                <a:cs typeface="Courier New" panose="02070309020205020404" pitchFamily="49" charset="0"/>
              </a:rPr>
              <a:t> </a:t>
            </a:r>
            <a:r>
              <a:rPr lang="en-GB" sz="1400" dirty="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GB" sz="1400" dirty="0">
                <a:latin typeface="Courier New" panose="02070309020205020404" pitchFamily="49" charset="0"/>
                <a:cs typeface="Courier New" panose="02070309020205020404" pitchFamily="49" charset="0"/>
              </a:rPr>
              <a:t>    . . .</a:t>
            </a:r>
            <a:endParaRPr lang="en-US" sz="1400" dirty="0">
              <a:latin typeface="Courier New" panose="02070309020205020404" pitchFamily="49" charset="0"/>
              <a:cs typeface="Courier New" panose="02070309020205020404" pitchFamily="49" charset="0"/>
            </a:endParaRPr>
          </a:p>
          <a:p>
            <a:r>
              <a:rPr lang="en-GB" sz="1400" dirty="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sp>
        <p:nvSpPr>
          <p:cNvPr id="5" name="Rectangle 4"/>
          <p:cNvSpPr/>
          <p:nvPr/>
        </p:nvSpPr>
        <p:spPr>
          <a:xfrm>
            <a:off x="228600" y="936010"/>
            <a:ext cx="9153525" cy="461665"/>
          </a:xfrm>
          <a:prstGeom prst="rect">
            <a:avLst/>
          </a:prstGeom>
          <a:ln w="12700"/>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400" dirty="0"/>
              <a:t>Sample Header</a:t>
            </a:r>
          </a:p>
        </p:txBody>
      </p:sp>
      <p:sp>
        <p:nvSpPr>
          <p:cNvPr id="6" name="Rectangle 5"/>
          <p:cNvSpPr/>
          <p:nvPr/>
        </p:nvSpPr>
        <p:spPr>
          <a:xfrm>
            <a:off x="545107" y="4427764"/>
            <a:ext cx="11414662" cy="461665"/>
          </a:xfrm>
          <a:prstGeom prst="rect">
            <a:avLst/>
          </a:prstGeom>
        </p:spPr>
        <p:txBody>
          <a:bodyPr wrap="square">
            <a:spAutoFit/>
          </a:bodyPr>
          <a:lstStyle/>
          <a:p>
            <a:pPr algn="just"/>
            <a:r>
              <a:rPr lang="en-US" sz="2400" b="1" dirty="0">
                <a:solidFill>
                  <a:srgbClr val="C00000"/>
                </a:solidFill>
              </a:rPr>
              <a:t>Error return conventions and exception handling mechanisms</a:t>
            </a:r>
          </a:p>
        </p:txBody>
      </p:sp>
      <p:sp>
        <p:nvSpPr>
          <p:cNvPr id="7" name="Oval 6"/>
          <p:cNvSpPr/>
          <p:nvPr/>
        </p:nvSpPr>
        <p:spPr>
          <a:xfrm>
            <a:off x="265622" y="4517166"/>
            <a:ext cx="268689" cy="26868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b="1" dirty="0"/>
              <a:t>4</a:t>
            </a:r>
          </a:p>
        </p:txBody>
      </p:sp>
      <p:sp>
        <p:nvSpPr>
          <p:cNvPr id="9" name="Rectangle 8"/>
          <p:cNvSpPr/>
          <p:nvPr/>
        </p:nvSpPr>
        <p:spPr>
          <a:xfrm>
            <a:off x="675736" y="4887453"/>
            <a:ext cx="11138893" cy="1569660"/>
          </a:xfrm>
          <a:prstGeom prst="rect">
            <a:avLst/>
          </a:prstGeom>
        </p:spPr>
        <p:txBody>
          <a:bodyPr wrap="square">
            <a:spAutoFit/>
          </a:bodyPr>
          <a:lstStyle/>
          <a:p>
            <a:pPr marL="342900" indent="-342900" algn="just">
              <a:buFont typeface="Arial" panose="020B0604020202020204" pitchFamily="34" charset="0"/>
              <a:buChar char="•"/>
            </a:pPr>
            <a:r>
              <a:rPr lang="en-US" sz="2400" dirty="0"/>
              <a:t>The </a:t>
            </a:r>
            <a:r>
              <a:rPr lang="en-US" sz="2400" b="1" dirty="0"/>
              <a:t>way</a:t>
            </a:r>
            <a:r>
              <a:rPr lang="en-US" sz="2400" dirty="0"/>
              <a:t> </a:t>
            </a:r>
            <a:r>
              <a:rPr lang="en-US" sz="2400" b="1" dirty="0"/>
              <a:t>error</a:t>
            </a:r>
            <a:r>
              <a:rPr lang="en-US" sz="2400" dirty="0"/>
              <a:t> conditions are </a:t>
            </a:r>
            <a:r>
              <a:rPr lang="en-US" sz="2400" b="1" dirty="0"/>
              <a:t>reported </a:t>
            </a:r>
            <a:r>
              <a:rPr lang="en-US" sz="2400" dirty="0"/>
              <a:t>by different functions in a program are handled should be standard within an organization.</a:t>
            </a:r>
          </a:p>
          <a:p>
            <a:pPr marL="342900" indent="-342900" algn="just">
              <a:buFont typeface="Arial" panose="020B0604020202020204" pitchFamily="34" charset="0"/>
              <a:buChar char="•"/>
            </a:pPr>
            <a:r>
              <a:rPr lang="en-US" sz="2400" dirty="0"/>
              <a:t>For </a:t>
            </a:r>
            <a:r>
              <a:rPr lang="en-US" sz="2400" b="1" dirty="0"/>
              <a:t>example</a:t>
            </a:r>
            <a:r>
              <a:rPr lang="en-US" sz="2400" dirty="0"/>
              <a:t>, different functions </a:t>
            </a:r>
            <a:r>
              <a:rPr lang="en-US" sz="2400" b="1" dirty="0"/>
              <a:t>while encountering an error </a:t>
            </a:r>
            <a:r>
              <a:rPr lang="en-US" sz="2400" dirty="0"/>
              <a:t>condition should </a:t>
            </a:r>
            <a:r>
              <a:rPr lang="en-US" sz="2400" b="1" dirty="0"/>
              <a:t>either return a 0 or 1 </a:t>
            </a:r>
            <a:r>
              <a:rPr lang="en-US" sz="2400" dirty="0"/>
              <a:t>consistently.</a:t>
            </a:r>
          </a:p>
        </p:txBody>
      </p:sp>
    </p:spTree>
    <p:extLst>
      <p:ext uri="{BB962C8B-B14F-4D97-AF65-F5344CB8AC3E}">
        <p14:creationId xmlns:p14="http://schemas.microsoft.com/office/powerpoint/2010/main" val="2695652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lstStyle/>
          <a:p>
            <a:r>
              <a:rPr lang="en-US" dirty="0"/>
              <a:t>White-box  testing strategies Cont.</a:t>
            </a:r>
          </a:p>
        </p:txBody>
      </p:sp>
      <p:sp>
        <p:nvSpPr>
          <p:cNvPr id="8" name="Content Placeholder 2"/>
          <p:cNvSpPr txBox="1">
            <a:spLocks/>
          </p:cNvSpPr>
          <p:nvPr/>
        </p:nvSpPr>
        <p:spPr>
          <a:xfrm>
            <a:off x="183697" y="1385753"/>
            <a:ext cx="11675409" cy="5270686"/>
          </a:xfrm>
          <a:prstGeom prst="rect">
            <a:avLst/>
          </a:prstGeom>
        </p:spPr>
        <p:txBody>
          <a:bodyPr vert="horz" lIns="91440" tIns="45720" rIns="91440" bIns="45720" rtlCol="0">
            <a:normAutofit lnSpcReduction="10000"/>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In this strategy test cases are executed in such a way that </a:t>
            </a:r>
            <a:r>
              <a:rPr lang="en-IN" b="1" dirty="0">
                <a:solidFill>
                  <a:srgbClr val="C00000"/>
                </a:solidFill>
              </a:rPr>
              <a:t>every path is executed at least once</a:t>
            </a:r>
          </a:p>
          <a:p>
            <a:r>
              <a:rPr lang="en-IN" dirty="0"/>
              <a:t>All possible control paths taken, including </a:t>
            </a:r>
          </a:p>
          <a:p>
            <a:pPr lvl="1"/>
            <a:r>
              <a:rPr lang="en-IN" b="1" dirty="0"/>
              <a:t>All loop paths</a:t>
            </a:r>
            <a:r>
              <a:rPr lang="en-IN" dirty="0"/>
              <a:t> taken </a:t>
            </a:r>
            <a:r>
              <a:rPr lang="en-IN" b="1" dirty="0">
                <a:solidFill>
                  <a:srgbClr val="C00000"/>
                </a:solidFill>
              </a:rPr>
              <a:t>zero</a:t>
            </a:r>
            <a:r>
              <a:rPr lang="en-IN" dirty="0"/>
              <a:t>, </a:t>
            </a:r>
            <a:r>
              <a:rPr lang="en-IN" b="1" dirty="0">
                <a:solidFill>
                  <a:srgbClr val="C00000"/>
                </a:solidFill>
              </a:rPr>
              <a:t>once</a:t>
            </a:r>
            <a:r>
              <a:rPr lang="en-IN" dirty="0"/>
              <a:t> and </a:t>
            </a:r>
            <a:r>
              <a:rPr lang="en-IN" b="1" dirty="0">
                <a:solidFill>
                  <a:srgbClr val="C00000"/>
                </a:solidFill>
              </a:rPr>
              <a:t>multiple items </a:t>
            </a:r>
            <a:r>
              <a:rPr lang="en-IN" dirty="0"/>
              <a:t>in technique</a:t>
            </a:r>
          </a:p>
          <a:p>
            <a:pPr lvl="1"/>
            <a:r>
              <a:rPr lang="en-IN" dirty="0"/>
              <a:t>The </a:t>
            </a:r>
            <a:r>
              <a:rPr lang="en-IN" b="1" dirty="0">
                <a:solidFill>
                  <a:srgbClr val="C00000"/>
                </a:solidFill>
              </a:rPr>
              <a:t>test case </a:t>
            </a:r>
            <a:r>
              <a:rPr lang="en-IN" dirty="0"/>
              <a:t>are </a:t>
            </a:r>
            <a:r>
              <a:rPr lang="en-IN" b="1" dirty="0">
                <a:solidFill>
                  <a:srgbClr val="C00000"/>
                </a:solidFill>
              </a:rPr>
              <a:t>prepared</a:t>
            </a:r>
            <a:r>
              <a:rPr lang="en-IN" dirty="0"/>
              <a:t> based on the </a:t>
            </a:r>
            <a:r>
              <a:rPr lang="en-IN" b="1" dirty="0">
                <a:solidFill>
                  <a:srgbClr val="C00000"/>
                </a:solidFill>
              </a:rPr>
              <a:t>logical complexity measure</a:t>
            </a:r>
            <a:r>
              <a:rPr lang="en-IN" dirty="0"/>
              <a:t> of the </a:t>
            </a:r>
            <a:r>
              <a:rPr lang="en-IN" dirty="0">
                <a:solidFill>
                  <a:srgbClr val="C00000"/>
                </a:solidFill>
              </a:rPr>
              <a:t>procedure design</a:t>
            </a:r>
          </a:p>
          <a:p>
            <a:r>
              <a:rPr lang="en-IN" b="1" dirty="0">
                <a:solidFill>
                  <a:srgbClr val="C00000"/>
                </a:solidFill>
              </a:rPr>
              <a:t>Flow graph</a:t>
            </a:r>
            <a:r>
              <a:rPr lang="en-IN" b="1" dirty="0"/>
              <a:t>, </a:t>
            </a:r>
            <a:r>
              <a:rPr lang="en-IN" b="1" dirty="0">
                <a:solidFill>
                  <a:srgbClr val="C00000"/>
                </a:solidFill>
              </a:rPr>
              <a:t>Cyclomatic Complexity</a:t>
            </a:r>
            <a:r>
              <a:rPr lang="en-IN" b="1" dirty="0"/>
              <a:t> </a:t>
            </a:r>
            <a:r>
              <a:rPr lang="en-IN" dirty="0"/>
              <a:t>and </a:t>
            </a:r>
            <a:r>
              <a:rPr lang="en-IN" b="1" dirty="0">
                <a:solidFill>
                  <a:srgbClr val="C00000"/>
                </a:solidFill>
              </a:rPr>
              <a:t>Graph Metrices </a:t>
            </a:r>
            <a:r>
              <a:rPr lang="en-IN" dirty="0"/>
              <a:t>are used to arrive at basis path.</a:t>
            </a:r>
          </a:p>
          <a:p>
            <a:r>
              <a:rPr lang="en-US" dirty="0"/>
              <a:t>Cyclomatic Complexity is calculated by developing a </a:t>
            </a:r>
            <a:r>
              <a:rPr lang="en-US" b="1" dirty="0"/>
              <a:t>Control Flow Graph </a:t>
            </a:r>
            <a:r>
              <a:rPr lang="en-US" dirty="0"/>
              <a:t>of the code.</a:t>
            </a:r>
          </a:p>
          <a:p>
            <a:r>
              <a:rPr lang="en-US" dirty="0"/>
              <a:t>Cyclomatic Complexity can be represented using the below formula:</a:t>
            </a:r>
          </a:p>
          <a:p>
            <a:r>
              <a:rPr lang="en-US" dirty="0"/>
              <a:t>Cyclomatic complexity = E - N + 2*P </a:t>
            </a:r>
          </a:p>
          <a:p>
            <a:r>
              <a:rPr lang="en-US" dirty="0"/>
              <a:t>where,</a:t>
            </a:r>
          </a:p>
          <a:p>
            <a:pPr lvl="1"/>
            <a:r>
              <a:rPr lang="en-US" dirty="0"/>
              <a:t>E = number of edges in the flow graph (here E=6).</a:t>
            </a:r>
          </a:p>
          <a:p>
            <a:pPr lvl="1"/>
            <a:r>
              <a:rPr lang="en-US" dirty="0"/>
              <a:t>N = number of nodes in the flow graph (here N=5).</a:t>
            </a:r>
          </a:p>
          <a:p>
            <a:pPr lvl="1"/>
            <a:r>
              <a:rPr lang="en-US" dirty="0"/>
              <a:t>P = number of nodes that have exit points (here P=1).</a:t>
            </a:r>
          </a:p>
          <a:p>
            <a:pPr lvl="1"/>
            <a:r>
              <a:rPr lang="en-US" dirty="0"/>
              <a:t>For a single program (or subroutine or method), P is always equal to 1</a:t>
            </a:r>
          </a:p>
          <a:p>
            <a:endParaRPr lang="en-IN" dirty="0"/>
          </a:p>
        </p:txBody>
      </p:sp>
      <p:sp>
        <p:nvSpPr>
          <p:cNvPr id="9" name="Rectangle 8"/>
          <p:cNvSpPr/>
          <p:nvPr/>
        </p:nvSpPr>
        <p:spPr>
          <a:xfrm>
            <a:off x="183697" y="805510"/>
            <a:ext cx="2777218"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Path Coverage</a:t>
            </a:r>
          </a:p>
        </p:txBody>
      </p:sp>
      <p:cxnSp>
        <p:nvCxnSpPr>
          <p:cNvPr id="10" name="Straight Connector 9"/>
          <p:cNvCxnSpPr>
            <a:cxnSpLocks/>
          </p:cNvCxnSpPr>
          <p:nvPr/>
        </p:nvCxnSpPr>
        <p:spPr>
          <a:xfrm>
            <a:off x="2075489" y="1265489"/>
            <a:ext cx="9783618" cy="0"/>
          </a:xfrm>
          <a:prstGeom prst="line">
            <a:avLst/>
          </a:prstGeom>
        </p:spPr>
        <p:style>
          <a:lnRef idx="2">
            <a:schemeClr val="accent6"/>
          </a:lnRef>
          <a:fillRef idx="0">
            <a:schemeClr val="accent6"/>
          </a:fillRef>
          <a:effectRef idx="1">
            <a:schemeClr val="accent6"/>
          </a:effectRef>
          <a:fontRef idx="minor">
            <a:schemeClr val="tx1"/>
          </a:fontRef>
        </p:style>
      </p:cxnSp>
      <p:grpSp>
        <p:nvGrpSpPr>
          <p:cNvPr id="11" name="Group 10">
            <a:extLst>
              <a:ext uri="{FF2B5EF4-FFF2-40B4-BE49-F238E27FC236}">
                <a16:creationId xmlns:a16="http://schemas.microsoft.com/office/drawing/2014/main" id="{14739A1B-DAF7-4EE5-BEF3-278376E551BD}"/>
              </a:ext>
            </a:extLst>
          </p:cNvPr>
          <p:cNvGrpSpPr/>
          <p:nvPr/>
        </p:nvGrpSpPr>
        <p:grpSpPr>
          <a:xfrm>
            <a:off x="8170606" y="4291483"/>
            <a:ext cx="2417304" cy="2148646"/>
            <a:chOff x="699215" y="3733800"/>
            <a:chExt cx="3119907" cy="2839700"/>
          </a:xfrm>
        </p:grpSpPr>
        <p:sp>
          <p:nvSpPr>
            <p:cNvPr id="12" name="Oval 11">
              <a:extLst>
                <a:ext uri="{FF2B5EF4-FFF2-40B4-BE49-F238E27FC236}">
                  <a16:creationId xmlns:a16="http://schemas.microsoft.com/office/drawing/2014/main" id="{90BE0056-D7D8-4C6B-AB05-255AA2D39B65}"/>
                </a:ext>
              </a:extLst>
            </p:cNvPr>
            <p:cNvSpPr/>
            <p:nvPr/>
          </p:nvSpPr>
          <p:spPr>
            <a:xfrm>
              <a:off x="1447800" y="3733800"/>
              <a:ext cx="516228" cy="570702"/>
            </a:xfrm>
            <a:prstGeom prst="ellipse">
              <a:avLst/>
            </a:prstGeom>
            <a:solidFill>
              <a:srgbClr val="B71B1C"/>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dirty="0"/>
                <a:t>1</a:t>
              </a:r>
            </a:p>
          </p:txBody>
        </p:sp>
        <p:sp>
          <p:nvSpPr>
            <p:cNvPr id="13" name="Oval 12">
              <a:extLst>
                <a:ext uri="{FF2B5EF4-FFF2-40B4-BE49-F238E27FC236}">
                  <a16:creationId xmlns:a16="http://schemas.microsoft.com/office/drawing/2014/main" id="{7C045A91-B3A4-43C1-A952-952134669B29}"/>
                </a:ext>
              </a:extLst>
            </p:cNvPr>
            <p:cNvSpPr/>
            <p:nvPr/>
          </p:nvSpPr>
          <p:spPr>
            <a:xfrm>
              <a:off x="699215" y="4896806"/>
              <a:ext cx="516228" cy="570702"/>
            </a:xfrm>
            <a:prstGeom prst="ellipse">
              <a:avLst/>
            </a:prstGeom>
            <a:solidFill>
              <a:srgbClr val="B71B1C"/>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dirty="0"/>
                <a:t>2</a:t>
              </a:r>
            </a:p>
          </p:txBody>
        </p:sp>
        <p:sp>
          <p:nvSpPr>
            <p:cNvPr id="14" name="Oval 13">
              <a:extLst>
                <a:ext uri="{FF2B5EF4-FFF2-40B4-BE49-F238E27FC236}">
                  <a16:creationId xmlns:a16="http://schemas.microsoft.com/office/drawing/2014/main" id="{F8A0DDB1-E8D7-49E1-BAFE-F53AABC020EF}"/>
                </a:ext>
              </a:extLst>
            </p:cNvPr>
            <p:cNvSpPr/>
            <p:nvPr/>
          </p:nvSpPr>
          <p:spPr>
            <a:xfrm>
              <a:off x="2120720" y="4896806"/>
              <a:ext cx="516228" cy="570702"/>
            </a:xfrm>
            <a:prstGeom prst="ellipse">
              <a:avLst/>
            </a:prstGeom>
            <a:solidFill>
              <a:srgbClr val="B71B1C"/>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dirty="0"/>
                <a:t>3</a:t>
              </a:r>
            </a:p>
          </p:txBody>
        </p:sp>
        <p:sp>
          <p:nvSpPr>
            <p:cNvPr id="15" name="Oval 14">
              <a:extLst>
                <a:ext uri="{FF2B5EF4-FFF2-40B4-BE49-F238E27FC236}">
                  <a16:creationId xmlns:a16="http://schemas.microsoft.com/office/drawing/2014/main" id="{3C1BCD16-1BCD-489F-8D31-194B377012D3}"/>
                </a:ext>
              </a:extLst>
            </p:cNvPr>
            <p:cNvSpPr/>
            <p:nvPr/>
          </p:nvSpPr>
          <p:spPr>
            <a:xfrm>
              <a:off x="1447800" y="6002798"/>
              <a:ext cx="516228" cy="570702"/>
            </a:xfrm>
            <a:prstGeom prst="ellipse">
              <a:avLst/>
            </a:prstGeom>
            <a:solidFill>
              <a:srgbClr val="B71B1C"/>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dirty="0"/>
                <a:t>4</a:t>
              </a:r>
            </a:p>
          </p:txBody>
        </p:sp>
        <p:sp>
          <p:nvSpPr>
            <p:cNvPr id="16" name="Oval 15">
              <a:extLst>
                <a:ext uri="{FF2B5EF4-FFF2-40B4-BE49-F238E27FC236}">
                  <a16:creationId xmlns:a16="http://schemas.microsoft.com/office/drawing/2014/main" id="{5449F99F-DA66-4761-9A8F-AB7E477F7736}"/>
                </a:ext>
              </a:extLst>
            </p:cNvPr>
            <p:cNvSpPr/>
            <p:nvPr/>
          </p:nvSpPr>
          <p:spPr>
            <a:xfrm>
              <a:off x="3302894" y="4861257"/>
              <a:ext cx="516228" cy="570702"/>
            </a:xfrm>
            <a:prstGeom prst="ellipse">
              <a:avLst/>
            </a:prstGeom>
            <a:solidFill>
              <a:srgbClr val="B71B1C"/>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dirty="0"/>
                <a:t>5</a:t>
              </a:r>
            </a:p>
          </p:txBody>
        </p:sp>
        <p:cxnSp>
          <p:nvCxnSpPr>
            <p:cNvPr id="17" name="Straight Arrow Connector 16">
              <a:extLst>
                <a:ext uri="{FF2B5EF4-FFF2-40B4-BE49-F238E27FC236}">
                  <a16:creationId xmlns:a16="http://schemas.microsoft.com/office/drawing/2014/main" id="{70AB1FAB-D045-43CE-BE63-16596247C4C0}"/>
                </a:ext>
              </a:extLst>
            </p:cNvPr>
            <p:cNvCxnSpPr/>
            <p:nvPr/>
          </p:nvCxnSpPr>
          <p:spPr>
            <a:xfrm flipH="1">
              <a:off x="957329" y="4019151"/>
              <a:ext cx="490471" cy="87765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A3EAD39-BB5F-423F-BF3A-290D944C3D01}"/>
                </a:ext>
              </a:extLst>
            </p:cNvPr>
            <p:cNvCxnSpPr/>
            <p:nvPr/>
          </p:nvCxnSpPr>
          <p:spPr>
            <a:xfrm>
              <a:off x="1964028" y="4019151"/>
              <a:ext cx="414806" cy="87765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9D698F6-0CC5-4324-8967-093B84F174AC}"/>
                </a:ext>
              </a:extLst>
            </p:cNvPr>
            <p:cNvCxnSpPr>
              <a:stCxn id="13" idx="4"/>
              <a:endCxn id="15" idx="2"/>
            </p:cNvCxnSpPr>
            <p:nvPr/>
          </p:nvCxnSpPr>
          <p:spPr>
            <a:xfrm>
              <a:off x="957329" y="5467508"/>
              <a:ext cx="490471" cy="82064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06EB678-042A-4671-840B-3792C211E3B7}"/>
                </a:ext>
              </a:extLst>
            </p:cNvPr>
            <p:cNvCxnSpPr>
              <a:stCxn id="14" idx="4"/>
              <a:endCxn id="15" idx="6"/>
            </p:cNvCxnSpPr>
            <p:nvPr/>
          </p:nvCxnSpPr>
          <p:spPr>
            <a:xfrm flipH="1">
              <a:off x="1964028" y="5467508"/>
              <a:ext cx="414806" cy="82064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D22147F-1C47-48BE-BDDB-933A99B889FB}"/>
                </a:ext>
              </a:extLst>
            </p:cNvPr>
            <p:cNvCxnSpPr>
              <a:endCxn id="16" idx="4"/>
            </p:cNvCxnSpPr>
            <p:nvPr/>
          </p:nvCxnSpPr>
          <p:spPr>
            <a:xfrm flipV="1">
              <a:off x="1888363" y="5431959"/>
              <a:ext cx="1672645" cy="107818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5CCB865-637E-4089-A156-8DB5AD657D7E}"/>
                </a:ext>
              </a:extLst>
            </p:cNvPr>
            <p:cNvCxnSpPr>
              <a:endCxn id="16" idx="0"/>
            </p:cNvCxnSpPr>
            <p:nvPr/>
          </p:nvCxnSpPr>
          <p:spPr>
            <a:xfrm>
              <a:off x="1877095" y="3804720"/>
              <a:ext cx="1683913" cy="105653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6241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22" presetClass="entr" presetSubtype="8" fill="hold"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wipe(left)">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8">
                                            <p:txEl>
                                              <p:pRg st="2" end="2"/>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8">
                                            <p:txEl>
                                              <p:pRg st="8" end="8"/>
                                            </p:txEl>
                                          </p:spTgt>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8">
                                            <p:txEl>
                                              <p:pRg st="9" end="9"/>
                                            </p:txEl>
                                          </p:spTgt>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8">
                                            <p:txEl>
                                              <p:pRg st="10" end="10"/>
                                            </p:txEl>
                                          </p:spTgt>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8">
                                            <p:txEl>
                                              <p:pRg st="11" end="11"/>
                                            </p:txEl>
                                          </p:spTgt>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8">
                                            <p:txEl>
                                              <p:pRg st="12" end="12"/>
                                            </p:txEl>
                                          </p:spTgt>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Grey Box Testing</a:t>
            </a:r>
          </a:p>
        </p:txBody>
      </p:sp>
      <p:sp>
        <p:nvSpPr>
          <p:cNvPr id="3" name="Content Placeholder 2"/>
          <p:cNvSpPr>
            <a:spLocks noGrp="1"/>
          </p:cNvSpPr>
          <p:nvPr>
            <p:ph idx="1"/>
          </p:nvPr>
        </p:nvSpPr>
        <p:spPr/>
        <p:txBody>
          <a:bodyPr/>
          <a:lstStyle/>
          <a:p>
            <a:r>
              <a:rPr lang="en-US" b="1" dirty="0">
                <a:solidFill>
                  <a:srgbClr val="C00000"/>
                </a:solidFill>
              </a:rPr>
              <a:t>Combination</a:t>
            </a:r>
            <a:r>
              <a:rPr lang="en-US" dirty="0">
                <a:solidFill>
                  <a:srgbClr val="C00000"/>
                </a:solidFill>
              </a:rPr>
              <a:t> </a:t>
            </a:r>
            <a:r>
              <a:rPr lang="en-US" dirty="0"/>
              <a:t>of </a:t>
            </a:r>
            <a:r>
              <a:rPr lang="en-US" b="1" dirty="0">
                <a:solidFill>
                  <a:srgbClr val="C00000"/>
                </a:solidFill>
              </a:rPr>
              <a:t>white box </a:t>
            </a:r>
            <a:r>
              <a:rPr lang="en-US" dirty="0"/>
              <a:t>and </a:t>
            </a:r>
            <a:r>
              <a:rPr lang="en-US" b="1" dirty="0">
                <a:solidFill>
                  <a:srgbClr val="C00000"/>
                </a:solidFill>
              </a:rPr>
              <a:t>black box</a:t>
            </a:r>
            <a:r>
              <a:rPr lang="en-US" dirty="0"/>
              <a:t> testing</a:t>
            </a:r>
          </a:p>
          <a:p>
            <a:r>
              <a:rPr lang="en-US" b="1" dirty="0">
                <a:solidFill>
                  <a:srgbClr val="C00000"/>
                </a:solidFill>
              </a:rPr>
              <a:t>Tester</a:t>
            </a:r>
            <a:r>
              <a:rPr lang="en-US" dirty="0">
                <a:solidFill>
                  <a:srgbClr val="C00000"/>
                </a:solidFill>
              </a:rPr>
              <a:t> </a:t>
            </a:r>
            <a:r>
              <a:rPr lang="en-US" dirty="0"/>
              <a:t>has </a:t>
            </a:r>
            <a:r>
              <a:rPr lang="en-US" b="1" dirty="0">
                <a:solidFill>
                  <a:srgbClr val="C00000"/>
                </a:solidFill>
              </a:rPr>
              <a:t>access</a:t>
            </a:r>
            <a:r>
              <a:rPr lang="en-US" dirty="0">
                <a:solidFill>
                  <a:srgbClr val="C00000"/>
                </a:solidFill>
              </a:rPr>
              <a:t> </a:t>
            </a:r>
            <a:r>
              <a:rPr lang="en-US" dirty="0"/>
              <a:t>to </a:t>
            </a:r>
            <a:r>
              <a:rPr lang="en-US" b="1" dirty="0">
                <a:solidFill>
                  <a:srgbClr val="C00000"/>
                </a:solidFill>
              </a:rPr>
              <a:t>source code</a:t>
            </a:r>
            <a:r>
              <a:rPr lang="en-US" dirty="0"/>
              <a:t>, but uses it </a:t>
            </a:r>
            <a:r>
              <a:rPr lang="en-US" b="1" dirty="0">
                <a:solidFill>
                  <a:srgbClr val="C00000"/>
                </a:solidFill>
              </a:rPr>
              <a:t>in</a:t>
            </a:r>
            <a:r>
              <a:rPr lang="en-US" dirty="0">
                <a:solidFill>
                  <a:srgbClr val="C00000"/>
                </a:solidFill>
              </a:rPr>
              <a:t> </a:t>
            </a:r>
            <a:r>
              <a:rPr lang="en-US" dirty="0"/>
              <a:t>a </a:t>
            </a:r>
            <a:r>
              <a:rPr lang="en-US" b="1" dirty="0">
                <a:solidFill>
                  <a:srgbClr val="C00000"/>
                </a:solidFill>
              </a:rPr>
              <a:t>restricted manner</a:t>
            </a:r>
          </a:p>
          <a:p>
            <a:r>
              <a:rPr lang="en-US" b="1" dirty="0">
                <a:solidFill>
                  <a:srgbClr val="C00000"/>
                </a:solidFill>
              </a:rPr>
              <a:t>Test cases </a:t>
            </a:r>
            <a:r>
              <a:rPr lang="en-US" dirty="0"/>
              <a:t>are still </a:t>
            </a:r>
            <a:r>
              <a:rPr lang="en-US" b="1" dirty="0">
                <a:solidFill>
                  <a:srgbClr val="C00000"/>
                </a:solidFill>
              </a:rPr>
              <a:t>written using specifications </a:t>
            </a:r>
            <a:r>
              <a:rPr lang="en-US" dirty="0"/>
              <a:t>based on expected outputs for given input</a:t>
            </a:r>
          </a:p>
          <a:p>
            <a:r>
              <a:rPr lang="en-US" dirty="0"/>
              <a:t>These </a:t>
            </a:r>
            <a:r>
              <a:rPr lang="en-US" b="1" dirty="0">
                <a:solidFill>
                  <a:srgbClr val="C00000"/>
                </a:solidFill>
              </a:rPr>
              <a:t>test cases are informed </a:t>
            </a:r>
            <a:r>
              <a:rPr lang="en-US" dirty="0"/>
              <a:t>by </a:t>
            </a:r>
            <a:r>
              <a:rPr lang="en-US" b="1" dirty="0">
                <a:solidFill>
                  <a:srgbClr val="C00000"/>
                </a:solidFill>
              </a:rPr>
              <a:t>program code structure</a:t>
            </a:r>
          </a:p>
          <a:p>
            <a:endParaRPr lang="en-US" dirty="0"/>
          </a:p>
        </p:txBody>
      </p:sp>
    </p:spTree>
    <p:extLst>
      <p:ext uri="{BB962C8B-B14F-4D97-AF65-F5344CB8AC3E}">
        <p14:creationId xmlns:p14="http://schemas.microsoft.com/office/powerpoint/2010/main" val="48460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Object Oriented Applications</a:t>
            </a:r>
          </a:p>
        </p:txBody>
      </p:sp>
      <p:pic>
        <p:nvPicPr>
          <p:cNvPr id="4" name="Picture 3"/>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41818" y="857250"/>
            <a:ext cx="3386666" cy="1905000"/>
          </a:xfrm>
          <a:prstGeom prst="rect">
            <a:avLst/>
          </a:prstGeom>
        </p:spPr>
      </p:pic>
      <p:pic>
        <p:nvPicPr>
          <p:cNvPr id="5" name="Picture 4"/>
          <p:cNvPicPr>
            <a:picLocks noChangeAspect="1"/>
          </p:cNvPicPr>
          <p:nvPr/>
        </p:nvPicPr>
        <p:blipFill>
          <a:blip r:embed="rId3"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437406" y="2908299"/>
            <a:ext cx="3091078" cy="2819400"/>
          </a:xfrm>
          <a:prstGeom prst="rect">
            <a:avLst/>
          </a:prstGeom>
        </p:spPr>
      </p:pic>
      <p:cxnSp>
        <p:nvCxnSpPr>
          <p:cNvPr id="6" name="Straight Connector 5"/>
          <p:cNvCxnSpPr/>
          <p:nvPr/>
        </p:nvCxnSpPr>
        <p:spPr>
          <a:xfrm>
            <a:off x="3682960" y="711201"/>
            <a:ext cx="0" cy="589279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Content Placeholder 2"/>
          <p:cNvSpPr txBox="1">
            <a:spLocks/>
          </p:cNvSpPr>
          <p:nvPr/>
        </p:nvSpPr>
        <p:spPr>
          <a:xfrm>
            <a:off x="3856487" y="1371600"/>
            <a:ext cx="8202163" cy="4766547"/>
          </a:xfrm>
          <a:prstGeom prst="rect">
            <a:avLst/>
          </a:prstGeom>
        </p:spPr>
        <p:txBody>
          <a:bodyPr vert="horz" lIns="91440" tIns="45720" rIns="91440" bIns="45720" rtlCol="0">
            <a:norm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concept of the unit testing changes in object-oriented software</a:t>
            </a:r>
          </a:p>
          <a:p>
            <a:r>
              <a:rPr lang="en-US" b="1" dirty="0">
                <a:solidFill>
                  <a:srgbClr val="C00000"/>
                </a:solidFill>
              </a:rPr>
              <a:t>Encapsulation drives </a:t>
            </a:r>
            <a:r>
              <a:rPr lang="en-US" dirty="0"/>
              <a:t>the </a:t>
            </a:r>
            <a:r>
              <a:rPr lang="en-US" b="1" dirty="0">
                <a:solidFill>
                  <a:srgbClr val="C00000"/>
                </a:solidFill>
              </a:rPr>
              <a:t>definition</a:t>
            </a:r>
            <a:r>
              <a:rPr lang="en-US" dirty="0">
                <a:solidFill>
                  <a:srgbClr val="C00000"/>
                </a:solidFill>
              </a:rPr>
              <a:t> </a:t>
            </a:r>
            <a:r>
              <a:rPr lang="en-US" dirty="0"/>
              <a:t>of </a:t>
            </a:r>
            <a:r>
              <a:rPr lang="en-US" b="1" dirty="0">
                <a:solidFill>
                  <a:srgbClr val="C00000"/>
                </a:solidFill>
              </a:rPr>
              <a:t>classes</a:t>
            </a:r>
            <a:r>
              <a:rPr lang="en-US" dirty="0">
                <a:solidFill>
                  <a:srgbClr val="C00000"/>
                </a:solidFill>
              </a:rPr>
              <a:t> </a:t>
            </a:r>
            <a:r>
              <a:rPr lang="en-US" dirty="0"/>
              <a:t>and </a:t>
            </a:r>
            <a:r>
              <a:rPr lang="en-US" b="1" dirty="0">
                <a:solidFill>
                  <a:srgbClr val="C00000"/>
                </a:solidFill>
              </a:rPr>
              <a:t>objects</a:t>
            </a:r>
            <a:endParaRPr lang="en-US" dirty="0"/>
          </a:p>
          <a:p>
            <a:pPr lvl="1"/>
            <a:r>
              <a:rPr lang="en-US" dirty="0"/>
              <a:t>Means, each class and each instance of a class (object) packages attributes (data) and the operations (methods or services) that manipulate these data</a:t>
            </a:r>
          </a:p>
          <a:p>
            <a:pPr lvl="1"/>
            <a:r>
              <a:rPr lang="en-US" b="1" dirty="0">
                <a:solidFill>
                  <a:srgbClr val="C00000"/>
                </a:solidFill>
              </a:rPr>
              <a:t>Rather than testing an individual module</a:t>
            </a:r>
            <a:r>
              <a:rPr lang="en-US" dirty="0"/>
              <a:t>, the smallest </a:t>
            </a:r>
            <a:r>
              <a:rPr lang="en-US" b="1" dirty="0">
                <a:solidFill>
                  <a:srgbClr val="C00000"/>
                </a:solidFill>
              </a:rPr>
              <a:t>testable unit</a:t>
            </a:r>
            <a:r>
              <a:rPr lang="en-US" dirty="0"/>
              <a:t> is the </a:t>
            </a:r>
            <a:r>
              <a:rPr lang="en-US" b="1" dirty="0">
                <a:solidFill>
                  <a:srgbClr val="C00000"/>
                </a:solidFill>
              </a:rPr>
              <a:t>encapsulated class</a:t>
            </a:r>
            <a:endParaRPr lang="en-US" dirty="0"/>
          </a:p>
          <a:p>
            <a:r>
              <a:rPr lang="en-US" b="1" dirty="0">
                <a:solidFill>
                  <a:srgbClr val="C00000"/>
                </a:solidFill>
              </a:rPr>
              <a:t>Unlike</a:t>
            </a:r>
            <a:r>
              <a:rPr lang="en-US" dirty="0"/>
              <a:t> unit testing of </a:t>
            </a:r>
            <a:r>
              <a:rPr lang="en-US" b="1" dirty="0">
                <a:solidFill>
                  <a:srgbClr val="C00000"/>
                </a:solidFill>
              </a:rPr>
              <a:t>conventional software</a:t>
            </a:r>
            <a:r>
              <a:rPr lang="en-US" dirty="0"/>
              <a:t>, </a:t>
            </a:r>
          </a:p>
          <a:p>
            <a:pPr lvl="1"/>
            <a:r>
              <a:rPr lang="en-US" dirty="0"/>
              <a:t>which focuses on the algorithmic detail of a module and the data that flows across the module interface, </a:t>
            </a:r>
          </a:p>
          <a:p>
            <a:pPr lvl="1"/>
            <a:r>
              <a:rPr lang="en-US" b="1" dirty="0">
                <a:solidFill>
                  <a:srgbClr val="C00000"/>
                </a:solidFill>
              </a:rPr>
              <a:t>class testing </a:t>
            </a:r>
            <a:r>
              <a:rPr lang="en-US" dirty="0"/>
              <a:t>for OO software is </a:t>
            </a:r>
            <a:r>
              <a:rPr lang="en-US" b="1" dirty="0">
                <a:solidFill>
                  <a:srgbClr val="C00000"/>
                </a:solidFill>
              </a:rPr>
              <a:t>driven by </a:t>
            </a:r>
            <a:r>
              <a:rPr lang="en-US" dirty="0"/>
              <a:t>the </a:t>
            </a:r>
            <a:r>
              <a:rPr lang="en-US" b="1" dirty="0">
                <a:solidFill>
                  <a:srgbClr val="C00000"/>
                </a:solidFill>
              </a:rPr>
              <a:t>operations encapsulated</a:t>
            </a:r>
            <a:r>
              <a:rPr lang="en-US" dirty="0"/>
              <a:t> by the class and the </a:t>
            </a:r>
            <a:r>
              <a:rPr lang="en-US" b="1" dirty="0">
                <a:solidFill>
                  <a:srgbClr val="C00000"/>
                </a:solidFill>
              </a:rPr>
              <a:t>state behavior </a:t>
            </a:r>
            <a:r>
              <a:rPr lang="en-US" dirty="0"/>
              <a:t>of the class</a:t>
            </a:r>
          </a:p>
        </p:txBody>
      </p:sp>
      <p:sp>
        <p:nvSpPr>
          <p:cNvPr id="8" name="Rectangle 7"/>
          <p:cNvSpPr/>
          <p:nvPr/>
        </p:nvSpPr>
        <p:spPr>
          <a:xfrm>
            <a:off x="3682960" y="729218"/>
            <a:ext cx="8509040"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Unit Testing in the OO Context</a:t>
            </a:r>
          </a:p>
        </p:txBody>
      </p:sp>
    </p:spTree>
    <p:extLst>
      <p:ext uri="{BB962C8B-B14F-4D97-AF65-F5344CB8AC3E}">
        <p14:creationId xmlns:p14="http://schemas.microsoft.com/office/powerpoint/2010/main" val="922598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22" presetClass="entr" presetSubtype="1"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up)">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7">
                                            <p:txEl>
                                              <p:pRg st="1" end="1"/>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7">
                                            <p:txEl>
                                              <p:pRg st="2" end="2"/>
                                            </p:txEl>
                                          </p:spTgt>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
                                            <p:txEl>
                                              <p:pRg st="4" end="4"/>
                                            </p:txEl>
                                          </p:spTgt>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7">
                                            <p:txEl>
                                              <p:pRg st="5" end="5"/>
                                            </p:txEl>
                                          </p:spTgt>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Integration Testing in the OO Context</a:t>
            </a:r>
          </a:p>
        </p:txBody>
      </p:sp>
      <p:sp>
        <p:nvSpPr>
          <p:cNvPr id="5" name="Content Placeholder 4"/>
          <p:cNvSpPr>
            <a:spLocks noGrp="1"/>
          </p:cNvSpPr>
          <p:nvPr>
            <p:ph idx="1"/>
          </p:nvPr>
        </p:nvSpPr>
        <p:spPr/>
        <p:txBody>
          <a:bodyPr/>
          <a:lstStyle/>
          <a:p>
            <a:r>
              <a:rPr lang="en-US" b="1" dirty="0">
                <a:solidFill>
                  <a:srgbClr val="C00000"/>
                </a:solidFill>
              </a:rPr>
              <a:t>Object-oriented</a:t>
            </a:r>
            <a:r>
              <a:rPr lang="en-US" dirty="0"/>
              <a:t> software </a:t>
            </a:r>
            <a:r>
              <a:rPr lang="en-US" b="1" dirty="0">
                <a:solidFill>
                  <a:srgbClr val="C00000"/>
                </a:solidFill>
              </a:rPr>
              <a:t>does not have a hierarchical control </a:t>
            </a:r>
            <a:r>
              <a:rPr lang="en-US" dirty="0"/>
              <a:t>structure,</a:t>
            </a:r>
          </a:p>
          <a:p>
            <a:pPr lvl="1"/>
            <a:r>
              <a:rPr lang="en-US" dirty="0"/>
              <a:t>conventional </a:t>
            </a:r>
            <a:r>
              <a:rPr lang="en-US" b="1" dirty="0">
                <a:solidFill>
                  <a:srgbClr val="C00000"/>
                </a:solidFill>
              </a:rPr>
              <a:t>top-down</a:t>
            </a:r>
            <a:r>
              <a:rPr lang="en-US" dirty="0"/>
              <a:t> and </a:t>
            </a:r>
            <a:r>
              <a:rPr lang="en-US" b="1" dirty="0">
                <a:solidFill>
                  <a:srgbClr val="C00000"/>
                </a:solidFill>
              </a:rPr>
              <a:t>bottom-up integration </a:t>
            </a:r>
            <a:r>
              <a:rPr lang="en-US" dirty="0"/>
              <a:t>strategies have </a:t>
            </a:r>
            <a:r>
              <a:rPr lang="en-US" b="1" dirty="0">
                <a:solidFill>
                  <a:srgbClr val="C00000"/>
                </a:solidFill>
              </a:rPr>
              <a:t>little meaning</a:t>
            </a:r>
            <a:endParaRPr lang="en-US" dirty="0"/>
          </a:p>
          <a:p>
            <a:r>
              <a:rPr lang="en-US" dirty="0"/>
              <a:t>There are two different strategies for integration testing of OO systems.</a:t>
            </a:r>
          </a:p>
          <a:p>
            <a:pPr marL="819150" lvl="1" indent="-457200">
              <a:buFont typeface="+mj-lt"/>
              <a:buAutoNum type="arabicPeriod"/>
            </a:pPr>
            <a:r>
              <a:rPr lang="en-US" b="1" dirty="0"/>
              <a:t>Thread-based testing</a:t>
            </a:r>
          </a:p>
          <a:p>
            <a:pPr lvl="2">
              <a:buClr>
                <a:schemeClr val="tx1"/>
              </a:buClr>
            </a:pPr>
            <a:r>
              <a:rPr lang="en-US" b="1" dirty="0">
                <a:solidFill>
                  <a:srgbClr val="C00000"/>
                </a:solidFill>
              </a:rPr>
              <a:t>integrates the set of classes </a:t>
            </a:r>
            <a:r>
              <a:rPr lang="en-US" dirty="0"/>
              <a:t>required to respond </a:t>
            </a:r>
            <a:r>
              <a:rPr lang="en-US" b="1" dirty="0">
                <a:solidFill>
                  <a:srgbClr val="C00000"/>
                </a:solidFill>
              </a:rPr>
              <a:t>to one input or event</a:t>
            </a:r>
            <a:r>
              <a:rPr lang="en-US" dirty="0"/>
              <a:t> for the system</a:t>
            </a:r>
          </a:p>
          <a:p>
            <a:pPr lvl="2">
              <a:buClr>
                <a:schemeClr val="tx1"/>
              </a:buClr>
            </a:pPr>
            <a:r>
              <a:rPr lang="en-US" b="1" dirty="0">
                <a:solidFill>
                  <a:srgbClr val="C00000"/>
                </a:solidFill>
              </a:rPr>
              <a:t>Each thread </a:t>
            </a:r>
            <a:r>
              <a:rPr lang="en-US" dirty="0"/>
              <a:t>is integrated and </a:t>
            </a:r>
            <a:r>
              <a:rPr lang="en-US" b="1" dirty="0">
                <a:solidFill>
                  <a:srgbClr val="C00000"/>
                </a:solidFill>
              </a:rPr>
              <a:t>tested individually</a:t>
            </a:r>
            <a:endParaRPr lang="en-US" dirty="0"/>
          </a:p>
          <a:p>
            <a:pPr lvl="2">
              <a:buClr>
                <a:schemeClr val="tx1"/>
              </a:buClr>
            </a:pPr>
            <a:r>
              <a:rPr lang="en-US" dirty="0"/>
              <a:t>Regression testing is applied to ensure that no side effects occur</a:t>
            </a:r>
          </a:p>
          <a:p>
            <a:pPr marL="819150" lvl="1" indent="-457200">
              <a:buFont typeface="+mj-lt"/>
              <a:buAutoNum type="arabicPeriod" startAt="2"/>
            </a:pPr>
            <a:r>
              <a:rPr lang="en-US" b="1" dirty="0"/>
              <a:t>Use-based testing</a:t>
            </a:r>
          </a:p>
          <a:p>
            <a:pPr lvl="2"/>
            <a:r>
              <a:rPr lang="en-US" dirty="0"/>
              <a:t>begins the construction of the system by </a:t>
            </a:r>
            <a:r>
              <a:rPr lang="en-US" b="1" dirty="0">
                <a:solidFill>
                  <a:srgbClr val="C00000"/>
                </a:solidFill>
              </a:rPr>
              <a:t>testing those classes </a:t>
            </a:r>
            <a:r>
              <a:rPr lang="en-US" dirty="0"/>
              <a:t>(called independent classes) that </a:t>
            </a:r>
            <a:r>
              <a:rPr lang="en-US" b="1" dirty="0">
                <a:solidFill>
                  <a:srgbClr val="C00000"/>
                </a:solidFill>
              </a:rPr>
              <a:t>use very few</a:t>
            </a:r>
            <a:r>
              <a:rPr lang="en-US" dirty="0"/>
              <a:t> (if any) of </a:t>
            </a:r>
            <a:r>
              <a:rPr lang="en-US" b="1" dirty="0">
                <a:solidFill>
                  <a:srgbClr val="C00000"/>
                </a:solidFill>
              </a:rPr>
              <a:t>server classes</a:t>
            </a:r>
            <a:endParaRPr lang="en-US" dirty="0"/>
          </a:p>
          <a:p>
            <a:pPr lvl="2"/>
            <a:r>
              <a:rPr lang="en-US" dirty="0"/>
              <a:t>After the </a:t>
            </a:r>
            <a:r>
              <a:rPr lang="en-US" b="1" dirty="0">
                <a:solidFill>
                  <a:srgbClr val="C00000"/>
                </a:solidFill>
              </a:rPr>
              <a:t>independent classes are tested</a:t>
            </a:r>
            <a:r>
              <a:rPr lang="en-US" dirty="0"/>
              <a:t>, the next layer of classes, called </a:t>
            </a:r>
            <a:r>
              <a:rPr lang="en-US" b="1" dirty="0">
                <a:solidFill>
                  <a:srgbClr val="C00000"/>
                </a:solidFill>
              </a:rPr>
              <a:t>dependent classes</a:t>
            </a:r>
            <a:r>
              <a:rPr lang="en-US" dirty="0"/>
              <a:t>, that use the independent classes are tested</a:t>
            </a:r>
          </a:p>
          <a:p>
            <a:r>
              <a:rPr lang="en-US" b="1" dirty="0">
                <a:solidFill>
                  <a:srgbClr val="C00000"/>
                </a:solidFill>
              </a:rPr>
              <a:t>Cluster testing </a:t>
            </a:r>
            <a:r>
              <a:rPr lang="en-US" dirty="0"/>
              <a:t>is one step in the integration testing of OO software</a:t>
            </a:r>
          </a:p>
          <a:p>
            <a:r>
              <a:rPr lang="en-US" dirty="0"/>
              <a:t>Here, a </a:t>
            </a:r>
            <a:r>
              <a:rPr lang="en-US" b="1" dirty="0">
                <a:solidFill>
                  <a:srgbClr val="C00000"/>
                </a:solidFill>
              </a:rPr>
              <a:t>cluster of collaborating classes </a:t>
            </a:r>
            <a:r>
              <a:rPr lang="en-US" dirty="0"/>
              <a:t>is exercised by designing test cases that attempt to uncover</a:t>
            </a:r>
          </a:p>
          <a:p>
            <a:endParaRPr lang="en-US" dirty="0"/>
          </a:p>
        </p:txBody>
      </p:sp>
    </p:spTree>
    <p:extLst>
      <p:ext uri="{BB962C8B-B14F-4D97-AF65-F5344CB8AC3E}">
        <p14:creationId xmlns:p14="http://schemas.microsoft.com/office/powerpoint/2010/main" val="906879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Validation Testing in an OO Context</a:t>
            </a:r>
          </a:p>
        </p:txBody>
      </p:sp>
      <p:sp>
        <p:nvSpPr>
          <p:cNvPr id="3" name="Content Placeholder 2"/>
          <p:cNvSpPr>
            <a:spLocks noGrp="1"/>
          </p:cNvSpPr>
          <p:nvPr>
            <p:ph idx="1"/>
          </p:nvPr>
        </p:nvSpPr>
        <p:spPr/>
        <p:txBody>
          <a:bodyPr/>
          <a:lstStyle/>
          <a:p>
            <a:r>
              <a:rPr lang="en-US" dirty="0"/>
              <a:t>At the validation or system level, the details of class connections disappear</a:t>
            </a:r>
          </a:p>
          <a:p>
            <a:r>
              <a:rPr lang="en-US" dirty="0"/>
              <a:t>Like conventional validation, the </a:t>
            </a:r>
            <a:r>
              <a:rPr lang="en-US" b="1" dirty="0">
                <a:solidFill>
                  <a:srgbClr val="C00000"/>
                </a:solidFill>
              </a:rPr>
              <a:t>validation of OO </a:t>
            </a:r>
            <a:r>
              <a:rPr lang="en-US" dirty="0"/>
              <a:t>software </a:t>
            </a:r>
            <a:r>
              <a:rPr lang="en-US" b="1" dirty="0">
                <a:solidFill>
                  <a:srgbClr val="C00000"/>
                </a:solidFill>
              </a:rPr>
              <a:t>focuses</a:t>
            </a:r>
            <a:r>
              <a:rPr lang="en-US" dirty="0">
                <a:solidFill>
                  <a:srgbClr val="C00000"/>
                </a:solidFill>
              </a:rPr>
              <a:t> </a:t>
            </a:r>
            <a:r>
              <a:rPr lang="en-US" dirty="0"/>
              <a:t>on </a:t>
            </a:r>
            <a:r>
              <a:rPr lang="en-US" b="1" dirty="0">
                <a:solidFill>
                  <a:srgbClr val="C00000"/>
                </a:solidFill>
              </a:rPr>
              <a:t>user-visible actions and user-recognizable outputs </a:t>
            </a:r>
            <a:r>
              <a:rPr lang="en-US" dirty="0"/>
              <a:t>from the system</a:t>
            </a:r>
          </a:p>
          <a:p>
            <a:r>
              <a:rPr lang="en-US" dirty="0"/>
              <a:t>To assist in the derivation of validation tests, the tester should draw upon use cases that are part of the requirements model</a:t>
            </a:r>
          </a:p>
          <a:p>
            <a:r>
              <a:rPr lang="en-US" b="1" dirty="0">
                <a:solidFill>
                  <a:srgbClr val="C00000"/>
                </a:solidFill>
              </a:rPr>
              <a:t>Conventional black-box testing </a:t>
            </a:r>
            <a:r>
              <a:rPr lang="en-US" dirty="0"/>
              <a:t>methods can be used to drive validation tests</a:t>
            </a:r>
          </a:p>
          <a:p>
            <a:endParaRPr lang="en-US" dirty="0"/>
          </a:p>
        </p:txBody>
      </p:sp>
    </p:spTree>
    <p:extLst>
      <p:ext uri="{BB962C8B-B14F-4D97-AF65-F5344CB8AC3E}">
        <p14:creationId xmlns:p14="http://schemas.microsoft.com/office/powerpoint/2010/main" val="684060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Web Applications</a:t>
            </a:r>
          </a:p>
        </p:txBody>
      </p:sp>
      <p:cxnSp>
        <p:nvCxnSpPr>
          <p:cNvPr id="6" name="Straight Connector 5"/>
          <p:cNvCxnSpPr/>
          <p:nvPr/>
        </p:nvCxnSpPr>
        <p:spPr>
          <a:xfrm>
            <a:off x="3682960" y="711201"/>
            <a:ext cx="0" cy="589279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Content Placeholder 2"/>
          <p:cNvSpPr txBox="1">
            <a:spLocks/>
          </p:cNvSpPr>
          <p:nvPr/>
        </p:nvSpPr>
        <p:spPr>
          <a:xfrm>
            <a:off x="3924181" y="804858"/>
            <a:ext cx="8202163" cy="2031653"/>
          </a:xfrm>
          <a:prstGeom prst="rect">
            <a:avLst/>
          </a:prstGeom>
        </p:spPr>
        <p:txBody>
          <a:bodyPr vert="horz" lIns="91440" tIns="45720" rIns="91440" bIns="45720" rtlCol="0">
            <a:norm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err="1">
                <a:solidFill>
                  <a:srgbClr val="C00000"/>
                </a:solidFill>
              </a:rPr>
              <a:t>WebApp</a:t>
            </a:r>
            <a:r>
              <a:rPr lang="en-US" b="1" dirty="0">
                <a:solidFill>
                  <a:srgbClr val="C00000"/>
                </a:solidFill>
              </a:rPr>
              <a:t> testing </a:t>
            </a:r>
            <a:r>
              <a:rPr lang="en-US" dirty="0"/>
              <a:t>is a </a:t>
            </a:r>
            <a:r>
              <a:rPr lang="en-US" b="1" dirty="0">
                <a:solidFill>
                  <a:srgbClr val="C00000"/>
                </a:solidFill>
              </a:rPr>
              <a:t>collection</a:t>
            </a:r>
            <a:r>
              <a:rPr lang="en-US" dirty="0">
                <a:solidFill>
                  <a:srgbClr val="C00000"/>
                </a:solidFill>
              </a:rPr>
              <a:t> </a:t>
            </a:r>
            <a:r>
              <a:rPr lang="en-US" dirty="0"/>
              <a:t>of related </a:t>
            </a:r>
            <a:r>
              <a:rPr lang="en-US" b="1" dirty="0">
                <a:solidFill>
                  <a:srgbClr val="C00000"/>
                </a:solidFill>
              </a:rPr>
              <a:t>activities</a:t>
            </a:r>
            <a:r>
              <a:rPr lang="en-US" dirty="0">
                <a:solidFill>
                  <a:srgbClr val="C00000"/>
                </a:solidFill>
              </a:rPr>
              <a:t> </a:t>
            </a:r>
            <a:r>
              <a:rPr lang="en-US" dirty="0"/>
              <a:t>with a single goal to </a:t>
            </a:r>
            <a:r>
              <a:rPr lang="en-US" b="1" dirty="0">
                <a:solidFill>
                  <a:srgbClr val="C00000"/>
                </a:solidFill>
              </a:rPr>
              <a:t>uncover errors</a:t>
            </a:r>
            <a:r>
              <a:rPr lang="en-US" dirty="0"/>
              <a:t> in </a:t>
            </a:r>
            <a:r>
              <a:rPr lang="en-US" dirty="0" err="1"/>
              <a:t>WebApp</a:t>
            </a:r>
            <a:r>
              <a:rPr lang="en-US" dirty="0"/>
              <a:t> </a:t>
            </a:r>
            <a:r>
              <a:rPr lang="en-US" b="1" dirty="0">
                <a:solidFill>
                  <a:srgbClr val="C00000"/>
                </a:solidFill>
              </a:rPr>
              <a:t>content</a:t>
            </a:r>
            <a:r>
              <a:rPr lang="en-US" dirty="0"/>
              <a:t>, </a:t>
            </a:r>
            <a:r>
              <a:rPr lang="en-US" b="1" dirty="0">
                <a:solidFill>
                  <a:srgbClr val="C00000"/>
                </a:solidFill>
              </a:rPr>
              <a:t>function</a:t>
            </a:r>
            <a:r>
              <a:rPr lang="en-US" dirty="0"/>
              <a:t>, </a:t>
            </a:r>
            <a:r>
              <a:rPr lang="en-US" b="1" dirty="0">
                <a:solidFill>
                  <a:srgbClr val="C00000"/>
                </a:solidFill>
              </a:rPr>
              <a:t>usability</a:t>
            </a:r>
            <a:r>
              <a:rPr lang="en-US" dirty="0"/>
              <a:t>, </a:t>
            </a:r>
            <a:r>
              <a:rPr lang="en-US" b="1" dirty="0">
                <a:solidFill>
                  <a:srgbClr val="C00000"/>
                </a:solidFill>
              </a:rPr>
              <a:t>navigability</a:t>
            </a:r>
            <a:r>
              <a:rPr lang="en-US" dirty="0"/>
              <a:t>, </a:t>
            </a:r>
            <a:r>
              <a:rPr lang="en-US" b="1" dirty="0">
                <a:solidFill>
                  <a:srgbClr val="C00000"/>
                </a:solidFill>
              </a:rPr>
              <a:t>performance</a:t>
            </a:r>
            <a:r>
              <a:rPr lang="en-US" dirty="0"/>
              <a:t>, </a:t>
            </a:r>
            <a:r>
              <a:rPr lang="en-US" b="1" dirty="0">
                <a:solidFill>
                  <a:srgbClr val="C00000"/>
                </a:solidFill>
              </a:rPr>
              <a:t>capacity</a:t>
            </a:r>
            <a:r>
              <a:rPr lang="en-US" dirty="0"/>
              <a:t>, and </a:t>
            </a:r>
            <a:r>
              <a:rPr lang="en-US" b="1" dirty="0">
                <a:solidFill>
                  <a:srgbClr val="C00000"/>
                </a:solidFill>
              </a:rPr>
              <a:t>security</a:t>
            </a:r>
            <a:endParaRPr lang="en-US" dirty="0"/>
          </a:p>
          <a:p>
            <a:r>
              <a:rPr lang="en-US" dirty="0"/>
              <a:t>To accomplish this, a </a:t>
            </a:r>
            <a:r>
              <a:rPr lang="en-US" b="1" dirty="0">
                <a:solidFill>
                  <a:srgbClr val="C00000"/>
                </a:solidFill>
              </a:rPr>
              <a:t>testing strategy </a:t>
            </a:r>
            <a:r>
              <a:rPr lang="en-US" dirty="0"/>
              <a:t>that </a:t>
            </a:r>
            <a:r>
              <a:rPr lang="en-US" b="1" dirty="0">
                <a:solidFill>
                  <a:srgbClr val="C00000"/>
                </a:solidFill>
              </a:rPr>
              <a:t>encompasses</a:t>
            </a:r>
            <a:r>
              <a:rPr lang="en-US" dirty="0">
                <a:solidFill>
                  <a:srgbClr val="C00000"/>
                </a:solidFill>
              </a:rPr>
              <a:t> </a:t>
            </a:r>
            <a:r>
              <a:rPr lang="en-US" dirty="0"/>
              <a:t>both </a:t>
            </a:r>
            <a:r>
              <a:rPr lang="en-US" b="1" dirty="0">
                <a:solidFill>
                  <a:srgbClr val="C00000"/>
                </a:solidFill>
              </a:rPr>
              <a:t>reviews</a:t>
            </a:r>
            <a:r>
              <a:rPr lang="en-US" dirty="0">
                <a:solidFill>
                  <a:srgbClr val="C00000"/>
                </a:solidFill>
              </a:rPr>
              <a:t> </a:t>
            </a:r>
            <a:r>
              <a:rPr lang="en-US" dirty="0"/>
              <a:t>and </a:t>
            </a:r>
            <a:r>
              <a:rPr lang="en-US" b="1" dirty="0">
                <a:solidFill>
                  <a:srgbClr val="C00000"/>
                </a:solidFill>
              </a:rPr>
              <a:t>executable</a:t>
            </a:r>
            <a:r>
              <a:rPr lang="en-US" dirty="0"/>
              <a:t> testing is applied.</a:t>
            </a:r>
          </a:p>
          <a:p>
            <a:endParaRPr lang="en-US" dirty="0"/>
          </a:p>
        </p:txBody>
      </p:sp>
      <p:pic>
        <p:nvPicPr>
          <p:cNvPr id="9" name="Picture 8"/>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51909" y="933450"/>
            <a:ext cx="3057525" cy="2724150"/>
          </a:xfrm>
          <a:prstGeom prst="rect">
            <a:avLst/>
          </a:prstGeom>
        </p:spPr>
      </p:pic>
      <p:pic>
        <p:nvPicPr>
          <p:cNvPr id="10" name="Picture 9"/>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70832" y="3879849"/>
            <a:ext cx="2819677" cy="2572770"/>
          </a:xfrm>
          <a:prstGeom prst="rect">
            <a:avLst/>
          </a:prstGeom>
        </p:spPr>
      </p:pic>
      <p:sp>
        <p:nvSpPr>
          <p:cNvPr id="8" name="Rectangle 7"/>
          <p:cNvSpPr/>
          <p:nvPr/>
        </p:nvSpPr>
        <p:spPr>
          <a:xfrm>
            <a:off x="3924180" y="2807935"/>
            <a:ext cx="3162419"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Dimensions of Quality</a:t>
            </a:r>
          </a:p>
        </p:txBody>
      </p:sp>
      <p:cxnSp>
        <p:nvCxnSpPr>
          <p:cNvPr id="11" name="Straight Connector 10"/>
          <p:cNvCxnSpPr/>
          <p:nvPr/>
        </p:nvCxnSpPr>
        <p:spPr>
          <a:xfrm>
            <a:off x="5815973" y="3267914"/>
            <a:ext cx="6174466" cy="0"/>
          </a:xfrm>
          <a:prstGeom prst="line">
            <a:avLst/>
          </a:prstGeom>
        </p:spPr>
        <p:style>
          <a:lnRef idx="2">
            <a:schemeClr val="accent6"/>
          </a:lnRef>
          <a:fillRef idx="0">
            <a:schemeClr val="accent6"/>
          </a:fillRef>
          <a:effectRef idx="1">
            <a:schemeClr val="accent6"/>
          </a:effectRef>
          <a:fontRef idx="minor">
            <a:schemeClr val="tx1"/>
          </a:fontRef>
        </p:style>
      </p:cxnSp>
      <p:sp>
        <p:nvSpPr>
          <p:cNvPr id="12" name="Content Placeholder 2"/>
          <p:cNvSpPr txBox="1">
            <a:spLocks/>
          </p:cNvSpPr>
          <p:nvPr/>
        </p:nvSpPr>
        <p:spPr>
          <a:xfrm>
            <a:off x="3924181" y="3406121"/>
            <a:ext cx="8202163" cy="2889330"/>
          </a:xfrm>
          <a:prstGeom prst="rect">
            <a:avLst/>
          </a:prstGeom>
        </p:spPr>
        <p:txBody>
          <a:bodyPr vert="horz" lIns="91440" tIns="45720" rIns="91440" bIns="45720" rtlCol="0">
            <a:norm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C00000"/>
                </a:solidFill>
              </a:rPr>
              <a:t>Content</a:t>
            </a:r>
            <a:r>
              <a:rPr lang="en-US" dirty="0"/>
              <a:t> is </a:t>
            </a:r>
            <a:r>
              <a:rPr lang="en-US" b="1" dirty="0">
                <a:solidFill>
                  <a:srgbClr val="C00000"/>
                </a:solidFill>
              </a:rPr>
              <a:t>evaluated</a:t>
            </a:r>
            <a:r>
              <a:rPr lang="en-US" dirty="0"/>
              <a:t> at both a </a:t>
            </a:r>
            <a:r>
              <a:rPr lang="en-US" b="1" dirty="0">
                <a:solidFill>
                  <a:srgbClr val="C00000"/>
                </a:solidFill>
              </a:rPr>
              <a:t>syntactic</a:t>
            </a:r>
            <a:r>
              <a:rPr lang="en-US" dirty="0"/>
              <a:t> and </a:t>
            </a:r>
            <a:r>
              <a:rPr lang="en-US" b="1" dirty="0">
                <a:solidFill>
                  <a:srgbClr val="C00000"/>
                </a:solidFill>
              </a:rPr>
              <a:t>semantic</a:t>
            </a:r>
            <a:r>
              <a:rPr lang="en-US" dirty="0"/>
              <a:t> level.</a:t>
            </a:r>
          </a:p>
          <a:p>
            <a:r>
              <a:rPr lang="en-US" dirty="0"/>
              <a:t>At the </a:t>
            </a:r>
            <a:r>
              <a:rPr lang="en-US" b="1" dirty="0">
                <a:solidFill>
                  <a:srgbClr val="C00000"/>
                </a:solidFill>
              </a:rPr>
              <a:t>syntactic</a:t>
            </a:r>
            <a:r>
              <a:rPr lang="en-US" dirty="0"/>
              <a:t> level </a:t>
            </a:r>
            <a:r>
              <a:rPr lang="en-US" b="1" dirty="0">
                <a:solidFill>
                  <a:srgbClr val="C00000"/>
                </a:solidFill>
              </a:rPr>
              <a:t>spelling</a:t>
            </a:r>
            <a:r>
              <a:rPr lang="en-US" dirty="0"/>
              <a:t>, </a:t>
            </a:r>
            <a:r>
              <a:rPr lang="en-US" b="1" dirty="0">
                <a:solidFill>
                  <a:srgbClr val="C00000"/>
                </a:solidFill>
              </a:rPr>
              <a:t>punctuation</a:t>
            </a:r>
            <a:r>
              <a:rPr lang="en-US" dirty="0"/>
              <a:t>, and </a:t>
            </a:r>
            <a:r>
              <a:rPr lang="en-US" b="1" dirty="0">
                <a:solidFill>
                  <a:srgbClr val="C00000"/>
                </a:solidFill>
              </a:rPr>
              <a:t>grammar</a:t>
            </a:r>
            <a:r>
              <a:rPr lang="en-US" dirty="0">
                <a:solidFill>
                  <a:srgbClr val="C00000"/>
                </a:solidFill>
              </a:rPr>
              <a:t> </a:t>
            </a:r>
            <a:r>
              <a:rPr lang="en-US" dirty="0"/>
              <a:t>are assessed for text-based documents. </a:t>
            </a:r>
          </a:p>
          <a:p>
            <a:r>
              <a:rPr lang="en-US" dirty="0"/>
              <a:t>At a </a:t>
            </a:r>
            <a:r>
              <a:rPr lang="en-US" b="1" dirty="0">
                <a:solidFill>
                  <a:srgbClr val="C00000"/>
                </a:solidFill>
              </a:rPr>
              <a:t>semantic</a:t>
            </a:r>
            <a:r>
              <a:rPr lang="en-US" dirty="0">
                <a:solidFill>
                  <a:srgbClr val="C00000"/>
                </a:solidFill>
              </a:rPr>
              <a:t> </a:t>
            </a:r>
            <a:r>
              <a:rPr lang="en-US" dirty="0"/>
              <a:t>level </a:t>
            </a:r>
            <a:r>
              <a:rPr lang="en-US" b="1" dirty="0">
                <a:solidFill>
                  <a:srgbClr val="C00000"/>
                </a:solidFill>
              </a:rPr>
              <a:t>correctness of information</a:t>
            </a:r>
            <a:r>
              <a:rPr lang="en-US" dirty="0"/>
              <a:t> presented, </a:t>
            </a:r>
            <a:r>
              <a:rPr lang="en-US" b="1" dirty="0">
                <a:solidFill>
                  <a:srgbClr val="C00000"/>
                </a:solidFill>
              </a:rPr>
              <a:t>Consistency</a:t>
            </a:r>
            <a:r>
              <a:rPr lang="en-US" dirty="0"/>
              <a:t> across the entire content</a:t>
            </a:r>
            <a:r>
              <a:rPr lang="en-US" dirty="0">
                <a:solidFill>
                  <a:srgbClr val="C00000"/>
                </a:solidFill>
              </a:rPr>
              <a:t> </a:t>
            </a:r>
            <a:r>
              <a:rPr lang="en-US" dirty="0"/>
              <a:t>object and related objects, and </a:t>
            </a:r>
            <a:r>
              <a:rPr lang="en-US" b="1" dirty="0">
                <a:solidFill>
                  <a:srgbClr val="C00000"/>
                </a:solidFill>
              </a:rPr>
              <a:t>lack of ambiguity</a:t>
            </a:r>
            <a:r>
              <a:rPr lang="en-US" dirty="0"/>
              <a:t> are all assessed.</a:t>
            </a:r>
          </a:p>
          <a:p>
            <a:endParaRPr lang="en-US" dirty="0"/>
          </a:p>
        </p:txBody>
      </p:sp>
    </p:spTree>
    <p:extLst>
      <p:ext uri="{BB962C8B-B14F-4D97-AF65-F5344CB8AC3E}">
        <p14:creationId xmlns:p14="http://schemas.microsoft.com/office/powerpoint/2010/main" val="239470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22" presetClass="entr" presetSubtype="1"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up)">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childTnLst>
                                </p:cTn>
                              </p:par>
                              <p:par>
                                <p:cTn id="26" presetID="22" presetClass="entr" presetSubtype="8"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animBg="1"/>
      <p:bldP spid="12"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Dimensions of Quality Cont.</a:t>
            </a:r>
          </a:p>
        </p:txBody>
      </p:sp>
      <p:sp>
        <p:nvSpPr>
          <p:cNvPr id="3" name="Content Placeholder 2"/>
          <p:cNvSpPr>
            <a:spLocks noGrp="1"/>
          </p:cNvSpPr>
          <p:nvPr>
            <p:ph idx="1"/>
          </p:nvPr>
        </p:nvSpPr>
        <p:spPr/>
        <p:txBody>
          <a:bodyPr/>
          <a:lstStyle/>
          <a:p>
            <a:r>
              <a:rPr lang="en-US" sz="2300" b="1" dirty="0">
                <a:solidFill>
                  <a:srgbClr val="C00000"/>
                </a:solidFill>
              </a:rPr>
              <a:t>Function</a:t>
            </a:r>
            <a:r>
              <a:rPr lang="en-US" sz="2300" dirty="0">
                <a:solidFill>
                  <a:srgbClr val="C00000"/>
                </a:solidFill>
              </a:rPr>
              <a:t> </a:t>
            </a:r>
            <a:r>
              <a:rPr lang="en-US" sz="2300" dirty="0"/>
              <a:t>is tested to uncover errors that indicate </a:t>
            </a:r>
            <a:r>
              <a:rPr lang="en-US" sz="2300" b="1" dirty="0">
                <a:solidFill>
                  <a:srgbClr val="C00000"/>
                </a:solidFill>
              </a:rPr>
              <a:t>lack of conformance</a:t>
            </a:r>
            <a:r>
              <a:rPr lang="en-US" sz="2300" dirty="0"/>
              <a:t> to </a:t>
            </a:r>
            <a:r>
              <a:rPr lang="en-US" sz="2300" b="1" dirty="0">
                <a:solidFill>
                  <a:srgbClr val="C00000"/>
                </a:solidFill>
              </a:rPr>
              <a:t>customer requirements</a:t>
            </a:r>
            <a:endParaRPr lang="en-US" sz="2300" dirty="0"/>
          </a:p>
          <a:p>
            <a:r>
              <a:rPr lang="en-US" sz="2300" b="1" dirty="0">
                <a:solidFill>
                  <a:srgbClr val="C00000"/>
                </a:solidFill>
              </a:rPr>
              <a:t>Structure</a:t>
            </a:r>
            <a:r>
              <a:rPr lang="en-US" sz="2300" dirty="0">
                <a:solidFill>
                  <a:srgbClr val="C00000"/>
                </a:solidFill>
              </a:rPr>
              <a:t> </a:t>
            </a:r>
            <a:r>
              <a:rPr lang="en-US" sz="2300" dirty="0"/>
              <a:t>is </a:t>
            </a:r>
            <a:r>
              <a:rPr lang="en-US" sz="2300" b="1" dirty="0">
                <a:solidFill>
                  <a:srgbClr val="C00000"/>
                </a:solidFill>
              </a:rPr>
              <a:t>assessed</a:t>
            </a:r>
            <a:r>
              <a:rPr lang="en-US" sz="2300" dirty="0">
                <a:solidFill>
                  <a:srgbClr val="C00000"/>
                </a:solidFill>
              </a:rPr>
              <a:t> </a:t>
            </a:r>
            <a:r>
              <a:rPr lang="en-US" sz="2300" dirty="0"/>
              <a:t>to ensure that </a:t>
            </a:r>
            <a:r>
              <a:rPr lang="en-US" sz="2300" b="1" dirty="0">
                <a:solidFill>
                  <a:srgbClr val="C00000"/>
                </a:solidFill>
              </a:rPr>
              <a:t>it properly delivers </a:t>
            </a:r>
            <a:r>
              <a:rPr lang="en-US" sz="2300" dirty="0" err="1"/>
              <a:t>WebApp</a:t>
            </a:r>
            <a:r>
              <a:rPr lang="en-US" sz="2300" dirty="0"/>
              <a:t> </a:t>
            </a:r>
            <a:r>
              <a:rPr lang="en-US" sz="2300" b="1" dirty="0">
                <a:solidFill>
                  <a:srgbClr val="C00000"/>
                </a:solidFill>
              </a:rPr>
              <a:t>content</a:t>
            </a:r>
            <a:endParaRPr lang="en-US" sz="2300" dirty="0"/>
          </a:p>
          <a:p>
            <a:r>
              <a:rPr lang="en-US" sz="2300" b="1" dirty="0">
                <a:solidFill>
                  <a:srgbClr val="C00000"/>
                </a:solidFill>
              </a:rPr>
              <a:t>Usability</a:t>
            </a:r>
            <a:r>
              <a:rPr lang="en-US" sz="2300" dirty="0">
                <a:solidFill>
                  <a:srgbClr val="C00000"/>
                </a:solidFill>
              </a:rPr>
              <a:t> </a:t>
            </a:r>
            <a:r>
              <a:rPr lang="en-US" sz="2300" dirty="0"/>
              <a:t>is </a:t>
            </a:r>
            <a:r>
              <a:rPr lang="en-US" sz="2300" b="1" dirty="0">
                <a:solidFill>
                  <a:srgbClr val="C00000"/>
                </a:solidFill>
              </a:rPr>
              <a:t>tested</a:t>
            </a:r>
            <a:r>
              <a:rPr lang="en-US" sz="2300" dirty="0">
                <a:solidFill>
                  <a:srgbClr val="C00000"/>
                </a:solidFill>
              </a:rPr>
              <a:t> </a:t>
            </a:r>
            <a:r>
              <a:rPr lang="en-US" sz="2300" dirty="0"/>
              <a:t>to ensure that </a:t>
            </a:r>
            <a:r>
              <a:rPr lang="en-US" sz="2300" b="1" dirty="0">
                <a:solidFill>
                  <a:srgbClr val="C00000"/>
                </a:solidFill>
              </a:rPr>
              <a:t>each category of user </a:t>
            </a:r>
            <a:r>
              <a:rPr lang="en-US" sz="2300" dirty="0"/>
              <a:t>is </a:t>
            </a:r>
            <a:r>
              <a:rPr lang="en-US" sz="2300" b="1" dirty="0">
                <a:solidFill>
                  <a:srgbClr val="C00000"/>
                </a:solidFill>
              </a:rPr>
              <a:t>supported</a:t>
            </a:r>
            <a:r>
              <a:rPr lang="en-US" sz="2300" dirty="0">
                <a:solidFill>
                  <a:srgbClr val="C00000"/>
                </a:solidFill>
              </a:rPr>
              <a:t> </a:t>
            </a:r>
            <a:r>
              <a:rPr lang="en-US" sz="2300" dirty="0"/>
              <a:t>by the interface and can learn and apply all required navigation.</a:t>
            </a:r>
          </a:p>
          <a:p>
            <a:r>
              <a:rPr lang="en-US" sz="2300" b="1" dirty="0">
                <a:solidFill>
                  <a:srgbClr val="C00000"/>
                </a:solidFill>
              </a:rPr>
              <a:t>Navigability</a:t>
            </a:r>
            <a:r>
              <a:rPr lang="en-US" sz="2300" dirty="0">
                <a:solidFill>
                  <a:srgbClr val="C00000"/>
                </a:solidFill>
              </a:rPr>
              <a:t> </a:t>
            </a:r>
            <a:r>
              <a:rPr lang="en-US" sz="2300" dirty="0"/>
              <a:t>is </a:t>
            </a:r>
            <a:r>
              <a:rPr lang="en-US" sz="2300" b="1" dirty="0">
                <a:solidFill>
                  <a:srgbClr val="C00000"/>
                </a:solidFill>
              </a:rPr>
              <a:t>tested</a:t>
            </a:r>
            <a:r>
              <a:rPr lang="en-US" sz="2300" dirty="0">
                <a:solidFill>
                  <a:srgbClr val="C00000"/>
                </a:solidFill>
              </a:rPr>
              <a:t> </a:t>
            </a:r>
            <a:r>
              <a:rPr lang="en-US" sz="2300" dirty="0"/>
              <a:t>to ensure that </a:t>
            </a:r>
            <a:r>
              <a:rPr lang="en-US" sz="2300" b="1" dirty="0">
                <a:solidFill>
                  <a:srgbClr val="C00000"/>
                </a:solidFill>
              </a:rPr>
              <a:t>all navigation syntax</a:t>
            </a:r>
            <a:r>
              <a:rPr lang="en-US" sz="2300" dirty="0"/>
              <a:t> and </a:t>
            </a:r>
            <a:r>
              <a:rPr lang="en-US" sz="2300" b="1" dirty="0">
                <a:solidFill>
                  <a:srgbClr val="C00000"/>
                </a:solidFill>
              </a:rPr>
              <a:t>semantics</a:t>
            </a:r>
            <a:r>
              <a:rPr lang="en-US" sz="2300" dirty="0">
                <a:solidFill>
                  <a:srgbClr val="C00000"/>
                </a:solidFill>
              </a:rPr>
              <a:t> </a:t>
            </a:r>
            <a:r>
              <a:rPr lang="en-US" sz="2300" dirty="0"/>
              <a:t>are </a:t>
            </a:r>
            <a:r>
              <a:rPr lang="en-US" sz="2300" b="1" dirty="0">
                <a:solidFill>
                  <a:srgbClr val="C00000"/>
                </a:solidFill>
              </a:rPr>
              <a:t>exercised</a:t>
            </a:r>
            <a:r>
              <a:rPr lang="en-US" sz="2300" dirty="0">
                <a:solidFill>
                  <a:srgbClr val="C00000"/>
                </a:solidFill>
              </a:rPr>
              <a:t> </a:t>
            </a:r>
            <a:r>
              <a:rPr lang="en-US" sz="2300" dirty="0"/>
              <a:t>to </a:t>
            </a:r>
            <a:r>
              <a:rPr lang="en-US" sz="2300" dirty="0">
                <a:solidFill>
                  <a:srgbClr val="C00000"/>
                </a:solidFill>
              </a:rPr>
              <a:t>uncover</a:t>
            </a:r>
            <a:r>
              <a:rPr lang="en-US" sz="2300" dirty="0"/>
              <a:t> any </a:t>
            </a:r>
            <a:r>
              <a:rPr lang="en-US" sz="2300" b="1" dirty="0">
                <a:solidFill>
                  <a:srgbClr val="C00000"/>
                </a:solidFill>
              </a:rPr>
              <a:t>navigation errors</a:t>
            </a:r>
            <a:r>
              <a:rPr lang="en-US" sz="2300" dirty="0"/>
              <a:t> </a:t>
            </a:r>
          </a:p>
          <a:p>
            <a:pPr lvl="1"/>
            <a:r>
              <a:rPr lang="en-US" dirty="0"/>
              <a:t>Ex., </a:t>
            </a:r>
            <a:r>
              <a:rPr lang="en-US" i="1" dirty="0">
                <a:solidFill>
                  <a:srgbClr val="C00000"/>
                </a:solidFill>
              </a:rPr>
              <a:t>dead links</a:t>
            </a:r>
            <a:r>
              <a:rPr lang="en-US" dirty="0"/>
              <a:t>, </a:t>
            </a:r>
            <a:r>
              <a:rPr lang="en-US" i="1" dirty="0">
                <a:solidFill>
                  <a:srgbClr val="C00000"/>
                </a:solidFill>
              </a:rPr>
              <a:t>improper links,</a:t>
            </a:r>
            <a:r>
              <a:rPr lang="en-US" dirty="0"/>
              <a:t> and </a:t>
            </a:r>
            <a:r>
              <a:rPr lang="en-US" i="1" dirty="0">
                <a:solidFill>
                  <a:srgbClr val="C00000"/>
                </a:solidFill>
              </a:rPr>
              <a:t>erroneous links</a:t>
            </a:r>
          </a:p>
          <a:p>
            <a:r>
              <a:rPr lang="en-US" sz="2300" b="1" dirty="0">
                <a:solidFill>
                  <a:srgbClr val="C00000"/>
                </a:solidFill>
              </a:rPr>
              <a:t>Performance</a:t>
            </a:r>
            <a:r>
              <a:rPr lang="en-US" sz="2300" dirty="0">
                <a:solidFill>
                  <a:srgbClr val="C00000"/>
                </a:solidFill>
              </a:rPr>
              <a:t> </a:t>
            </a:r>
            <a:r>
              <a:rPr lang="en-US" sz="2300" dirty="0"/>
              <a:t>is </a:t>
            </a:r>
            <a:r>
              <a:rPr lang="en-US" sz="2300" b="1" dirty="0">
                <a:solidFill>
                  <a:srgbClr val="C00000"/>
                </a:solidFill>
              </a:rPr>
              <a:t>tested</a:t>
            </a:r>
            <a:r>
              <a:rPr lang="en-US" sz="2300" dirty="0">
                <a:solidFill>
                  <a:srgbClr val="C00000"/>
                </a:solidFill>
              </a:rPr>
              <a:t> </a:t>
            </a:r>
            <a:r>
              <a:rPr lang="en-US" sz="2300" dirty="0"/>
              <a:t>under a variety of </a:t>
            </a:r>
            <a:r>
              <a:rPr lang="en-US" sz="2300" b="1" dirty="0">
                <a:solidFill>
                  <a:srgbClr val="C00000"/>
                </a:solidFill>
              </a:rPr>
              <a:t>operating conditions</a:t>
            </a:r>
            <a:r>
              <a:rPr lang="en-US" sz="2300" dirty="0"/>
              <a:t>, </a:t>
            </a:r>
            <a:r>
              <a:rPr lang="en-US" sz="2300" b="1" dirty="0">
                <a:solidFill>
                  <a:srgbClr val="C00000"/>
                </a:solidFill>
              </a:rPr>
              <a:t>configurations</a:t>
            </a:r>
            <a:r>
              <a:rPr lang="en-US" sz="2300" dirty="0"/>
              <a:t> and </a:t>
            </a:r>
            <a:r>
              <a:rPr lang="en-US" sz="2300" b="1" dirty="0">
                <a:solidFill>
                  <a:srgbClr val="C00000"/>
                </a:solidFill>
              </a:rPr>
              <a:t>loading </a:t>
            </a:r>
          </a:p>
          <a:p>
            <a:pPr lvl="1"/>
            <a:r>
              <a:rPr lang="en-US" dirty="0"/>
              <a:t>to </a:t>
            </a:r>
            <a:r>
              <a:rPr lang="en-US" b="1" dirty="0">
                <a:solidFill>
                  <a:srgbClr val="C00000"/>
                </a:solidFill>
              </a:rPr>
              <a:t>ensure</a:t>
            </a:r>
            <a:r>
              <a:rPr lang="en-US" dirty="0">
                <a:solidFill>
                  <a:srgbClr val="C00000"/>
                </a:solidFill>
              </a:rPr>
              <a:t> </a:t>
            </a:r>
            <a:r>
              <a:rPr lang="en-US" dirty="0"/>
              <a:t>that the </a:t>
            </a:r>
            <a:r>
              <a:rPr lang="en-US" b="1" dirty="0">
                <a:solidFill>
                  <a:srgbClr val="C00000"/>
                </a:solidFill>
              </a:rPr>
              <a:t>system</a:t>
            </a:r>
            <a:r>
              <a:rPr lang="en-US" dirty="0">
                <a:solidFill>
                  <a:srgbClr val="C00000"/>
                </a:solidFill>
              </a:rPr>
              <a:t> </a:t>
            </a:r>
            <a:r>
              <a:rPr lang="en-US" dirty="0"/>
              <a:t>is </a:t>
            </a:r>
            <a:r>
              <a:rPr lang="en-US" b="1" dirty="0">
                <a:solidFill>
                  <a:srgbClr val="C00000"/>
                </a:solidFill>
              </a:rPr>
              <a:t>responsive</a:t>
            </a:r>
            <a:r>
              <a:rPr lang="en-US" dirty="0">
                <a:solidFill>
                  <a:srgbClr val="C00000"/>
                </a:solidFill>
              </a:rPr>
              <a:t> </a:t>
            </a:r>
            <a:r>
              <a:rPr lang="en-US" dirty="0"/>
              <a:t>to </a:t>
            </a:r>
            <a:r>
              <a:rPr lang="en-US" b="1" dirty="0">
                <a:solidFill>
                  <a:srgbClr val="C00000"/>
                </a:solidFill>
              </a:rPr>
              <a:t>user interaction </a:t>
            </a:r>
            <a:r>
              <a:rPr lang="en-US" dirty="0"/>
              <a:t>and handles extreme loading</a:t>
            </a:r>
          </a:p>
          <a:p>
            <a:r>
              <a:rPr lang="en-US" sz="2300" b="1" dirty="0">
                <a:solidFill>
                  <a:srgbClr val="C00000"/>
                </a:solidFill>
              </a:rPr>
              <a:t>Compatibility</a:t>
            </a:r>
            <a:r>
              <a:rPr lang="en-US" sz="2300" dirty="0">
                <a:solidFill>
                  <a:srgbClr val="C00000"/>
                </a:solidFill>
              </a:rPr>
              <a:t> </a:t>
            </a:r>
            <a:r>
              <a:rPr lang="en-US" sz="2300" dirty="0"/>
              <a:t>is tested by </a:t>
            </a:r>
            <a:r>
              <a:rPr lang="en-US" sz="2300" b="1" dirty="0">
                <a:solidFill>
                  <a:srgbClr val="C00000"/>
                </a:solidFill>
              </a:rPr>
              <a:t>executing</a:t>
            </a:r>
            <a:r>
              <a:rPr lang="en-US" sz="2300" dirty="0">
                <a:solidFill>
                  <a:srgbClr val="C00000"/>
                </a:solidFill>
              </a:rPr>
              <a:t> </a:t>
            </a:r>
            <a:r>
              <a:rPr lang="en-US" sz="2300" dirty="0"/>
              <a:t>the </a:t>
            </a:r>
            <a:r>
              <a:rPr lang="en-US" sz="2300" dirty="0" err="1"/>
              <a:t>WebApp</a:t>
            </a:r>
            <a:r>
              <a:rPr lang="en-US" sz="2300" dirty="0"/>
              <a:t> in a </a:t>
            </a:r>
            <a:r>
              <a:rPr lang="en-US" sz="2300" b="1" dirty="0">
                <a:solidFill>
                  <a:srgbClr val="C00000"/>
                </a:solidFill>
              </a:rPr>
              <a:t>variety</a:t>
            </a:r>
            <a:r>
              <a:rPr lang="en-US" sz="2300" dirty="0">
                <a:solidFill>
                  <a:srgbClr val="C00000"/>
                </a:solidFill>
              </a:rPr>
              <a:t> </a:t>
            </a:r>
            <a:r>
              <a:rPr lang="en-US" sz="2300" dirty="0"/>
              <a:t>of different </a:t>
            </a:r>
            <a:r>
              <a:rPr lang="en-US" sz="2300" b="1" dirty="0">
                <a:solidFill>
                  <a:srgbClr val="C00000"/>
                </a:solidFill>
              </a:rPr>
              <a:t>host configurations</a:t>
            </a:r>
            <a:r>
              <a:rPr lang="en-US" sz="2300" dirty="0"/>
              <a:t> on both the </a:t>
            </a:r>
            <a:r>
              <a:rPr lang="en-US" sz="2300" dirty="0">
                <a:solidFill>
                  <a:srgbClr val="C00000"/>
                </a:solidFill>
              </a:rPr>
              <a:t>client and server sides</a:t>
            </a:r>
            <a:endParaRPr lang="en-US" sz="2300" dirty="0"/>
          </a:p>
          <a:p>
            <a:r>
              <a:rPr lang="en-US" sz="2300" b="1" dirty="0">
                <a:solidFill>
                  <a:srgbClr val="C00000"/>
                </a:solidFill>
              </a:rPr>
              <a:t>Interoperability</a:t>
            </a:r>
            <a:r>
              <a:rPr lang="en-US" sz="2300" dirty="0">
                <a:solidFill>
                  <a:srgbClr val="C00000"/>
                </a:solidFill>
              </a:rPr>
              <a:t> </a:t>
            </a:r>
            <a:r>
              <a:rPr lang="en-US" sz="2300" dirty="0"/>
              <a:t>is tested to ensure that the </a:t>
            </a:r>
            <a:r>
              <a:rPr lang="en-US" sz="2300" dirty="0" err="1"/>
              <a:t>WebApp</a:t>
            </a:r>
            <a:r>
              <a:rPr lang="en-US" sz="2300" dirty="0"/>
              <a:t> </a:t>
            </a:r>
            <a:r>
              <a:rPr lang="en-US" sz="2300" b="1" dirty="0">
                <a:solidFill>
                  <a:srgbClr val="C00000"/>
                </a:solidFill>
              </a:rPr>
              <a:t>properly interfaces</a:t>
            </a:r>
            <a:r>
              <a:rPr lang="en-US" sz="2300" dirty="0"/>
              <a:t> with </a:t>
            </a:r>
            <a:r>
              <a:rPr lang="en-US" sz="2300" dirty="0">
                <a:solidFill>
                  <a:srgbClr val="C00000"/>
                </a:solidFill>
              </a:rPr>
              <a:t>other applications</a:t>
            </a:r>
            <a:r>
              <a:rPr lang="en-US" sz="2300" dirty="0"/>
              <a:t> and/or </a:t>
            </a:r>
            <a:r>
              <a:rPr lang="en-US" sz="2300" dirty="0">
                <a:solidFill>
                  <a:srgbClr val="C00000"/>
                </a:solidFill>
              </a:rPr>
              <a:t>databases</a:t>
            </a:r>
            <a:endParaRPr lang="en-US" sz="2300" dirty="0"/>
          </a:p>
          <a:p>
            <a:r>
              <a:rPr lang="en-US" sz="2300" b="1" dirty="0">
                <a:solidFill>
                  <a:srgbClr val="C00000"/>
                </a:solidFill>
              </a:rPr>
              <a:t>Security</a:t>
            </a:r>
            <a:r>
              <a:rPr lang="en-US" sz="2300" dirty="0">
                <a:solidFill>
                  <a:srgbClr val="C00000"/>
                </a:solidFill>
              </a:rPr>
              <a:t> </a:t>
            </a:r>
            <a:r>
              <a:rPr lang="en-US" sz="2300" dirty="0"/>
              <a:t>is tested by </a:t>
            </a:r>
            <a:r>
              <a:rPr lang="en-US" sz="2300" dirty="0">
                <a:solidFill>
                  <a:srgbClr val="C00000"/>
                </a:solidFill>
              </a:rPr>
              <a:t>assessing</a:t>
            </a:r>
            <a:r>
              <a:rPr lang="en-US" sz="2300" dirty="0"/>
              <a:t> potential </a:t>
            </a:r>
            <a:r>
              <a:rPr lang="en-US" sz="2300" dirty="0">
                <a:solidFill>
                  <a:srgbClr val="C00000"/>
                </a:solidFill>
              </a:rPr>
              <a:t>vulnerabilities</a:t>
            </a:r>
            <a:endParaRPr lang="en-US" sz="2300" dirty="0"/>
          </a:p>
          <a:p>
            <a:pPr lvl="1"/>
            <a:endParaRPr lang="en-US" i="1" dirty="0">
              <a:solidFill>
                <a:srgbClr val="C00000"/>
              </a:solidFill>
            </a:endParaRPr>
          </a:p>
        </p:txBody>
      </p:sp>
    </p:spTree>
    <p:extLst>
      <p:ext uri="{BB962C8B-B14F-4D97-AF65-F5344CB8AC3E}">
        <p14:creationId xmlns:p14="http://schemas.microsoft.com/office/powerpoint/2010/main" val="186687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Web Applications</a:t>
            </a:r>
          </a:p>
        </p:txBody>
      </p:sp>
      <p:sp>
        <p:nvSpPr>
          <p:cNvPr id="3" name="Content Placeholder 2">
            <a:extLst>
              <a:ext uri="{FF2B5EF4-FFF2-40B4-BE49-F238E27FC236}">
                <a16:creationId xmlns:a16="http://schemas.microsoft.com/office/drawing/2014/main" id="{B255091F-03BA-4773-982A-134EBE6544CC}"/>
              </a:ext>
            </a:extLst>
          </p:cNvPr>
          <p:cNvSpPr>
            <a:spLocks noGrp="1"/>
          </p:cNvSpPr>
          <p:nvPr>
            <p:ph idx="1"/>
          </p:nvPr>
        </p:nvSpPr>
        <p:spPr/>
        <p:txBody>
          <a:bodyPr/>
          <a:lstStyle/>
          <a:p>
            <a:r>
              <a:rPr lang="en-US" dirty="0"/>
              <a:t>Content Testing</a:t>
            </a:r>
          </a:p>
          <a:p>
            <a:r>
              <a:rPr lang="en-US" dirty="0"/>
              <a:t>User Interface Testing</a:t>
            </a:r>
          </a:p>
          <a:p>
            <a:r>
              <a:rPr lang="en-US" dirty="0"/>
              <a:t>Component-Level(Functionality) Testing</a:t>
            </a:r>
          </a:p>
          <a:p>
            <a:r>
              <a:rPr lang="en-US" dirty="0"/>
              <a:t>Navigation Testing</a:t>
            </a:r>
          </a:p>
          <a:p>
            <a:r>
              <a:rPr lang="en-US" dirty="0"/>
              <a:t>Configuration Testing</a:t>
            </a:r>
          </a:p>
          <a:p>
            <a:r>
              <a:rPr lang="en-US" dirty="0"/>
              <a:t>Security Testing</a:t>
            </a:r>
          </a:p>
          <a:p>
            <a:r>
              <a:rPr lang="en-US" dirty="0">
                <a:latin typeface="+mn-lt"/>
              </a:rPr>
              <a:t>Performance Testing</a:t>
            </a:r>
            <a:endParaRPr lang="en-US" dirty="0"/>
          </a:p>
          <a:p>
            <a:endParaRPr lang="en-US" dirty="0"/>
          </a:p>
          <a:p>
            <a:endParaRPr lang="en-US" dirty="0"/>
          </a:p>
          <a:p>
            <a:endParaRPr lang="en-US" dirty="0"/>
          </a:p>
          <a:p>
            <a:endParaRPr lang="en-IN" dirty="0"/>
          </a:p>
        </p:txBody>
      </p:sp>
    </p:spTree>
    <p:extLst>
      <p:ext uri="{BB962C8B-B14F-4D97-AF65-F5344CB8AC3E}">
        <p14:creationId xmlns:p14="http://schemas.microsoft.com/office/powerpoint/2010/main" val="6625779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Testing</a:t>
            </a:r>
          </a:p>
        </p:txBody>
      </p:sp>
      <p:sp>
        <p:nvSpPr>
          <p:cNvPr id="3" name="Content Placeholder 2"/>
          <p:cNvSpPr>
            <a:spLocks noGrp="1"/>
          </p:cNvSpPr>
          <p:nvPr>
            <p:ph idx="1"/>
          </p:nvPr>
        </p:nvSpPr>
        <p:spPr>
          <a:xfrm>
            <a:off x="102605" y="792004"/>
            <a:ext cx="5983869" cy="5590565"/>
          </a:xfrm>
        </p:spPr>
        <p:txBody>
          <a:bodyPr/>
          <a:lstStyle/>
          <a:p>
            <a:r>
              <a:rPr lang="en-US" dirty="0"/>
              <a:t>Content testing ensures that all </a:t>
            </a:r>
            <a:r>
              <a:rPr lang="en-US" b="1" dirty="0">
                <a:solidFill>
                  <a:srgbClr val="C00000"/>
                </a:solidFill>
              </a:rPr>
              <a:t>textual, visual</a:t>
            </a:r>
            <a:r>
              <a:rPr lang="en-US" dirty="0"/>
              <a:t>, and </a:t>
            </a:r>
            <a:r>
              <a:rPr lang="en-US" b="1" dirty="0">
                <a:solidFill>
                  <a:srgbClr val="C00000"/>
                </a:solidFill>
              </a:rPr>
              <a:t>multimedia elements </a:t>
            </a:r>
            <a:r>
              <a:rPr lang="en-US" dirty="0"/>
              <a:t>within the application are </a:t>
            </a:r>
            <a:r>
              <a:rPr lang="en-US" b="1" dirty="0">
                <a:solidFill>
                  <a:srgbClr val="C00000"/>
                </a:solidFill>
              </a:rPr>
              <a:t>accurate, engaging</a:t>
            </a:r>
            <a:r>
              <a:rPr lang="en-US" dirty="0"/>
              <a:t>, and </a:t>
            </a:r>
            <a:r>
              <a:rPr lang="en-US" b="1" dirty="0">
                <a:solidFill>
                  <a:srgbClr val="C00000"/>
                </a:solidFill>
              </a:rPr>
              <a:t>correctly presented.</a:t>
            </a:r>
          </a:p>
          <a:p>
            <a:r>
              <a:rPr lang="en-US" dirty="0"/>
              <a:t>Content testing includes </a:t>
            </a:r>
            <a:r>
              <a:rPr lang="en-US" b="1" dirty="0">
                <a:solidFill>
                  <a:srgbClr val="C00000"/>
                </a:solidFill>
              </a:rPr>
              <a:t>proofreading text for spelling and grammar</a:t>
            </a:r>
            <a:r>
              <a:rPr lang="en-US" dirty="0"/>
              <a:t>, ensuring </a:t>
            </a:r>
            <a:r>
              <a:rPr lang="en-US" b="1" dirty="0">
                <a:solidFill>
                  <a:srgbClr val="C00000"/>
                </a:solidFill>
              </a:rPr>
              <a:t>images and videos load properly</a:t>
            </a:r>
            <a:r>
              <a:rPr lang="en-US" dirty="0"/>
              <a:t>, and checking that multimedia elements </a:t>
            </a:r>
            <a:r>
              <a:rPr lang="en-US" b="1" dirty="0">
                <a:solidFill>
                  <a:srgbClr val="C00000"/>
                </a:solidFill>
              </a:rPr>
              <a:t>display as intended.</a:t>
            </a:r>
          </a:p>
          <a:p>
            <a:r>
              <a:rPr lang="en-US" dirty="0"/>
              <a:t>For example, in a </a:t>
            </a:r>
            <a:r>
              <a:rPr lang="en-US" b="1" dirty="0">
                <a:solidFill>
                  <a:srgbClr val="C00000"/>
                </a:solidFill>
              </a:rPr>
              <a:t>news application</a:t>
            </a:r>
            <a:r>
              <a:rPr lang="en-US" dirty="0"/>
              <a:t>, content testing would involve verifying that </a:t>
            </a:r>
            <a:r>
              <a:rPr lang="en-US" b="1" dirty="0">
                <a:solidFill>
                  <a:srgbClr val="C00000"/>
                </a:solidFill>
              </a:rPr>
              <a:t>articles load fully, images are high-quality, and any embedded media plays correctly across devices.</a:t>
            </a:r>
          </a:p>
        </p:txBody>
      </p:sp>
      <p:sp>
        <p:nvSpPr>
          <p:cNvPr id="4" name="Content Placeholder 2"/>
          <p:cNvSpPr txBox="1">
            <a:spLocks/>
          </p:cNvSpPr>
          <p:nvPr/>
        </p:nvSpPr>
        <p:spPr>
          <a:xfrm>
            <a:off x="6268999" y="1610058"/>
            <a:ext cx="5789652" cy="4462133"/>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b="1" dirty="0"/>
              <a:t>During requirements analysis</a:t>
            </a:r>
          </a:p>
          <a:p>
            <a:pPr lvl="1"/>
            <a:r>
              <a:rPr lang="en-US" dirty="0"/>
              <a:t>the interface model is reviewed to </a:t>
            </a:r>
            <a:r>
              <a:rPr lang="en-US" dirty="0">
                <a:solidFill>
                  <a:srgbClr val="C00000"/>
                </a:solidFill>
              </a:rPr>
              <a:t>ensure that it conforms to stakeholder requirements</a:t>
            </a:r>
            <a:endParaRPr lang="en-US" dirty="0"/>
          </a:p>
          <a:p>
            <a:pPr marL="457200" indent="-457200">
              <a:buFont typeface="+mj-lt"/>
              <a:buAutoNum type="arabicPeriod"/>
            </a:pPr>
            <a:r>
              <a:rPr lang="en-US" b="1" dirty="0"/>
              <a:t>During design </a:t>
            </a:r>
          </a:p>
          <a:p>
            <a:pPr lvl="1"/>
            <a:r>
              <a:rPr lang="en-US" dirty="0"/>
              <a:t>the interface design model is reviewed to ensure that </a:t>
            </a:r>
            <a:r>
              <a:rPr lang="en-US" dirty="0">
                <a:solidFill>
                  <a:srgbClr val="C00000"/>
                </a:solidFill>
              </a:rPr>
              <a:t>generic quality criteria established</a:t>
            </a:r>
            <a:r>
              <a:rPr lang="en-US" dirty="0"/>
              <a:t> for </a:t>
            </a:r>
            <a:r>
              <a:rPr lang="en-US" dirty="0">
                <a:solidFill>
                  <a:srgbClr val="C00000"/>
                </a:solidFill>
              </a:rPr>
              <a:t>all user interfaces </a:t>
            </a:r>
            <a:r>
              <a:rPr lang="en-US" dirty="0"/>
              <a:t>have been </a:t>
            </a:r>
            <a:r>
              <a:rPr lang="en-US" dirty="0">
                <a:solidFill>
                  <a:srgbClr val="C00000"/>
                </a:solidFill>
              </a:rPr>
              <a:t>achieved</a:t>
            </a:r>
            <a:endParaRPr lang="en-US" dirty="0"/>
          </a:p>
          <a:p>
            <a:pPr marL="457200" indent="-457200">
              <a:buFont typeface="+mj-lt"/>
              <a:buAutoNum type="arabicPeriod"/>
            </a:pPr>
            <a:r>
              <a:rPr lang="en-US" b="1" dirty="0"/>
              <a:t>During testing</a:t>
            </a:r>
          </a:p>
          <a:p>
            <a:pPr lvl="1"/>
            <a:r>
              <a:rPr lang="en-US" dirty="0"/>
              <a:t>the focus shifts to the </a:t>
            </a:r>
            <a:r>
              <a:rPr lang="en-US" dirty="0">
                <a:solidFill>
                  <a:srgbClr val="C00000"/>
                </a:solidFill>
              </a:rPr>
              <a:t>execution</a:t>
            </a:r>
            <a:r>
              <a:rPr lang="en-US" dirty="0"/>
              <a:t> of </a:t>
            </a:r>
            <a:r>
              <a:rPr lang="en-US" dirty="0">
                <a:solidFill>
                  <a:srgbClr val="C00000"/>
                </a:solidFill>
              </a:rPr>
              <a:t>application-specific aspects </a:t>
            </a:r>
            <a:r>
              <a:rPr lang="en-US" dirty="0"/>
              <a:t>of user interaction </a:t>
            </a:r>
          </a:p>
          <a:p>
            <a:r>
              <a:rPr lang="en-US" dirty="0"/>
              <a:t>User interface tests are performed from the end user’s perspective.</a:t>
            </a:r>
          </a:p>
        </p:txBody>
      </p:sp>
      <p:sp>
        <p:nvSpPr>
          <p:cNvPr id="5" name="Rectangle 4"/>
          <p:cNvSpPr/>
          <p:nvPr/>
        </p:nvSpPr>
        <p:spPr>
          <a:xfrm>
            <a:off x="6308642" y="728514"/>
            <a:ext cx="5883357" cy="830997"/>
          </a:xfrm>
          <a:prstGeom prst="rect">
            <a:avLst/>
          </a:prstGeom>
        </p:spPr>
        <p:txBody>
          <a:bodyPr wrap="square">
            <a:spAutoFit/>
          </a:bodyPr>
          <a:lstStyle/>
          <a:p>
            <a:r>
              <a:rPr lang="en-US" sz="2400" dirty="0"/>
              <a:t>WebApp user interface testing occurs at </a:t>
            </a:r>
            <a:r>
              <a:rPr lang="en-US" sz="2400" b="1" dirty="0">
                <a:solidFill>
                  <a:srgbClr val="C00000"/>
                </a:solidFill>
              </a:rPr>
              <a:t>three distinct points</a:t>
            </a:r>
            <a:endParaRPr lang="en-US" sz="2400" dirty="0"/>
          </a:p>
        </p:txBody>
      </p:sp>
      <p:sp>
        <p:nvSpPr>
          <p:cNvPr id="6" name="Rectangle 5"/>
          <p:cNvSpPr/>
          <p:nvPr/>
        </p:nvSpPr>
        <p:spPr>
          <a:xfrm>
            <a:off x="6279593" y="97486"/>
            <a:ext cx="4087979" cy="563231"/>
          </a:xfrm>
          <a:prstGeom prst="rect">
            <a:avLst/>
          </a:prstGeom>
        </p:spPr>
        <p:txBody>
          <a:bodyPr wrap="none">
            <a:spAutoFit/>
          </a:bodyPr>
          <a:lstStyle/>
          <a:p>
            <a:pPr>
              <a:lnSpc>
                <a:spcPct val="90000"/>
              </a:lnSpc>
              <a:spcBef>
                <a:spcPct val="0"/>
              </a:spcBef>
            </a:pPr>
            <a:r>
              <a:rPr lang="en-US" sz="3400" b="1" dirty="0">
                <a:solidFill>
                  <a:schemeClr val="tx1">
                    <a:lumMod val="90000"/>
                    <a:lumOff val="10000"/>
                  </a:schemeClr>
                </a:solidFill>
                <a:latin typeface="+mj-lt"/>
                <a:ea typeface="+mj-ea"/>
                <a:cs typeface="+mj-cs"/>
              </a:rPr>
              <a:t>User Interface Testing</a:t>
            </a:r>
          </a:p>
        </p:txBody>
      </p:sp>
      <p:cxnSp>
        <p:nvCxnSpPr>
          <p:cNvPr id="7" name="Straight Connector 6"/>
          <p:cNvCxnSpPr/>
          <p:nvPr/>
        </p:nvCxnSpPr>
        <p:spPr>
          <a:xfrm>
            <a:off x="6197558" y="0"/>
            <a:ext cx="0" cy="6615113"/>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9718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22" presetClass="entr" presetSubtype="1"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
                                            <p:txEl>
                                              <p:pRg st="0" end="0"/>
                                            </p:txEl>
                                          </p:spTgt>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4">
                                            <p:txEl>
                                              <p:pRg st="2" end="2"/>
                                            </p:txEl>
                                          </p:spTgt>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4">
                                            <p:txEl>
                                              <p:pRg st="4" end="4"/>
                                            </p:txEl>
                                          </p:spTgt>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p:bldP spid="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Component-Level Testing</a:t>
            </a:r>
          </a:p>
        </p:txBody>
      </p:sp>
      <p:sp>
        <p:nvSpPr>
          <p:cNvPr id="3" name="Content Placeholder 2"/>
          <p:cNvSpPr>
            <a:spLocks noGrp="1"/>
          </p:cNvSpPr>
          <p:nvPr>
            <p:ph idx="1"/>
          </p:nvPr>
        </p:nvSpPr>
        <p:spPr>
          <a:xfrm>
            <a:off x="131181" y="863444"/>
            <a:ext cx="5674622" cy="5590565"/>
          </a:xfrm>
        </p:spPr>
        <p:txBody>
          <a:bodyPr/>
          <a:lstStyle/>
          <a:p>
            <a:r>
              <a:rPr lang="en-US" b="1" dirty="0">
                <a:solidFill>
                  <a:srgbClr val="C00000"/>
                </a:solidFill>
              </a:rPr>
              <a:t>Component-level</a:t>
            </a:r>
            <a:r>
              <a:rPr lang="en-US" dirty="0"/>
              <a:t> testing (</a:t>
            </a:r>
            <a:r>
              <a:rPr lang="en-US" b="1" dirty="0">
                <a:solidFill>
                  <a:srgbClr val="C00000"/>
                </a:solidFill>
              </a:rPr>
              <a:t>function testing</a:t>
            </a:r>
            <a:r>
              <a:rPr lang="en-US" dirty="0"/>
              <a:t>), focuses on a set of tests that attempt to </a:t>
            </a:r>
            <a:r>
              <a:rPr lang="en-US" b="1" dirty="0">
                <a:solidFill>
                  <a:srgbClr val="C00000"/>
                </a:solidFill>
              </a:rPr>
              <a:t>uncover errors </a:t>
            </a:r>
            <a:r>
              <a:rPr lang="en-US" dirty="0"/>
              <a:t>in </a:t>
            </a:r>
            <a:r>
              <a:rPr lang="en-US" dirty="0" err="1"/>
              <a:t>WebApp</a:t>
            </a:r>
            <a:r>
              <a:rPr lang="en-US" dirty="0"/>
              <a:t> functions.</a:t>
            </a:r>
          </a:p>
          <a:p>
            <a:r>
              <a:rPr lang="en-US" dirty="0"/>
              <a:t>Each </a:t>
            </a:r>
            <a:r>
              <a:rPr lang="en-US" dirty="0" err="1"/>
              <a:t>WebApp</a:t>
            </a:r>
            <a:r>
              <a:rPr lang="en-US" dirty="0"/>
              <a:t> function is a software component (implemented in one of a variety of programming languages)</a:t>
            </a:r>
          </a:p>
          <a:p>
            <a:pPr lvl="1"/>
            <a:r>
              <a:rPr lang="en-US" dirty="0" err="1"/>
              <a:t>WebApp</a:t>
            </a:r>
            <a:r>
              <a:rPr lang="en-US" dirty="0"/>
              <a:t> function can be tested using black-box (and in some cases, white-box) techniques.</a:t>
            </a:r>
          </a:p>
          <a:p>
            <a:r>
              <a:rPr lang="en-US" dirty="0"/>
              <a:t>Component-level test cases are often driven by forms-level input.</a:t>
            </a:r>
          </a:p>
          <a:p>
            <a:pPr lvl="1"/>
            <a:r>
              <a:rPr lang="en-US" dirty="0"/>
              <a:t>Once forms data are defined, the user selects a button or other control mechanism to initiate execution.</a:t>
            </a:r>
          </a:p>
          <a:p>
            <a:endParaRPr lang="en-US" dirty="0"/>
          </a:p>
        </p:txBody>
      </p:sp>
      <p:cxnSp>
        <p:nvCxnSpPr>
          <p:cNvPr id="4" name="Straight Connector 3"/>
          <p:cNvCxnSpPr/>
          <p:nvPr/>
        </p:nvCxnSpPr>
        <p:spPr>
          <a:xfrm>
            <a:off x="5917337" y="0"/>
            <a:ext cx="0" cy="661511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6028872" y="97486"/>
            <a:ext cx="3490058" cy="563231"/>
          </a:xfrm>
          <a:prstGeom prst="rect">
            <a:avLst/>
          </a:prstGeom>
        </p:spPr>
        <p:txBody>
          <a:bodyPr wrap="none">
            <a:spAutoFit/>
          </a:bodyPr>
          <a:lstStyle/>
          <a:p>
            <a:pPr>
              <a:lnSpc>
                <a:spcPct val="90000"/>
              </a:lnSpc>
              <a:spcBef>
                <a:spcPct val="0"/>
              </a:spcBef>
            </a:pPr>
            <a:r>
              <a:rPr lang="en-US" sz="3400" b="1" dirty="0">
                <a:solidFill>
                  <a:schemeClr val="tx1">
                    <a:lumMod val="90000"/>
                    <a:lumOff val="10000"/>
                  </a:schemeClr>
                </a:solidFill>
                <a:latin typeface="+mj-lt"/>
                <a:ea typeface="+mj-ea"/>
                <a:cs typeface="+mj-cs"/>
              </a:rPr>
              <a:t>Navigation Testing</a:t>
            </a:r>
          </a:p>
        </p:txBody>
      </p:sp>
      <p:sp>
        <p:nvSpPr>
          <p:cNvPr id="8" name="Content Placeholder 2"/>
          <p:cNvSpPr txBox="1">
            <a:spLocks/>
          </p:cNvSpPr>
          <p:nvPr/>
        </p:nvSpPr>
        <p:spPr>
          <a:xfrm>
            <a:off x="6135329" y="863444"/>
            <a:ext cx="5840360" cy="4462133"/>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job of </a:t>
            </a:r>
            <a:r>
              <a:rPr lang="en-US" b="1" dirty="0">
                <a:solidFill>
                  <a:srgbClr val="C00000"/>
                </a:solidFill>
              </a:rPr>
              <a:t>navigation testing </a:t>
            </a:r>
            <a:r>
              <a:rPr lang="en-US" dirty="0"/>
              <a:t>is to ensure that </a:t>
            </a:r>
          </a:p>
          <a:p>
            <a:pPr lvl="1"/>
            <a:r>
              <a:rPr lang="en-US" dirty="0"/>
              <a:t>the </a:t>
            </a:r>
            <a:r>
              <a:rPr lang="en-US" b="1" dirty="0">
                <a:solidFill>
                  <a:srgbClr val="C00000"/>
                </a:solidFill>
              </a:rPr>
              <a:t>mechanisms</a:t>
            </a:r>
            <a:r>
              <a:rPr lang="en-US" dirty="0"/>
              <a:t> that allow the WebApp user </a:t>
            </a:r>
            <a:r>
              <a:rPr lang="en-US" b="1" dirty="0">
                <a:solidFill>
                  <a:srgbClr val="C00000"/>
                </a:solidFill>
              </a:rPr>
              <a:t>to travel through </a:t>
            </a:r>
            <a:r>
              <a:rPr lang="en-US" dirty="0"/>
              <a:t>the WebApp are </a:t>
            </a:r>
            <a:r>
              <a:rPr lang="en-US" b="1" dirty="0">
                <a:solidFill>
                  <a:srgbClr val="C00000"/>
                </a:solidFill>
              </a:rPr>
              <a:t>all functional</a:t>
            </a:r>
            <a:endParaRPr lang="en-US" dirty="0"/>
          </a:p>
          <a:p>
            <a:r>
              <a:rPr lang="en-US" b="1" dirty="0">
                <a:solidFill>
                  <a:srgbClr val="C00000"/>
                </a:solidFill>
              </a:rPr>
              <a:t>Navigation mechanisms </a:t>
            </a:r>
            <a:r>
              <a:rPr lang="en-US" dirty="0"/>
              <a:t>should be </a:t>
            </a:r>
            <a:r>
              <a:rPr lang="en-US" b="1" dirty="0">
                <a:solidFill>
                  <a:srgbClr val="C00000"/>
                </a:solidFill>
              </a:rPr>
              <a:t>tested</a:t>
            </a:r>
            <a:r>
              <a:rPr lang="en-US" dirty="0">
                <a:solidFill>
                  <a:srgbClr val="C00000"/>
                </a:solidFill>
              </a:rPr>
              <a:t> </a:t>
            </a:r>
            <a:r>
              <a:rPr lang="en-US" dirty="0"/>
              <a:t>are </a:t>
            </a:r>
          </a:p>
          <a:p>
            <a:pPr lvl="1"/>
            <a:r>
              <a:rPr lang="en-US" dirty="0"/>
              <a:t>Navigation links, </a:t>
            </a:r>
          </a:p>
          <a:p>
            <a:pPr lvl="1"/>
            <a:r>
              <a:rPr lang="en-US" dirty="0"/>
              <a:t>Redirects, </a:t>
            </a:r>
          </a:p>
          <a:p>
            <a:pPr lvl="1"/>
            <a:r>
              <a:rPr lang="en-US" dirty="0"/>
              <a:t>Bookmarks, </a:t>
            </a:r>
          </a:p>
          <a:p>
            <a:pPr lvl="1"/>
            <a:r>
              <a:rPr lang="en-US" dirty="0"/>
              <a:t>Frames and framesets, </a:t>
            </a:r>
          </a:p>
          <a:p>
            <a:pPr lvl="1"/>
            <a:r>
              <a:rPr lang="en-US" dirty="0"/>
              <a:t>Site maps, </a:t>
            </a:r>
          </a:p>
          <a:p>
            <a:pPr lvl="1"/>
            <a:r>
              <a:rPr lang="en-US" dirty="0"/>
              <a:t>Internal search engines.</a:t>
            </a:r>
          </a:p>
          <a:p>
            <a:endParaRPr lang="en-US" dirty="0"/>
          </a:p>
          <a:p>
            <a:endParaRPr lang="en-US" dirty="0"/>
          </a:p>
          <a:p>
            <a:endParaRPr lang="en-US" dirty="0"/>
          </a:p>
        </p:txBody>
      </p:sp>
    </p:spTree>
    <p:extLst>
      <p:ext uri="{BB962C8B-B14F-4D97-AF65-F5344CB8AC3E}">
        <p14:creationId xmlns:p14="http://schemas.microsoft.com/office/powerpoint/2010/main" val="2209506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22" presetClass="entr" presetSubtype="1"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8">
                                            <p:txEl>
                                              <p:pRg st="0" end="0"/>
                                            </p:txEl>
                                          </p:spTgt>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8">
                                            <p:txEl>
                                              <p:pRg st="2" end="2"/>
                                            </p:txEl>
                                          </p:spTgt>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8">
                                            <p:txEl>
                                              <p:pRg st="3" end="3"/>
                                            </p:tx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8">
                                            <p:txEl>
                                              <p:pRg st="4" end="4"/>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8">
                                            <p:txEl>
                                              <p:pRg st="5" end="5"/>
                                            </p:txEl>
                                          </p:spTgt>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8">
                                            <p:txEl>
                                              <p:pRg st="6" end="6"/>
                                            </p:txEl>
                                          </p:spTgt>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8">
                                            <p:txEl>
                                              <p:pRg st="7" end="7"/>
                                            </p:txEl>
                                          </p:spTgt>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Coding guidelines</a:t>
            </a:r>
          </a:p>
        </p:txBody>
      </p:sp>
      <p:sp>
        <p:nvSpPr>
          <p:cNvPr id="6" name="Rectangle 5"/>
          <p:cNvSpPr/>
          <p:nvPr/>
        </p:nvSpPr>
        <p:spPr>
          <a:xfrm>
            <a:off x="124040" y="898746"/>
            <a:ext cx="11879274" cy="46166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400" b="1" dirty="0">
                <a:solidFill>
                  <a:srgbClr val="C00000"/>
                </a:solidFill>
              </a:rPr>
              <a:t>Do not use a coding style</a:t>
            </a:r>
            <a:r>
              <a:rPr lang="en-US" sz="2400" dirty="0"/>
              <a:t> that is </a:t>
            </a:r>
            <a:r>
              <a:rPr lang="en-US" sz="2400" b="1" dirty="0">
                <a:solidFill>
                  <a:srgbClr val="C00000"/>
                </a:solidFill>
              </a:rPr>
              <a:t>too clever</a:t>
            </a:r>
            <a:r>
              <a:rPr lang="en-US" sz="2400" dirty="0"/>
              <a:t> or </a:t>
            </a:r>
            <a:r>
              <a:rPr lang="en-US" sz="2400" b="1" dirty="0">
                <a:solidFill>
                  <a:srgbClr val="C00000"/>
                </a:solidFill>
              </a:rPr>
              <a:t>too difficult</a:t>
            </a:r>
            <a:r>
              <a:rPr lang="en-US" sz="2400" dirty="0"/>
              <a:t> to </a:t>
            </a:r>
            <a:r>
              <a:rPr lang="en-US" sz="2400" b="1" dirty="0">
                <a:solidFill>
                  <a:srgbClr val="C00000"/>
                </a:solidFill>
              </a:rPr>
              <a:t>understand</a:t>
            </a:r>
          </a:p>
        </p:txBody>
      </p:sp>
      <p:sp>
        <p:nvSpPr>
          <p:cNvPr id="3" name="Rectangle 2"/>
          <p:cNvSpPr/>
          <p:nvPr/>
        </p:nvSpPr>
        <p:spPr>
          <a:xfrm>
            <a:off x="6784589" y="266453"/>
            <a:ext cx="5322291" cy="369332"/>
          </a:xfrm>
          <a:prstGeom prst="rect">
            <a:avLst/>
          </a:prstGeom>
        </p:spPr>
        <p:txBody>
          <a:bodyPr wrap="none">
            <a:spAutoFit/>
          </a:bodyPr>
          <a:lstStyle/>
          <a:p>
            <a:r>
              <a:rPr lang="en-US" dirty="0"/>
              <a:t>The following are some representative coding guidelines</a:t>
            </a:r>
          </a:p>
        </p:txBody>
      </p:sp>
      <p:sp>
        <p:nvSpPr>
          <p:cNvPr id="22" name="Rectangle 21"/>
          <p:cNvSpPr/>
          <p:nvPr/>
        </p:nvSpPr>
        <p:spPr>
          <a:xfrm>
            <a:off x="124039" y="1463227"/>
            <a:ext cx="6628845" cy="46166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400" dirty="0"/>
              <a:t>Do </a:t>
            </a:r>
            <a:r>
              <a:rPr lang="en-US" sz="2400" b="1" dirty="0">
                <a:solidFill>
                  <a:srgbClr val="C00000"/>
                </a:solidFill>
              </a:rPr>
              <a:t>not</a:t>
            </a:r>
            <a:r>
              <a:rPr lang="en-US" sz="2400" dirty="0">
                <a:solidFill>
                  <a:srgbClr val="C00000"/>
                </a:solidFill>
              </a:rPr>
              <a:t> </a:t>
            </a:r>
            <a:r>
              <a:rPr lang="en-US" sz="2400" b="1" dirty="0">
                <a:solidFill>
                  <a:srgbClr val="C00000"/>
                </a:solidFill>
              </a:rPr>
              <a:t>use</a:t>
            </a:r>
            <a:r>
              <a:rPr lang="en-US" sz="2400" dirty="0">
                <a:solidFill>
                  <a:srgbClr val="C00000"/>
                </a:solidFill>
              </a:rPr>
              <a:t> </a:t>
            </a:r>
            <a:r>
              <a:rPr lang="en-US" sz="2400" dirty="0"/>
              <a:t>an </a:t>
            </a:r>
            <a:r>
              <a:rPr lang="en-US" sz="2400" b="1" dirty="0">
                <a:solidFill>
                  <a:srgbClr val="C00000"/>
                </a:solidFill>
              </a:rPr>
              <a:t>identifier</a:t>
            </a:r>
            <a:r>
              <a:rPr lang="en-US" sz="2400" dirty="0">
                <a:solidFill>
                  <a:srgbClr val="C00000"/>
                </a:solidFill>
              </a:rPr>
              <a:t> </a:t>
            </a:r>
            <a:r>
              <a:rPr lang="en-US" sz="2400" dirty="0"/>
              <a:t>for </a:t>
            </a:r>
            <a:r>
              <a:rPr lang="en-US" sz="2400" b="1" dirty="0">
                <a:solidFill>
                  <a:srgbClr val="C00000"/>
                </a:solidFill>
              </a:rPr>
              <a:t>multiple purposes</a:t>
            </a:r>
          </a:p>
        </p:txBody>
      </p:sp>
      <p:sp>
        <p:nvSpPr>
          <p:cNvPr id="23" name="Rectangle 22"/>
          <p:cNvSpPr/>
          <p:nvPr/>
        </p:nvSpPr>
        <p:spPr>
          <a:xfrm>
            <a:off x="124041" y="2027708"/>
            <a:ext cx="6628844" cy="46166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400" dirty="0"/>
              <a:t>The </a:t>
            </a:r>
            <a:r>
              <a:rPr lang="en-US" sz="2400" b="1" dirty="0">
                <a:solidFill>
                  <a:srgbClr val="C00000"/>
                </a:solidFill>
              </a:rPr>
              <a:t>code</a:t>
            </a:r>
            <a:r>
              <a:rPr lang="en-US" sz="2400" dirty="0">
                <a:solidFill>
                  <a:srgbClr val="C00000"/>
                </a:solidFill>
              </a:rPr>
              <a:t> </a:t>
            </a:r>
            <a:r>
              <a:rPr lang="en-US" sz="2400" dirty="0"/>
              <a:t>should be </a:t>
            </a:r>
            <a:r>
              <a:rPr lang="en-US" sz="2400" b="1" dirty="0">
                <a:solidFill>
                  <a:srgbClr val="C00000"/>
                </a:solidFill>
              </a:rPr>
              <a:t>well-documented</a:t>
            </a:r>
          </a:p>
        </p:txBody>
      </p:sp>
      <p:sp>
        <p:nvSpPr>
          <p:cNvPr id="24" name="Rectangle 23"/>
          <p:cNvSpPr/>
          <p:nvPr/>
        </p:nvSpPr>
        <p:spPr>
          <a:xfrm>
            <a:off x="581240" y="4089400"/>
            <a:ext cx="3315649" cy="24239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5" name="Picture 24"/>
          <p:cNvPicPr>
            <a:picLocks noChangeAspect="1"/>
          </p:cNvPicPr>
          <p:nvPr/>
        </p:nvPicPr>
        <p:blipFill rotWithShape="1">
          <a:blip r:embed="rId2">
            <a:extLst>
              <a:ext uri="{28A0092B-C50C-407E-A947-70E740481C1C}">
                <a14:useLocalDpi xmlns:a14="http://schemas.microsoft.com/office/drawing/2010/main" val="0"/>
              </a:ext>
            </a:extLst>
          </a:blip>
          <a:srcRect r="4453"/>
          <a:stretch/>
        </p:blipFill>
        <p:spPr>
          <a:xfrm>
            <a:off x="668645" y="4265870"/>
            <a:ext cx="3179455" cy="2066925"/>
          </a:xfrm>
          <a:prstGeom prst="rect">
            <a:avLst/>
          </a:prstGeom>
        </p:spPr>
      </p:pic>
      <p:sp>
        <p:nvSpPr>
          <p:cNvPr id="31" name="Rectangle 30"/>
          <p:cNvSpPr/>
          <p:nvPr/>
        </p:nvSpPr>
        <p:spPr>
          <a:xfrm>
            <a:off x="124040" y="4089400"/>
            <a:ext cx="457200" cy="242398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vert270" rtlCol="0" anchor="ctr"/>
          <a:lstStyle/>
          <a:p>
            <a:pPr algn="ctr"/>
            <a:r>
              <a:rPr lang="en-US" sz="2100" b="1" dirty="0"/>
              <a:t>Well Documented</a:t>
            </a:r>
          </a:p>
        </p:txBody>
      </p:sp>
      <p:sp>
        <p:nvSpPr>
          <p:cNvPr id="40" name="Rectangle 39"/>
          <p:cNvSpPr/>
          <p:nvPr/>
        </p:nvSpPr>
        <p:spPr>
          <a:xfrm>
            <a:off x="124041" y="2592189"/>
            <a:ext cx="6628844" cy="83099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400" dirty="0"/>
              <a:t>The </a:t>
            </a:r>
            <a:r>
              <a:rPr lang="en-US" sz="2400" b="1" dirty="0">
                <a:solidFill>
                  <a:srgbClr val="C00000"/>
                </a:solidFill>
              </a:rPr>
              <a:t>length of </a:t>
            </a:r>
            <a:r>
              <a:rPr lang="en-US" sz="2400" dirty="0"/>
              <a:t>any </a:t>
            </a:r>
            <a:r>
              <a:rPr lang="en-US" sz="2400" b="1" dirty="0">
                <a:solidFill>
                  <a:srgbClr val="C00000"/>
                </a:solidFill>
              </a:rPr>
              <a:t>function</a:t>
            </a:r>
            <a:r>
              <a:rPr lang="en-US" sz="2400" dirty="0">
                <a:solidFill>
                  <a:srgbClr val="C00000"/>
                </a:solidFill>
              </a:rPr>
              <a:t> </a:t>
            </a:r>
            <a:r>
              <a:rPr lang="en-US" sz="2400" dirty="0"/>
              <a:t>should </a:t>
            </a:r>
            <a:r>
              <a:rPr lang="en-US" sz="2400" b="1" dirty="0">
                <a:solidFill>
                  <a:srgbClr val="C00000"/>
                </a:solidFill>
              </a:rPr>
              <a:t>not exceed 10 </a:t>
            </a:r>
            <a:r>
              <a:rPr lang="en-US" sz="2400" dirty="0"/>
              <a:t>source </a:t>
            </a:r>
            <a:r>
              <a:rPr lang="en-US" sz="2400" b="1" dirty="0">
                <a:solidFill>
                  <a:srgbClr val="C00000"/>
                </a:solidFill>
              </a:rPr>
              <a:t>lines</a:t>
            </a:r>
          </a:p>
        </p:txBody>
      </p:sp>
      <p:sp>
        <p:nvSpPr>
          <p:cNvPr id="41" name="Rectangle 40"/>
          <p:cNvSpPr/>
          <p:nvPr/>
        </p:nvSpPr>
        <p:spPr>
          <a:xfrm>
            <a:off x="124040" y="3526001"/>
            <a:ext cx="6625103" cy="46166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400" dirty="0"/>
              <a:t>Do </a:t>
            </a:r>
            <a:r>
              <a:rPr lang="en-US" sz="2400" b="1" dirty="0">
                <a:solidFill>
                  <a:srgbClr val="C00000"/>
                </a:solidFill>
              </a:rPr>
              <a:t>not use </a:t>
            </a:r>
            <a:r>
              <a:rPr lang="en-US" sz="2400" b="1" dirty="0" err="1">
                <a:solidFill>
                  <a:srgbClr val="C00000"/>
                </a:solidFill>
              </a:rPr>
              <a:t>goto</a:t>
            </a:r>
            <a:r>
              <a:rPr lang="en-US" sz="2400" b="1" dirty="0">
                <a:solidFill>
                  <a:srgbClr val="C00000"/>
                </a:solidFill>
              </a:rPr>
              <a:t> </a:t>
            </a:r>
            <a:r>
              <a:rPr lang="en-US" sz="2400" dirty="0"/>
              <a:t>statements</a:t>
            </a:r>
            <a:endParaRPr lang="en-US" sz="2400" b="1" dirty="0">
              <a:solidFill>
                <a:srgbClr val="C00000"/>
              </a:solidFill>
            </a:endParaRPr>
          </a:p>
        </p:txBody>
      </p:sp>
      <p:sp>
        <p:nvSpPr>
          <p:cNvPr id="42" name="Rectangle 41"/>
          <p:cNvSpPr/>
          <p:nvPr/>
        </p:nvSpPr>
        <p:spPr>
          <a:xfrm>
            <a:off x="3896889" y="4089400"/>
            <a:ext cx="2418939" cy="24239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3" name="Picture 42"/>
          <p:cNvPicPr>
            <a:picLocks noChangeAspect="1"/>
          </p:cNvPicPr>
          <p:nvPr/>
        </p:nvPicPr>
        <p:blipFill rotWithShape="1">
          <a:blip r:embed="rId3">
            <a:extLst>
              <a:ext uri="{28A0092B-C50C-407E-A947-70E740481C1C}">
                <a14:useLocalDpi xmlns:a14="http://schemas.microsoft.com/office/drawing/2010/main" val="0"/>
              </a:ext>
            </a:extLst>
          </a:blip>
          <a:srcRect l="15736" r="18932"/>
          <a:stretch/>
        </p:blipFill>
        <p:spPr>
          <a:xfrm>
            <a:off x="3975561" y="4418270"/>
            <a:ext cx="1866900" cy="1914525"/>
          </a:xfrm>
          <a:prstGeom prst="rect">
            <a:avLst/>
          </a:prstGeom>
        </p:spPr>
      </p:pic>
      <p:sp>
        <p:nvSpPr>
          <p:cNvPr id="44" name="Multiply 43"/>
          <p:cNvSpPr/>
          <p:nvPr/>
        </p:nvSpPr>
        <p:spPr>
          <a:xfrm>
            <a:off x="5048182" y="4652799"/>
            <a:ext cx="1267646" cy="1157416"/>
          </a:xfrm>
          <a:prstGeom prst="mathMultiply">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5" name="Rectangle 44"/>
          <p:cNvSpPr/>
          <p:nvPr/>
        </p:nvSpPr>
        <p:spPr>
          <a:xfrm>
            <a:off x="6323911" y="4087340"/>
            <a:ext cx="457200" cy="242398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vert" rtlCol="0" anchor="ctr"/>
          <a:lstStyle/>
          <a:p>
            <a:pPr algn="ctr"/>
            <a:r>
              <a:rPr lang="en-US" sz="2100" b="1" dirty="0"/>
              <a:t>Do not use  </a:t>
            </a:r>
            <a:r>
              <a:rPr lang="en-US" sz="2100" b="1" dirty="0" err="1"/>
              <a:t>goto</a:t>
            </a:r>
            <a:endParaRPr lang="en-US" sz="2100" b="1" dirty="0"/>
          </a:p>
        </p:txBody>
      </p:sp>
      <p:cxnSp>
        <p:nvCxnSpPr>
          <p:cNvPr id="46" name="Straight Connector 45"/>
          <p:cNvCxnSpPr/>
          <p:nvPr/>
        </p:nvCxnSpPr>
        <p:spPr>
          <a:xfrm>
            <a:off x="6894292" y="1425127"/>
            <a:ext cx="0" cy="5153473"/>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47" name="Rectangle 46"/>
          <p:cNvSpPr/>
          <p:nvPr/>
        </p:nvSpPr>
        <p:spPr>
          <a:xfrm>
            <a:off x="7035701" y="1487783"/>
            <a:ext cx="4967613" cy="46166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400" b="1" dirty="0">
                <a:solidFill>
                  <a:srgbClr val="C00000"/>
                </a:solidFill>
              </a:rPr>
              <a:t>Avoid obscure (unclear) side effects</a:t>
            </a:r>
          </a:p>
        </p:txBody>
      </p:sp>
      <p:sp>
        <p:nvSpPr>
          <p:cNvPr id="12" name="Rectangle 11"/>
          <p:cNvSpPr/>
          <p:nvPr/>
        </p:nvSpPr>
        <p:spPr>
          <a:xfrm>
            <a:off x="7035701" y="2024566"/>
            <a:ext cx="4967613" cy="4478149"/>
          </a:xfrm>
          <a:prstGeom prst="rect">
            <a:avLst/>
          </a:prstGeom>
        </p:spPr>
        <p:txBody>
          <a:bodyPr wrap="square">
            <a:spAutoFit/>
          </a:bodyPr>
          <a:lstStyle/>
          <a:p>
            <a:pPr marL="285750" indent="-285750" algn="just">
              <a:buFont typeface="Arial" panose="020B0604020202020204" pitchFamily="34" charset="0"/>
              <a:buChar char="•"/>
            </a:pPr>
            <a:r>
              <a:rPr lang="en-US" sz="1900" dirty="0"/>
              <a:t>The side </a:t>
            </a:r>
            <a:r>
              <a:rPr lang="en-US" sz="1900" b="1" dirty="0"/>
              <a:t>effects of a function call</a:t>
            </a:r>
            <a:r>
              <a:rPr lang="en-US" sz="1900" dirty="0"/>
              <a:t> include </a:t>
            </a:r>
            <a:r>
              <a:rPr lang="en-US" sz="1900" b="1" i="1" dirty="0"/>
              <a:t>modification of parameters passed by reference</a:t>
            </a:r>
            <a:r>
              <a:rPr lang="en-US" sz="1900" dirty="0"/>
              <a:t>, </a:t>
            </a:r>
            <a:r>
              <a:rPr lang="en-US" sz="1900" b="1" i="1" dirty="0"/>
              <a:t>modification of global variables</a:t>
            </a:r>
            <a:r>
              <a:rPr lang="en-US" sz="1900" dirty="0"/>
              <a:t>, and I/O operations. </a:t>
            </a:r>
          </a:p>
          <a:p>
            <a:pPr marL="285750" indent="-285750" algn="just">
              <a:buFont typeface="Arial" panose="020B0604020202020204" pitchFamily="34" charset="0"/>
              <a:buChar char="•"/>
            </a:pPr>
            <a:r>
              <a:rPr lang="en-US" sz="1900" dirty="0"/>
              <a:t>An </a:t>
            </a:r>
            <a:r>
              <a:rPr lang="en-US" sz="1900" b="1" dirty="0"/>
              <a:t>obscure side effect </a:t>
            </a:r>
            <a:r>
              <a:rPr lang="en-US" sz="1900" dirty="0"/>
              <a:t>is one that </a:t>
            </a:r>
            <a:r>
              <a:rPr lang="en-US" sz="1900" b="1" dirty="0"/>
              <a:t>is not obvious(clear) from a casual examination</a:t>
            </a:r>
            <a:r>
              <a:rPr lang="en-US" sz="1900" dirty="0"/>
              <a:t> of the code. </a:t>
            </a:r>
          </a:p>
          <a:p>
            <a:pPr marL="285750" indent="-285750" algn="just">
              <a:buFont typeface="Arial" panose="020B0604020202020204" pitchFamily="34" charset="0"/>
              <a:buChar char="•"/>
            </a:pPr>
            <a:r>
              <a:rPr lang="en-US" sz="1900" dirty="0"/>
              <a:t>Obscure side effects </a:t>
            </a:r>
            <a:r>
              <a:rPr lang="en-US" sz="1900" b="1" dirty="0"/>
              <a:t>make it difficult to understand </a:t>
            </a:r>
            <a:r>
              <a:rPr lang="en-US" sz="1900" dirty="0"/>
              <a:t>a piece of code. </a:t>
            </a:r>
          </a:p>
          <a:p>
            <a:pPr marL="285750" indent="-285750" algn="just">
              <a:buFont typeface="Arial" panose="020B0604020202020204" pitchFamily="34" charset="0"/>
              <a:buChar char="•"/>
            </a:pPr>
            <a:r>
              <a:rPr lang="en-US" sz="1900" dirty="0"/>
              <a:t>For example, if a global variable is changed obscurely in a called module or some file I/O is performed which is difficult to infer from the function’s name and header information, it becomes difficult for anybody trying to understand the code.</a:t>
            </a:r>
          </a:p>
        </p:txBody>
      </p:sp>
    </p:spTree>
    <p:extLst>
      <p:ext uri="{BB962C8B-B14F-4D97-AF65-F5344CB8AC3E}">
        <p14:creationId xmlns:p14="http://schemas.microsoft.com/office/powerpoint/2010/main" val="1901170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par>
                                <p:cTn id="43" presetID="22" presetClass="entr" presetSubtype="1" fill="hold" nodeType="with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wipe(up)">
                                      <p:cBhvr>
                                        <p:cTn id="45" dur="500"/>
                                        <p:tgtEl>
                                          <p:spTgt spid="46"/>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47"/>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2" grpId="0" animBg="1"/>
      <p:bldP spid="23" grpId="0" animBg="1"/>
      <p:bldP spid="24" grpId="0" animBg="1"/>
      <p:bldP spid="31" grpId="0" animBg="1"/>
      <p:bldP spid="40" grpId="0" animBg="1"/>
      <p:bldP spid="41" grpId="0" animBg="1"/>
      <p:bldP spid="42" grpId="0" animBg="1"/>
      <p:bldP spid="44" grpId="0" animBg="1"/>
      <p:bldP spid="45" grpId="0" animBg="1"/>
      <p:bldP spid="47" grpId="0" animBg="1"/>
      <p:bldP spid="1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Testing</a:t>
            </a:r>
          </a:p>
        </p:txBody>
      </p:sp>
      <p:sp>
        <p:nvSpPr>
          <p:cNvPr id="3" name="Content Placeholder 2"/>
          <p:cNvSpPr>
            <a:spLocks noGrp="1"/>
          </p:cNvSpPr>
          <p:nvPr>
            <p:ph idx="1"/>
          </p:nvPr>
        </p:nvSpPr>
        <p:spPr>
          <a:xfrm>
            <a:off x="131180" y="863444"/>
            <a:ext cx="6328613" cy="5590565"/>
          </a:xfrm>
        </p:spPr>
        <p:txBody>
          <a:bodyPr/>
          <a:lstStyle/>
          <a:p>
            <a:r>
              <a:rPr lang="en-US" b="1" dirty="0">
                <a:solidFill>
                  <a:srgbClr val="C00000"/>
                </a:solidFill>
              </a:rPr>
              <a:t>Configuration testing </a:t>
            </a:r>
            <a:r>
              <a:rPr lang="en-US" dirty="0"/>
              <a:t>is to test a set of probable client-side and server-side configurations </a:t>
            </a:r>
          </a:p>
          <a:p>
            <a:pPr lvl="1"/>
            <a:r>
              <a:rPr lang="en-US" dirty="0"/>
              <a:t>to </a:t>
            </a:r>
            <a:r>
              <a:rPr lang="en-US" b="1" dirty="0">
                <a:solidFill>
                  <a:srgbClr val="C00000"/>
                </a:solidFill>
              </a:rPr>
              <a:t>ensure</a:t>
            </a:r>
            <a:r>
              <a:rPr lang="en-US" dirty="0">
                <a:solidFill>
                  <a:srgbClr val="C00000"/>
                </a:solidFill>
              </a:rPr>
              <a:t> </a:t>
            </a:r>
            <a:r>
              <a:rPr lang="en-US" dirty="0"/>
              <a:t>that the </a:t>
            </a:r>
            <a:r>
              <a:rPr lang="en-US" b="1" dirty="0">
                <a:solidFill>
                  <a:srgbClr val="C00000"/>
                </a:solidFill>
              </a:rPr>
              <a:t>user experience will be the same </a:t>
            </a:r>
            <a:r>
              <a:rPr lang="en-US" dirty="0"/>
              <a:t>on </a:t>
            </a:r>
            <a:r>
              <a:rPr lang="en-US" dirty="0">
                <a:solidFill>
                  <a:srgbClr val="C00000"/>
                </a:solidFill>
              </a:rPr>
              <a:t>all of them</a:t>
            </a:r>
            <a:r>
              <a:rPr lang="en-US" dirty="0"/>
              <a:t> and,</a:t>
            </a:r>
          </a:p>
          <a:p>
            <a:pPr lvl="1"/>
            <a:r>
              <a:rPr lang="en-US" dirty="0"/>
              <a:t>to </a:t>
            </a:r>
            <a:r>
              <a:rPr lang="en-US" b="1" dirty="0">
                <a:solidFill>
                  <a:srgbClr val="C00000"/>
                </a:solidFill>
              </a:rPr>
              <a:t>isolate errors </a:t>
            </a:r>
            <a:r>
              <a:rPr lang="en-US" dirty="0"/>
              <a:t>that may be </a:t>
            </a:r>
            <a:r>
              <a:rPr lang="en-US" b="1" dirty="0">
                <a:solidFill>
                  <a:srgbClr val="C00000"/>
                </a:solidFill>
              </a:rPr>
              <a:t>specific to a particular configuration</a:t>
            </a:r>
          </a:p>
          <a:p>
            <a:r>
              <a:rPr lang="en-US" b="1" dirty="0">
                <a:solidFill>
                  <a:srgbClr val="C00000"/>
                </a:solidFill>
              </a:rPr>
              <a:t>Hardware</a:t>
            </a:r>
            <a:r>
              <a:rPr lang="en-US" dirty="0"/>
              <a:t>, </a:t>
            </a:r>
            <a:r>
              <a:rPr lang="en-US" b="1" dirty="0">
                <a:solidFill>
                  <a:srgbClr val="C00000"/>
                </a:solidFill>
              </a:rPr>
              <a:t>operating system</a:t>
            </a:r>
            <a:r>
              <a:rPr lang="en-US" dirty="0"/>
              <a:t>(s), </a:t>
            </a:r>
            <a:r>
              <a:rPr lang="en-US" b="1" dirty="0">
                <a:solidFill>
                  <a:srgbClr val="C00000"/>
                </a:solidFill>
              </a:rPr>
              <a:t>browsers</a:t>
            </a:r>
            <a:r>
              <a:rPr lang="en-US" dirty="0"/>
              <a:t>, </a:t>
            </a:r>
            <a:r>
              <a:rPr lang="en-US" b="1" dirty="0">
                <a:solidFill>
                  <a:srgbClr val="C00000"/>
                </a:solidFill>
              </a:rPr>
              <a:t>storage capacity</a:t>
            </a:r>
            <a:r>
              <a:rPr lang="en-US" dirty="0"/>
              <a:t>, </a:t>
            </a:r>
            <a:r>
              <a:rPr lang="en-US" b="1" dirty="0">
                <a:solidFill>
                  <a:srgbClr val="C00000"/>
                </a:solidFill>
              </a:rPr>
              <a:t>network</a:t>
            </a:r>
            <a:r>
              <a:rPr lang="en-US" dirty="0">
                <a:solidFill>
                  <a:srgbClr val="C00000"/>
                </a:solidFill>
              </a:rPr>
              <a:t> </a:t>
            </a:r>
            <a:r>
              <a:rPr lang="en-US" dirty="0"/>
              <a:t>communication </a:t>
            </a:r>
            <a:r>
              <a:rPr lang="en-US" b="1" dirty="0">
                <a:solidFill>
                  <a:srgbClr val="C00000"/>
                </a:solidFill>
              </a:rPr>
              <a:t>speeds</a:t>
            </a:r>
            <a:r>
              <a:rPr lang="en-US" dirty="0"/>
              <a:t>, and a variety of other client-side factors are </a:t>
            </a:r>
            <a:r>
              <a:rPr lang="en-US" b="1" dirty="0">
                <a:solidFill>
                  <a:srgbClr val="C00000"/>
                </a:solidFill>
              </a:rPr>
              <a:t>difficult to predict </a:t>
            </a:r>
            <a:r>
              <a:rPr lang="en-US" dirty="0"/>
              <a:t>for each user.</a:t>
            </a:r>
          </a:p>
          <a:p>
            <a:r>
              <a:rPr lang="en-US" dirty="0"/>
              <a:t>One user’s impression of the </a:t>
            </a:r>
            <a:r>
              <a:rPr lang="en-US" dirty="0" err="1"/>
              <a:t>WebApp</a:t>
            </a:r>
            <a:r>
              <a:rPr lang="en-US" dirty="0"/>
              <a:t> and the manner in which he/she interacts with it can differ significantly.</a:t>
            </a:r>
          </a:p>
          <a:p>
            <a:endParaRPr lang="en-US" dirty="0"/>
          </a:p>
        </p:txBody>
      </p:sp>
      <p:cxnSp>
        <p:nvCxnSpPr>
          <p:cNvPr id="4" name="Straight Connector 3"/>
          <p:cNvCxnSpPr/>
          <p:nvPr/>
        </p:nvCxnSpPr>
        <p:spPr>
          <a:xfrm>
            <a:off x="6625259" y="0"/>
            <a:ext cx="0" cy="661511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6854780" y="97486"/>
            <a:ext cx="3052439" cy="563231"/>
          </a:xfrm>
          <a:prstGeom prst="rect">
            <a:avLst/>
          </a:prstGeom>
        </p:spPr>
        <p:txBody>
          <a:bodyPr wrap="none">
            <a:spAutoFit/>
          </a:bodyPr>
          <a:lstStyle/>
          <a:p>
            <a:pPr>
              <a:lnSpc>
                <a:spcPct val="90000"/>
              </a:lnSpc>
              <a:spcBef>
                <a:spcPct val="0"/>
              </a:spcBef>
            </a:pPr>
            <a:r>
              <a:rPr lang="en-US" sz="3400" b="1" dirty="0">
                <a:solidFill>
                  <a:schemeClr val="tx1">
                    <a:lumMod val="90000"/>
                    <a:lumOff val="10000"/>
                  </a:schemeClr>
                </a:solidFill>
                <a:latin typeface="+mj-lt"/>
                <a:ea typeface="+mj-ea"/>
                <a:cs typeface="+mj-cs"/>
              </a:rPr>
              <a:t>Security Testing</a:t>
            </a:r>
          </a:p>
        </p:txBody>
      </p:sp>
      <p:sp>
        <p:nvSpPr>
          <p:cNvPr id="8" name="Content Placeholder 2"/>
          <p:cNvSpPr txBox="1">
            <a:spLocks/>
          </p:cNvSpPr>
          <p:nvPr/>
        </p:nvSpPr>
        <p:spPr>
          <a:xfrm>
            <a:off x="6790725" y="863444"/>
            <a:ext cx="5184963" cy="4462133"/>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C00000"/>
                </a:solidFill>
              </a:rPr>
              <a:t>Security tests </a:t>
            </a:r>
            <a:r>
              <a:rPr lang="en-US" dirty="0"/>
              <a:t>are designed to review </a:t>
            </a:r>
          </a:p>
          <a:p>
            <a:pPr lvl="1"/>
            <a:r>
              <a:rPr lang="en-US" b="1" dirty="0">
                <a:solidFill>
                  <a:srgbClr val="C00000"/>
                </a:solidFill>
              </a:rPr>
              <a:t>vulnerabilities</a:t>
            </a:r>
            <a:r>
              <a:rPr lang="en-US" dirty="0">
                <a:solidFill>
                  <a:srgbClr val="C00000"/>
                </a:solidFill>
              </a:rPr>
              <a:t> </a:t>
            </a:r>
            <a:r>
              <a:rPr lang="en-US" dirty="0"/>
              <a:t>of the </a:t>
            </a:r>
            <a:r>
              <a:rPr lang="en-US" dirty="0">
                <a:solidFill>
                  <a:srgbClr val="C00000"/>
                </a:solidFill>
              </a:rPr>
              <a:t>client-side environment</a:t>
            </a:r>
            <a:r>
              <a:rPr lang="en-US" dirty="0"/>
              <a:t>, </a:t>
            </a:r>
          </a:p>
          <a:p>
            <a:pPr lvl="1"/>
            <a:r>
              <a:rPr lang="en-US" dirty="0"/>
              <a:t>the </a:t>
            </a:r>
            <a:r>
              <a:rPr lang="en-US" dirty="0">
                <a:solidFill>
                  <a:srgbClr val="C00000"/>
                </a:solidFill>
              </a:rPr>
              <a:t>network communications </a:t>
            </a:r>
            <a:r>
              <a:rPr lang="en-US" dirty="0"/>
              <a:t>that occur as data are passed from client to server and back again, and </a:t>
            </a:r>
          </a:p>
          <a:p>
            <a:pPr lvl="1"/>
            <a:r>
              <a:rPr lang="en-US" dirty="0"/>
              <a:t>the </a:t>
            </a:r>
            <a:r>
              <a:rPr lang="en-US" dirty="0">
                <a:solidFill>
                  <a:srgbClr val="C00000"/>
                </a:solidFill>
              </a:rPr>
              <a:t>server-side environment</a:t>
            </a:r>
            <a:r>
              <a:rPr lang="en-US" dirty="0"/>
              <a:t>.</a:t>
            </a:r>
          </a:p>
          <a:p>
            <a:r>
              <a:rPr lang="en-US" dirty="0"/>
              <a:t>Each of these </a:t>
            </a:r>
            <a:r>
              <a:rPr lang="en-US" b="1" dirty="0">
                <a:solidFill>
                  <a:srgbClr val="C00000"/>
                </a:solidFill>
              </a:rPr>
              <a:t>domains</a:t>
            </a:r>
            <a:r>
              <a:rPr lang="en-US" dirty="0">
                <a:solidFill>
                  <a:srgbClr val="C00000"/>
                </a:solidFill>
              </a:rPr>
              <a:t> </a:t>
            </a:r>
            <a:r>
              <a:rPr lang="en-US" dirty="0"/>
              <a:t>can be </a:t>
            </a:r>
            <a:r>
              <a:rPr lang="en-US" b="1" dirty="0">
                <a:solidFill>
                  <a:srgbClr val="C00000"/>
                </a:solidFill>
              </a:rPr>
              <a:t>attacked</a:t>
            </a:r>
            <a:r>
              <a:rPr lang="en-US" dirty="0"/>
              <a:t>, and it is the job of the security tester to </a:t>
            </a:r>
            <a:r>
              <a:rPr lang="en-US" b="1" dirty="0">
                <a:solidFill>
                  <a:srgbClr val="C00000"/>
                </a:solidFill>
              </a:rPr>
              <a:t>uncover weaknesses </a:t>
            </a:r>
          </a:p>
          <a:p>
            <a:pPr lvl="1"/>
            <a:r>
              <a:rPr lang="en-US" dirty="0"/>
              <a:t>that can </a:t>
            </a:r>
            <a:r>
              <a:rPr lang="en-US" dirty="0">
                <a:solidFill>
                  <a:srgbClr val="C00000"/>
                </a:solidFill>
              </a:rPr>
              <a:t>be exploited by those </a:t>
            </a:r>
            <a:r>
              <a:rPr lang="en-US" dirty="0"/>
              <a:t>with the intent to do so.</a:t>
            </a:r>
          </a:p>
          <a:p>
            <a:endParaRPr lang="en-US" dirty="0"/>
          </a:p>
          <a:p>
            <a:endParaRPr lang="en-US" dirty="0"/>
          </a:p>
          <a:p>
            <a:endParaRPr lang="en-US" dirty="0"/>
          </a:p>
        </p:txBody>
      </p:sp>
    </p:spTree>
    <p:extLst>
      <p:ext uri="{BB962C8B-B14F-4D97-AF65-F5344CB8AC3E}">
        <p14:creationId xmlns:p14="http://schemas.microsoft.com/office/powerpoint/2010/main" val="2909037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22" presetClass="entr" presetSubtype="1"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up)">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8">
                                            <p:txEl>
                                              <p:pRg st="0" end="0"/>
                                            </p:txEl>
                                          </p:spTgt>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8">
                                            <p:txEl>
                                              <p:pRg st="1" end="1"/>
                                            </p:txEl>
                                          </p:spTgt>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8">
                                            <p:txEl>
                                              <p:pRg st="2" end="2"/>
                                            </p:txEl>
                                          </p:spTgt>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8">
                                            <p:txEl>
                                              <p:pRg st="4" end="4"/>
                                            </p:tx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8"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Performance Testing</a:t>
            </a:r>
          </a:p>
        </p:txBody>
      </p:sp>
      <p:sp>
        <p:nvSpPr>
          <p:cNvPr id="3" name="Content Placeholder 2"/>
          <p:cNvSpPr>
            <a:spLocks noGrp="1"/>
          </p:cNvSpPr>
          <p:nvPr>
            <p:ph idx="1"/>
          </p:nvPr>
        </p:nvSpPr>
        <p:spPr/>
        <p:txBody>
          <a:bodyPr/>
          <a:lstStyle/>
          <a:p>
            <a:r>
              <a:rPr lang="en-US" b="1" dirty="0">
                <a:solidFill>
                  <a:srgbClr val="C00000"/>
                </a:solidFill>
              </a:rPr>
              <a:t>Performance testing </a:t>
            </a:r>
            <a:r>
              <a:rPr lang="en-US" dirty="0"/>
              <a:t>is used to uncover </a:t>
            </a:r>
          </a:p>
          <a:p>
            <a:pPr lvl="1"/>
            <a:r>
              <a:rPr lang="en-US" b="1" dirty="0">
                <a:solidFill>
                  <a:srgbClr val="C00000"/>
                </a:solidFill>
              </a:rPr>
              <a:t>performance problems </a:t>
            </a:r>
            <a:r>
              <a:rPr lang="en-US" dirty="0"/>
              <a:t>that can result from </a:t>
            </a:r>
            <a:r>
              <a:rPr lang="en-US" b="1" dirty="0">
                <a:solidFill>
                  <a:srgbClr val="C00000"/>
                </a:solidFill>
              </a:rPr>
              <a:t>lack of server-side resources</a:t>
            </a:r>
            <a:r>
              <a:rPr lang="en-US" dirty="0"/>
              <a:t>, </a:t>
            </a:r>
          </a:p>
          <a:p>
            <a:pPr lvl="1"/>
            <a:r>
              <a:rPr lang="en-US" b="1" dirty="0">
                <a:solidFill>
                  <a:srgbClr val="C00000"/>
                </a:solidFill>
              </a:rPr>
              <a:t>inappropriate</a:t>
            </a:r>
            <a:r>
              <a:rPr lang="en-US" dirty="0">
                <a:solidFill>
                  <a:srgbClr val="C00000"/>
                </a:solidFill>
              </a:rPr>
              <a:t> network bandwidth</a:t>
            </a:r>
            <a:r>
              <a:rPr lang="en-US" dirty="0"/>
              <a:t>, </a:t>
            </a:r>
          </a:p>
          <a:p>
            <a:pPr lvl="1"/>
            <a:r>
              <a:rPr lang="en-US" b="1" dirty="0">
                <a:solidFill>
                  <a:srgbClr val="C00000"/>
                </a:solidFill>
              </a:rPr>
              <a:t>inadequate database </a:t>
            </a:r>
            <a:r>
              <a:rPr lang="en-US" dirty="0"/>
              <a:t>capabilities, </a:t>
            </a:r>
          </a:p>
          <a:p>
            <a:pPr lvl="1"/>
            <a:r>
              <a:rPr lang="en-US" dirty="0"/>
              <a:t>faulty or </a:t>
            </a:r>
            <a:r>
              <a:rPr lang="en-US" b="1" dirty="0">
                <a:solidFill>
                  <a:srgbClr val="C00000"/>
                </a:solidFill>
              </a:rPr>
              <a:t>weak operating system </a:t>
            </a:r>
            <a:r>
              <a:rPr lang="en-US" dirty="0"/>
              <a:t>capabilities, </a:t>
            </a:r>
          </a:p>
          <a:p>
            <a:pPr lvl="1"/>
            <a:r>
              <a:rPr lang="en-US" b="1" dirty="0">
                <a:solidFill>
                  <a:srgbClr val="C00000"/>
                </a:solidFill>
              </a:rPr>
              <a:t>poorly designed </a:t>
            </a:r>
            <a:r>
              <a:rPr lang="en-US" dirty="0" err="1"/>
              <a:t>WebApp</a:t>
            </a:r>
            <a:r>
              <a:rPr lang="en-US" dirty="0"/>
              <a:t> functionality, and </a:t>
            </a:r>
          </a:p>
          <a:p>
            <a:pPr lvl="1"/>
            <a:r>
              <a:rPr lang="en-US" dirty="0"/>
              <a:t>other </a:t>
            </a:r>
            <a:r>
              <a:rPr lang="en-US" b="1" dirty="0">
                <a:solidFill>
                  <a:srgbClr val="C00000"/>
                </a:solidFill>
              </a:rPr>
              <a:t>hardware or software issues </a:t>
            </a:r>
            <a:r>
              <a:rPr lang="en-US" dirty="0"/>
              <a:t>that can </a:t>
            </a:r>
            <a:r>
              <a:rPr lang="en-US" b="1" dirty="0">
                <a:solidFill>
                  <a:srgbClr val="C00000"/>
                </a:solidFill>
              </a:rPr>
              <a:t>lead to degraded</a:t>
            </a:r>
            <a:r>
              <a:rPr lang="en-US" dirty="0"/>
              <a:t> client-server </a:t>
            </a:r>
            <a:r>
              <a:rPr lang="en-US" b="1" dirty="0">
                <a:solidFill>
                  <a:srgbClr val="C00000"/>
                </a:solidFill>
              </a:rPr>
              <a:t>performance</a:t>
            </a:r>
            <a:endParaRPr lang="en-US" dirty="0"/>
          </a:p>
          <a:p>
            <a:endParaRPr lang="en-US" dirty="0"/>
          </a:p>
        </p:txBody>
      </p:sp>
    </p:spTree>
    <p:extLst>
      <p:ext uri="{BB962C8B-B14F-4D97-AF65-F5344CB8AC3E}">
        <p14:creationId xmlns:p14="http://schemas.microsoft.com/office/powerpoint/2010/main" val="40513988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A925EF2-D58F-4AC0-ACED-F747CC08D69F}"/>
              </a:ext>
            </a:extLst>
          </p:cNvPr>
          <p:cNvCxnSpPr>
            <a:cxnSpLocks/>
          </p:cNvCxnSpPr>
          <p:nvPr/>
        </p:nvCxnSpPr>
        <p:spPr>
          <a:xfrm>
            <a:off x="1191446" y="6092331"/>
            <a:ext cx="0" cy="179438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id="{F34260FD-CAA3-43A0-977C-7E4B57013872}"/>
              </a:ext>
            </a:extLst>
          </p:cNvPr>
          <p:cNvCxnSpPr>
            <a:cxnSpLocks/>
          </p:cNvCxnSpPr>
          <p:nvPr/>
        </p:nvCxnSpPr>
        <p:spPr>
          <a:xfrm>
            <a:off x="1191446" y="1157468"/>
            <a:ext cx="0" cy="246540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DA2F9A4-6988-4274-8384-12496EC9D59D}"/>
              </a:ext>
            </a:extLst>
          </p:cNvPr>
          <p:cNvSpPr txBox="1"/>
          <p:nvPr/>
        </p:nvSpPr>
        <p:spPr>
          <a:xfrm>
            <a:off x="1458962" y="731706"/>
            <a:ext cx="9718554" cy="4893647"/>
          </a:xfrm>
          <a:prstGeom prst="rect">
            <a:avLst/>
          </a:prstGeom>
          <a:noFill/>
        </p:spPr>
        <p:txBody>
          <a:bodyPr wrap="square" rtlCol="0">
            <a:spAutoFit/>
          </a:bodyPr>
          <a:lstStyle/>
          <a:p>
            <a:r>
              <a:rPr lang="en-US" sz="2400" b="1" dirty="0"/>
              <a:t>Outline</a:t>
            </a:r>
          </a:p>
          <a:p>
            <a:pPr marL="800100" lvl="1" indent="-342900">
              <a:buFont typeface="Wingdings" panose="05000000000000000000" pitchFamily="2" charset="2"/>
              <a:buChar char="§"/>
            </a:pPr>
            <a:r>
              <a:rPr lang="en-US" sz="2400" dirty="0">
                <a:solidFill>
                  <a:schemeClr val="bg1">
                    <a:lumMod val="50000"/>
                  </a:schemeClr>
                </a:solidFill>
              </a:rPr>
              <a:t>Quality Concepts</a:t>
            </a:r>
          </a:p>
          <a:p>
            <a:pPr marL="800100" lvl="1" indent="-342900">
              <a:buFont typeface="Wingdings" panose="05000000000000000000" pitchFamily="2" charset="2"/>
              <a:buChar char="§"/>
            </a:pPr>
            <a:r>
              <a:rPr lang="en-US" sz="2400" dirty="0">
                <a:solidFill>
                  <a:schemeClr val="bg1">
                    <a:lumMod val="50000"/>
                  </a:schemeClr>
                </a:solidFill>
              </a:rPr>
              <a:t>Software Quality Assurance</a:t>
            </a:r>
          </a:p>
          <a:p>
            <a:pPr marL="800100" lvl="1" indent="-342900">
              <a:buFont typeface="Wingdings" panose="05000000000000000000" pitchFamily="2" charset="2"/>
              <a:buChar char="§"/>
            </a:pPr>
            <a:r>
              <a:rPr lang="en-US" sz="2400" dirty="0">
                <a:solidFill>
                  <a:schemeClr val="bg1">
                    <a:lumMod val="50000"/>
                  </a:schemeClr>
                </a:solidFill>
              </a:rPr>
              <a:t>SQA Activities</a:t>
            </a:r>
          </a:p>
          <a:p>
            <a:pPr marL="800100" lvl="1" indent="-342900">
              <a:buFont typeface="Wingdings" panose="05000000000000000000" pitchFamily="2" charset="2"/>
              <a:buChar char="§"/>
            </a:pPr>
            <a:r>
              <a:rPr lang="en-US" sz="2400" dirty="0">
                <a:solidFill>
                  <a:schemeClr val="bg1">
                    <a:lumMod val="50000"/>
                  </a:schemeClr>
                </a:solidFill>
              </a:rPr>
              <a:t>Statistical SQA</a:t>
            </a:r>
          </a:p>
          <a:p>
            <a:pPr marL="800100" lvl="1" indent="-342900">
              <a:buFont typeface="Wingdings" panose="05000000000000000000" pitchFamily="2" charset="2"/>
              <a:buChar char="§"/>
            </a:pPr>
            <a:r>
              <a:rPr lang="en-US" sz="2400" dirty="0">
                <a:solidFill>
                  <a:schemeClr val="bg1">
                    <a:lumMod val="50000"/>
                  </a:schemeClr>
                </a:solidFill>
              </a:rPr>
              <a:t>Software Reviews (Formal Technical Reviews)</a:t>
            </a:r>
          </a:p>
          <a:p>
            <a:pPr marL="800100" lvl="1" indent="-342900">
              <a:buFont typeface="Wingdings" panose="05000000000000000000" pitchFamily="2" charset="2"/>
              <a:buChar char="§"/>
            </a:pPr>
            <a:r>
              <a:rPr lang="en-US" sz="2400" dirty="0">
                <a:solidFill>
                  <a:schemeClr val="bg1">
                    <a:lumMod val="50000"/>
                  </a:schemeClr>
                </a:solidFill>
              </a:rPr>
              <a:t>Software Reliability</a:t>
            </a:r>
          </a:p>
          <a:p>
            <a:pPr marL="800100" lvl="1" indent="-342900">
              <a:buFont typeface="Wingdings" panose="05000000000000000000" pitchFamily="2" charset="2"/>
              <a:buChar char="§"/>
            </a:pPr>
            <a:r>
              <a:rPr lang="en-US" sz="2400" dirty="0">
                <a:solidFill>
                  <a:schemeClr val="bg1">
                    <a:lumMod val="50000"/>
                  </a:schemeClr>
                </a:solidFill>
              </a:rPr>
              <a:t>The Quality Standards</a:t>
            </a:r>
          </a:p>
          <a:p>
            <a:pPr marL="1257300" lvl="2" indent="-342900">
              <a:buFont typeface="Wingdings" panose="05000000000000000000" pitchFamily="2" charset="2"/>
              <a:buChar char="§"/>
            </a:pPr>
            <a:r>
              <a:rPr lang="en-US" sz="2400" dirty="0">
                <a:solidFill>
                  <a:schemeClr val="bg1">
                    <a:lumMod val="50000"/>
                  </a:schemeClr>
                </a:solidFill>
              </a:rPr>
              <a:t>ISO 9000</a:t>
            </a:r>
          </a:p>
          <a:p>
            <a:pPr marL="1257300" lvl="2" indent="-342900">
              <a:buFont typeface="Wingdings" panose="05000000000000000000" pitchFamily="2" charset="2"/>
              <a:buChar char="§"/>
            </a:pPr>
            <a:r>
              <a:rPr lang="en-US" sz="2400" dirty="0">
                <a:solidFill>
                  <a:schemeClr val="bg1">
                    <a:lumMod val="50000"/>
                  </a:schemeClr>
                </a:solidFill>
              </a:rPr>
              <a:t>CMM</a:t>
            </a:r>
          </a:p>
          <a:p>
            <a:pPr marL="1257300" lvl="2" indent="-342900">
              <a:buFont typeface="Wingdings" panose="05000000000000000000" pitchFamily="2" charset="2"/>
              <a:buChar char="§"/>
            </a:pPr>
            <a:r>
              <a:rPr lang="en-US" sz="2400" dirty="0">
                <a:solidFill>
                  <a:schemeClr val="bg1">
                    <a:lumMod val="50000"/>
                  </a:schemeClr>
                </a:solidFill>
              </a:rPr>
              <a:t>Six Sigma for SE</a:t>
            </a:r>
          </a:p>
          <a:p>
            <a:pPr marL="1257300" lvl="2" indent="-342900">
              <a:buFont typeface="Wingdings" panose="05000000000000000000" pitchFamily="2" charset="2"/>
              <a:buChar char="§"/>
            </a:pPr>
            <a:r>
              <a:rPr lang="en-US" sz="2400" dirty="0">
                <a:solidFill>
                  <a:schemeClr val="bg1">
                    <a:lumMod val="50000"/>
                  </a:schemeClr>
                </a:solidFill>
              </a:rPr>
              <a:t>SQA Plan</a:t>
            </a:r>
          </a:p>
          <a:p>
            <a:pPr marL="800100" lvl="1" indent="-342900">
              <a:buFont typeface="Wingdings" panose="05000000000000000000" pitchFamily="2" charset="2"/>
              <a:buChar char="§"/>
            </a:pPr>
            <a:endParaRPr lang="en-US" sz="2400" dirty="0">
              <a:solidFill>
                <a:schemeClr val="bg1">
                  <a:lumMod val="50000"/>
                </a:schemeClr>
              </a:solidFill>
            </a:endParaRPr>
          </a:p>
        </p:txBody>
      </p:sp>
    </p:spTree>
    <p:extLst>
      <p:ext uri="{BB962C8B-B14F-4D97-AF65-F5344CB8AC3E}">
        <p14:creationId xmlns:p14="http://schemas.microsoft.com/office/powerpoint/2010/main" val="3608589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1000"/>
                            </p:stCondLst>
                            <p:childTnLst>
                              <p:par>
                                <p:cTn id="15" presetID="1"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500"/>
                                        <p:tgtEl>
                                          <p:spTgt spid="8"/>
                                        </p:tgtEl>
                                      </p:cBhvr>
                                    </p:animEffect>
                                  </p:childTnLst>
                                </p:cTn>
                              </p:par>
                            </p:childTnLst>
                          </p:cTn>
                        </p:par>
                        <p:par>
                          <p:cTn id="21" fill="hold">
                            <p:stCondLst>
                              <p:cond delay="1500"/>
                            </p:stCondLst>
                            <p:childTnLst>
                              <p:par>
                                <p:cTn id="22" presetID="22" presetClass="entr" presetSubtype="1"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up)">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Quality</a:t>
            </a:r>
          </a:p>
        </p:txBody>
      </p:sp>
      <p:sp>
        <p:nvSpPr>
          <p:cNvPr id="24" name="Rectangle 23"/>
          <p:cNvSpPr/>
          <p:nvPr/>
        </p:nvSpPr>
        <p:spPr>
          <a:xfrm>
            <a:off x="142875" y="717453"/>
            <a:ext cx="4614863" cy="1107996"/>
          </a:xfrm>
          <a:prstGeom prst="rect">
            <a:avLst/>
          </a:prstGeom>
        </p:spPr>
        <p:txBody>
          <a:bodyPr wrap="square">
            <a:spAutoFit/>
          </a:bodyPr>
          <a:lstStyle/>
          <a:p>
            <a:pPr algn="just"/>
            <a:r>
              <a:rPr lang="en-IN" sz="2400" b="1" dirty="0">
                <a:solidFill>
                  <a:srgbClr val="C00000"/>
                </a:solidFill>
              </a:rPr>
              <a:t>Quality</a:t>
            </a:r>
          </a:p>
          <a:p>
            <a:pPr algn="just"/>
            <a:r>
              <a:rPr lang="en-IN" sz="2100" dirty="0"/>
              <a:t>Developed product meets it’s specification</a:t>
            </a:r>
            <a:endParaRPr lang="en-US" sz="2100" dirty="0"/>
          </a:p>
        </p:txBody>
      </p:sp>
      <p:sp>
        <p:nvSpPr>
          <p:cNvPr id="25" name="Rectangle 24"/>
          <p:cNvSpPr/>
          <p:nvPr/>
        </p:nvSpPr>
        <p:spPr>
          <a:xfrm>
            <a:off x="142875" y="2022730"/>
            <a:ext cx="4757738" cy="1107996"/>
          </a:xfrm>
          <a:prstGeom prst="rect">
            <a:avLst/>
          </a:prstGeom>
        </p:spPr>
        <p:txBody>
          <a:bodyPr wrap="square">
            <a:spAutoFit/>
          </a:bodyPr>
          <a:lstStyle/>
          <a:p>
            <a:pPr algn="just"/>
            <a:r>
              <a:rPr lang="en-IN" sz="2400" b="1" dirty="0">
                <a:solidFill>
                  <a:srgbClr val="C00000"/>
                </a:solidFill>
              </a:rPr>
              <a:t>Quality Management </a:t>
            </a:r>
            <a:endParaRPr lang="en-IN" sz="2400" dirty="0"/>
          </a:p>
          <a:p>
            <a:pPr algn="just"/>
            <a:r>
              <a:rPr lang="en-IN" sz="2100" dirty="0"/>
              <a:t>Ensuring that required level of product quality is achieved</a:t>
            </a:r>
          </a:p>
        </p:txBody>
      </p:sp>
      <p:cxnSp>
        <p:nvCxnSpPr>
          <p:cNvPr id="28" name="Straight Connector 27"/>
          <p:cNvCxnSpPr/>
          <p:nvPr/>
        </p:nvCxnSpPr>
        <p:spPr>
          <a:xfrm>
            <a:off x="5075019" y="711201"/>
            <a:ext cx="0" cy="5898146"/>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29" name="Rectangle 28"/>
          <p:cNvSpPr/>
          <p:nvPr/>
        </p:nvSpPr>
        <p:spPr>
          <a:xfrm>
            <a:off x="5075019" y="711201"/>
            <a:ext cx="7116981"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Software Quality Assurance (SQA)</a:t>
            </a:r>
          </a:p>
        </p:txBody>
      </p:sp>
      <p:sp>
        <p:nvSpPr>
          <p:cNvPr id="30" name="Content Placeholder 2"/>
          <p:cNvSpPr>
            <a:spLocks noGrp="1"/>
          </p:cNvSpPr>
          <p:nvPr>
            <p:ph idx="1"/>
          </p:nvPr>
        </p:nvSpPr>
        <p:spPr>
          <a:xfrm>
            <a:off x="5217894" y="1256297"/>
            <a:ext cx="6855044" cy="5334000"/>
          </a:xfrm>
        </p:spPr>
        <p:txBody>
          <a:bodyPr/>
          <a:lstStyle/>
          <a:p>
            <a:r>
              <a:rPr lang="en-IN" b="1" dirty="0">
                <a:solidFill>
                  <a:srgbClr val="C00000"/>
                </a:solidFill>
              </a:rPr>
              <a:t>Software quality assurance </a:t>
            </a:r>
            <a:r>
              <a:rPr lang="en-IN" dirty="0"/>
              <a:t>(also called </a:t>
            </a:r>
            <a:r>
              <a:rPr lang="en-IN" b="1" dirty="0">
                <a:solidFill>
                  <a:srgbClr val="C00000"/>
                </a:solidFill>
              </a:rPr>
              <a:t>quality management</a:t>
            </a:r>
            <a:r>
              <a:rPr lang="en-IN" dirty="0"/>
              <a:t>) is an </a:t>
            </a:r>
            <a:r>
              <a:rPr lang="en-IN" b="1" dirty="0">
                <a:solidFill>
                  <a:srgbClr val="C00000"/>
                </a:solidFill>
              </a:rPr>
              <a:t>umbrella activity </a:t>
            </a:r>
            <a:r>
              <a:rPr lang="en-IN" dirty="0"/>
              <a:t>that is applied throughout the software process</a:t>
            </a:r>
          </a:p>
          <a:p>
            <a:r>
              <a:rPr lang="en-IN" dirty="0"/>
              <a:t>It is planned and systematic pattern of </a:t>
            </a:r>
            <a:r>
              <a:rPr lang="en-IN" b="1" dirty="0">
                <a:solidFill>
                  <a:srgbClr val="C00000"/>
                </a:solidFill>
              </a:rPr>
              <a:t>activities</a:t>
            </a:r>
            <a:r>
              <a:rPr lang="en-IN" dirty="0">
                <a:solidFill>
                  <a:srgbClr val="C00000"/>
                </a:solidFill>
              </a:rPr>
              <a:t> </a:t>
            </a:r>
            <a:r>
              <a:rPr lang="en-IN" dirty="0"/>
              <a:t>necessary to </a:t>
            </a:r>
            <a:r>
              <a:rPr lang="en-IN" b="1" dirty="0">
                <a:solidFill>
                  <a:srgbClr val="C00000"/>
                </a:solidFill>
              </a:rPr>
              <a:t>provide high degree of confidence in the quality</a:t>
            </a:r>
            <a:endParaRPr lang="en-IN" dirty="0"/>
          </a:p>
          <a:p>
            <a:endParaRPr lang="en-US" dirty="0"/>
          </a:p>
        </p:txBody>
      </p:sp>
      <p:cxnSp>
        <p:nvCxnSpPr>
          <p:cNvPr id="31" name="Straight Connector 30"/>
          <p:cNvCxnSpPr/>
          <p:nvPr/>
        </p:nvCxnSpPr>
        <p:spPr>
          <a:xfrm>
            <a:off x="264242" y="1898248"/>
            <a:ext cx="463637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205250" y="3195513"/>
            <a:ext cx="4667903" cy="415498"/>
          </a:xfrm>
          <a:prstGeom prst="rect">
            <a:avLst/>
          </a:prstGeom>
          <a:ln>
            <a:solidFill>
              <a:schemeClr val="bg1">
                <a:lumMod val="75000"/>
              </a:schemeClr>
            </a:solidFill>
            <a:prstDash val="dash"/>
          </a:ln>
        </p:spPr>
        <p:txBody>
          <a:bodyPr wrap="square">
            <a:spAutoFit/>
          </a:bodyPr>
          <a:lstStyle/>
          <a:p>
            <a:pPr algn="just"/>
            <a:r>
              <a:rPr lang="en-IN" sz="2100" dirty="0"/>
              <a:t>Defining procedures and standards</a:t>
            </a:r>
          </a:p>
        </p:txBody>
      </p:sp>
      <p:sp>
        <p:nvSpPr>
          <p:cNvPr id="33" name="Rectangle 32"/>
          <p:cNvSpPr/>
          <p:nvPr/>
        </p:nvSpPr>
        <p:spPr>
          <a:xfrm>
            <a:off x="205250" y="3664946"/>
            <a:ext cx="4667903" cy="738664"/>
          </a:xfrm>
          <a:prstGeom prst="rect">
            <a:avLst/>
          </a:prstGeom>
          <a:ln>
            <a:solidFill>
              <a:schemeClr val="bg1">
                <a:lumMod val="75000"/>
              </a:schemeClr>
            </a:solidFill>
            <a:prstDash val="dash"/>
          </a:ln>
        </p:spPr>
        <p:txBody>
          <a:bodyPr wrap="square">
            <a:spAutoFit/>
          </a:bodyPr>
          <a:lstStyle/>
          <a:p>
            <a:pPr algn="just"/>
            <a:r>
              <a:rPr lang="en-IN" sz="2100" dirty="0"/>
              <a:t>Applying procedures and standards to the product and process</a:t>
            </a:r>
          </a:p>
        </p:txBody>
      </p:sp>
      <p:sp>
        <p:nvSpPr>
          <p:cNvPr id="34" name="Rectangle 33"/>
          <p:cNvSpPr/>
          <p:nvPr/>
        </p:nvSpPr>
        <p:spPr>
          <a:xfrm>
            <a:off x="205250" y="4469918"/>
            <a:ext cx="4667903" cy="415498"/>
          </a:xfrm>
          <a:prstGeom prst="rect">
            <a:avLst/>
          </a:prstGeom>
          <a:ln>
            <a:solidFill>
              <a:schemeClr val="bg1">
                <a:lumMod val="75000"/>
              </a:schemeClr>
            </a:solidFill>
            <a:prstDash val="dash"/>
          </a:ln>
        </p:spPr>
        <p:txBody>
          <a:bodyPr wrap="square">
            <a:spAutoFit/>
          </a:bodyPr>
          <a:lstStyle/>
          <a:p>
            <a:pPr algn="just"/>
            <a:r>
              <a:rPr lang="en-IN" sz="2100" dirty="0"/>
              <a:t>Checking that procedures are followed</a:t>
            </a:r>
          </a:p>
        </p:txBody>
      </p:sp>
      <p:sp>
        <p:nvSpPr>
          <p:cNvPr id="35" name="Rectangle 34"/>
          <p:cNvSpPr/>
          <p:nvPr/>
        </p:nvSpPr>
        <p:spPr>
          <a:xfrm>
            <a:off x="205251" y="4960273"/>
            <a:ext cx="4667902" cy="738664"/>
          </a:xfrm>
          <a:prstGeom prst="rect">
            <a:avLst/>
          </a:prstGeom>
          <a:ln>
            <a:solidFill>
              <a:schemeClr val="bg1">
                <a:lumMod val="75000"/>
              </a:schemeClr>
            </a:solidFill>
            <a:prstDash val="dash"/>
          </a:ln>
        </p:spPr>
        <p:txBody>
          <a:bodyPr wrap="square">
            <a:spAutoFit/>
          </a:bodyPr>
          <a:lstStyle/>
          <a:p>
            <a:pPr algn="just"/>
            <a:r>
              <a:rPr lang="en-IN" sz="2100" dirty="0"/>
              <a:t>Collecting and </a:t>
            </a:r>
            <a:r>
              <a:rPr lang="en-IN" sz="2100" dirty="0" err="1"/>
              <a:t>analyzing</a:t>
            </a:r>
            <a:r>
              <a:rPr lang="en-IN" sz="2100" dirty="0"/>
              <a:t> various quality data</a:t>
            </a:r>
          </a:p>
        </p:txBody>
      </p:sp>
    </p:spTree>
    <p:extLst>
      <p:ext uri="{BB962C8B-B14F-4D97-AF65-F5344CB8AC3E}">
        <p14:creationId xmlns:p14="http://schemas.microsoft.com/office/powerpoint/2010/main" val="493388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22" presetClass="entr" presetSubtype="1"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up)">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9" grpId="0" animBg="1"/>
      <p:bldP spid="32" grpId="0" animBg="1"/>
      <p:bldP spid="33" grpId="0" animBg="1"/>
      <p:bldP spid="34" grpId="0" animBg="1"/>
      <p:bldP spid="3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SQA Activities</a:t>
            </a:r>
          </a:p>
        </p:txBody>
      </p:sp>
      <p:sp>
        <p:nvSpPr>
          <p:cNvPr id="4" name="Content Placeholder 2"/>
          <p:cNvSpPr>
            <a:spLocks noGrp="1"/>
          </p:cNvSpPr>
          <p:nvPr>
            <p:ph idx="1"/>
          </p:nvPr>
        </p:nvSpPr>
        <p:spPr>
          <a:xfrm>
            <a:off x="131179" y="1327360"/>
            <a:ext cx="11929641" cy="1371017"/>
          </a:xfrm>
        </p:spPr>
        <p:txBody>
          <a:bodyPr/>
          <a:lstStyle/>
          <a:p>
            <a:r>
              <a:rPr lang="en-IN" b="1" dirty="0">
                <a:solidFill>
                  <a:srgbClr val="C00000"/>
                </a:solidFill>
              </a:rPr>
              <a:t>Prepare</a:t>
            </a:r>
            <a:r>
              <a:rPr lang="en-IN" dirty="0">
                <a:solidFill>
                  <a:srgbClr val="C00000"/>
                </a:solidFill>
              </a:rPr>
              <a:t> </a:t>
            </a:r>
            <a:r>
              <a:rPr lang="en-IN" dirty="0"/>
              <a:t>an </a:t>
            </a:r>
            <a:r>
              <a:rPr lang="en-IN" b="1" dirty="0">
                <a:solidFill>
                  <a:srgbClr val="C00000"/>
                </a:solidFill>
              </a:rPr>
              <a:t>SQA plan </a:t>
            </a:r>
            <a:r>
              <a:rPr lang="en-IN" dirty="0"/>
              <a:t>for a project</a:t>
            </a:r>
          </a:p>
          <a:p>
            <a:r>
              <a:rPr lang="en-US" dirty="0"/>
              <a:t>Make a plan for how you will carry out the SQA through out the project. </a:t>
            </a:r>
          </a:p>
          <a:p>
            <a:r>
              <a:rPr lang="en-US" dirty="0"/>
              <a:t>Think about which </a:t>
            </a:r>
            <a:r>
              <a:rPr lang="en-US" b="1" dirty="0"/>
              <a:t>set of software engineering activities </a:t>
            </a:r>
            <a:r>
              <a:rPr lang="en-US" dirty="0"/>
              <a:t>are the best for project.</a:t>
            </a:r>
          </a:p>
          <a:p>
            <a:r>
              <a:rPr lang="en-US" dirty="0"/>
              <a:t>Check level of SQA team skills.</a:t>
            </a:r>
          </a:p>
        </p:txBody>
      </p:sp>
      <p:sp>
        <p:nvSpPr>
          <p:cNvPr id="5" name="Rectangle 4">
            <a:extLst>
              <a:ext uri="{FF2B5EF4-FFF2-40B4-BE49-F238E27FC236}">
                <a16:creationId xmlns:a16="http://schemas.microsoft.com/office/drawing/2014/main" id="{F749AC21-EFBE-4CFE-BFFB-5F6D4A8FDBD3}"/>
              </a:ext>
            </a:extLst>
          </p:cNvPr>
          <p:cNvSpPr/>
          <p:nvPr/>
        </p:nvSpPr>
        <p:spPr>
          <a:xfrm>
            <a:off x="108573" y="854637"/>
            <a:ext cx="3038040"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SQA Management Plan</a:t>
            </a:r>
          </a:p>
        </p:txBody>
      </p:sp>
      <p:sp>
        <p:nvSpPr>
          <p:cNvPr id="6" name="Content Placeholder 2">
            <a:extLst>
              <a:ext uri="{FF2B5EF4-FFF2-40B4-BE49-F238E27FC236}">
                <a16:creationId xmlns:a16="http://schemas.microsoft.com/office/drawing/2014/main" id="{3F350788-4083-4ACB-B4A4-CB088EE2F76E}"/>
              </a:ext>
            </a:extLst>
          </p:cNvPr>
          <p:cNvSpPr txBox="1">
            <a:spLocks/>
          </p:cNvSpPr>
          <p:nvPr/>
        </p:nvSpPr>
        <p:spPr>
          <a:xfrm>
            <a:off x="108573" y="3642250"/>
            <a:ext cx="11844184" cy="138207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SQA team should set checkpoints. </a:t>
            </a:r>
          </a:p>
          <a:p>
            <a:r>
              <a:rPr lang="en-US" b="1" dirty="0"/>
              <a:t>Evaluate the performance </a:t>
            </a:r>
            <a:r>
              <a:rPr lang="en-US" dirty="0"/>
              <a:t>of the project on the basis of collected data on different check points. </a:t>
            </a:r>
          </a:p>
        </p:txBody>
      </p:sp>
      <p:sp>
        <p:nvSpPr>
          <p:cNvPr id="7" name="Rectangle 6">
            <a:extLst>
              <a:ext uri="{FF2B5EF4-FFF2-40B4-BE49-F238E27FC236}">
                <a16:creationId xmlns:a16="http://schemas.microsoft.com/office/drawing/2014/main" id="{D12FED31-7477-4DC4-B564-39E442344BB2}"/>
              </a:ext>
            </a:extLst>
          </p:cNvPr>
          <p:cNvSpPr/>
          <p:nvPr/>
        </p:nvSpPr>
        <p:spPr>
          <a:xfrm>
            <a:off x="108573" y="3180585"/>
            <a:ext cx="3038040"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Set The Check Points</a:t>
            </a:r>
          </a:p>
        </p:txBody>
      </p:sp>
      <p:sp>
        <p:nvSpPr>
          <p:cNvPr id="8" name="Content Placeholder 2">
            <a:extLst>
              <a:ext uri="{FF2B5EF4-FFF2-40B4-BE49-F238E27FC236}">
                <a16:creationId xmlns:a16="http://schemas.microsoft.com/office/drawing/2014/main" id="{A2236B65-B8DF-473A-8332-0B9797068F15}"/>
              </a:ext>
            </a:extLst>
          </p:cNvPr>
          <p:cNvSpPr txBox="1">
            <a:spLocks/>
          </p:cNvSpPr>
          <p:nvPr/>
        </p:nvSpPr>
        <p:spPr>
          <a:xfrm>
            <a:off x="108573" y="5521828"/>
            <a:ext cx="11844184" cy="138207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Do not depend on a single testing </a:t>
            </a:r>
            <a:r>
              <a:rPr lang="en-US" dirty="0"/>
              <a:t>approach. </a:t>
            </a:r>
          </a:p>
          <a:p>
            <a:r>
              <a:rPr lang="en-US" dirty="0"/>
              <a:t>When you have a lot of testing approaches available use them. </a:t>
            </a:r>
          </a:p>
        </p:txBody>
      </p:sp>
      <p:sp>
        <p:nvSpPr>
          <p:cNvPr id="9" name="Rectangle 8">
            <a:extLst>
              <a:ext uri="{FF2B5EF4-FFF2-40B4-BE49-F238E27FC236}">
                <a16:creationId xmlns:a16="http://schemas.microsoft.com/office/drawing/2014/main" id="{DFB002B1-981D-4C4F-89D8-713863D93EA0}"/>
              </a:ext>
            </a:extLst>
          </p:cNvPr>
          <p:cNvSpPr/>
          <p:nvPr/>
        </p:nvSpPr>
        <p:spPr>
          <a:xfrm>
            <a:off x="108573" y="5008647"/>
            <a:ext cx="3038040"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Multi testing Strategy</a:t>
            </a:r>
          </a:p>
        </p:txBody>
      </p:sp>
    </p:spTree>
    <p:extLst>
      <p:ext uri="{BB962C8B-B14F-4D97-AF65-F5344CB8AC3E}">
        <p14:creationId xmlns:p14="http://schemas.microsoft.com/office/powerpoint/2010/main" val="161235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fade">
                                      <p:cBhvr>
                                        <p:cTn id="18" dur="500"/>
                                        <p:tgtEl>
                                          <p:spTgt spid="4">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500"/>
                                        <p:tgtEl>
                                          <p:spTgt spid="4">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animBg="1"/>
      <p:bldP spid="6" grpId="0"/>
      <p:bldP spid="7" grpId="0" animBg="1"/>
      <p:bldP spid="8" grpId="0"/>
      <p:bldP spid="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SQA Activities</a:t>
            </a:r>
          </a:p>
        </p:txBody>
      </p:sp>
      <p:sp>
        <p:nvSpPr>
          <p:cNvPr id="4" name="Content Placeholder 2"/>
          <p:cNvSpPr>
            <a:spLocks noGrp="1"/>
          </p:cNvSpPr>
          <p:nvPr>
            <p:ph idx="1"/>
          </p:nvPr>
        </p:nvSpPr>
        <p:spPr>
          <a:xfrm>
            <a:off x="131179" y="1327360"/>
            <a:ext cx="11929641" cy="1371017"/>
          </a:xfrm>
        </p:spPr>
        <p:txBody>
          <a:bodyPr/>
          <a:lstStyle/>
          <a:p>
            <a:r>
              <a:rPr lang="en-US" dirty="0"/>
              <a:t>The changes for making the correction of an error sometimes </a:t>
            </a:r>
            <a:r>
              <a:rPr lang="en-US" b="1" dirty="0"/>
              <a:t>re-introduces more errors </a:t>
            </a:r>
            <a:r>
              <a:rPr lang="en-US" dirty="0"/>
              <a:t>keep the </a:t>
            </a:r>
            <a:r>
              <a:rPr lang="en-US" b="1" dirty="0"/>
              <a:t>measure of impact of change </a:t>
            </a:r>
            <a:r>
              <a:rPr lang="en-US" dirty="0"/>
              <a:t>on project. </a:t>
            </a:r>
          </a:p>
          <a:p>
            <a:r>
              <a:rPr lang="en-US" dirty="0"/>
              <a:t>Reset the new change to check the compatibility of this fix with whole project.</a:t>
            </a:r>
          </a:p>
        </p:txBody>
      </p:sp>
      <p:sp>
        <p:nvSpPr>
          <p:cNvPr id="5" name="Rectangle 4">
            <a:extLst>
              <a:ext uri="{FF2B5EF4-FFF2-40B4-BE49-F238E27FC236}">
                <a16:creationId xmlns:a16="http://schemas.microsoft.com/office/drawing/2014/main" id="{F749AC21-EFBE-4CFE-BFFB-5F6D4A8FDBD3}"/>
              </a:ext>
            </a:extLst>
          </p:cNvPr>
          <p:cNvSpPr/>
          <p:nvPr/>
        </p:nvSpPr>
        <p:spPr>
          <a:xfrm>
            <a:off x="108572" y="854637"/>
            <a:ext cx="3190439"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Measure Change Impact</a:t>
            </a:r>
          </a:p>
        </p:txBody>
      </p:sp>
      <p:sp>
        <p:nvSpPr>
          <p:cNvPr id="6" name="Content Placeholder 2">
            <a:extLst>
              <a:ext uri="{FF2B5EF4-FFF2-40B4-BE49-F238E27FC236}">
                <a16:creationId xmlns:a16="http://schemas.microsoft.com/office/drawing/2014/main" id="{3F350788-4083-4ACB-B4A4-CB088EE2F76E}"/>
              </a:ext>
            </a:extLst>
          </p:cNvPr>
          <p:cNvSpPr txBox="1">
            <a:spLocks/>
          </p:cNvSpPr>
          <p:nvPr/>
        </p:nvSpPr>
        <p:spPr>
          <a:xfrm>
            <a:off x="108573" y="3294517"/>
            <a:ext cx="11844184" cy="138207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 the working environment managing good relations with other teams involved in the project development is mandatory. </a:t>
            </a:r>
          </a:p>
          <a:p>
            <a:r>
              <a:rPr lang="en-US" dirty="0"/>
              <a:t>Bad relation of SQA team with programmers team will impact directly and badly on project. </a:t>
            </a:r>
            <a:r>
              <a:rPr lang="en-US" b="1" dirty="0"/>
              <a:t>Don’t play politics</a:t>
            </a:r>
            <a:r>
              <a:rPr lang="en-US" dirty="0"/>
              <a:t>. </a:t>
            </a:r>
          </a:p>
        </p:txBody>
      </p:sp>
      <p:sp>
        <p:nvSpPr>
          <p:cNvPr id="7" name="Rectangle 6">
            <a:extLst>
              <a:ext uri="{FF2B5EF4-FFF2-40B4-BE49-F238E27FC236}">
                <a16:creationId xmlns:a16="http://schemas.microsoft.com/office/drawing/2014/main" id="{D12FED31-7477-4DC4-B564-39E442344BB2}"/>
              </a:ext>
            </a:extLst>
          </p:cNvPr>
          <p:cNvSpPr/>
          <p:nvPr/>
        </p:nvSpPr>
        <p:spPr>
          <a:xfrm>
            <a:off x="108573" y="2832852"/>
            <a:ext cx="3190438"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Manage Good Relations</a:t>
            </a:r>
          </a:p>
        </p:txBody>
      </p:sp>
    </p:spTree>
    <p:extLst>
      <p:ext uri="{BB962C8B-B14F-4D97-AF65-F5344CB8AC3E}">
        <p14:creationId xmlns:p14="http://schemas.microsoft.com/office/powerpoint/2010/main" val="3414481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animBg="1"/>
      <p:bldP spid="6" grpId="0"/>
      <p:bldP spid="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Software Quality Assurance</a:t>
            </a:r>
          </a:p>
        </p:txBody>
      </p:sp>
      <p:sp>
        <p:nvSpPr>
          <p:cNvPr id="4" name="Content Placeholder 2"/>
          <p:cNvSpPr>
            <a:spLocks noGrp="1"/>
          </p:cNvSpPr>
          <p:nvPr>
            <p:ph idx="1"/>
          </p:nvPr>
        </p:nvSpPr>
        <p:spPr/>
        <p:txBody>
          <a:bodyPr/>
          <a:lstStyle/>
          <a:p>
            <a:r>
              <a:rPr lang="en-IN" b="1" dirty="0">
                <a:solidFill>
                  <a:srgbClr val="C00000"/>
                </a:solidFill>
              </a:rPr>
              <a:t>Statistical</a:t>
            </a:r>
            <a:r>
              <a:rPr lang="en-IN" dirty="0"/>
              <a:t> </a:t>
            </a:r>
            <a:r>
              <a:rPr lang="en-IN" b="1" dirty="0">
                <a:solidFill>
                  <a:srgbClr val="C00000"/>
                </a:solidFill>
              </a:rPr>
              <a:t>quality assurance </a:t>
            </a:r>
            <a:r>
              <a:rPr lang="en-US" dirty="0"/>
              <a:t>is used to identify the potential variations in the manufacturing process and predict potential defects.</a:t>
            </a:r>
          </a:p>
          <a:p>
            <a:endParaRPr lang="en-IN" dirty="0"/>
          </a:p>
        </p:txBody>
      </p:sp>
      <p:pic>
        <p:nvPicPr>
          <p:cNvPr id="5" name="Picture 4">
            <a:extLst>
              <a:ext uri="{FF2B5EF4-FFF2-40B4-BE49-F238E27FC236}">
                <a16:creationId xmlns:a16="http://schemas.microsoft.com/office/drawing/2014/main" id="{0B07C566-2CDE-4CF9-AC31-58A7BB0857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7755" y="1686422"/>
            <a:ext cx="8233065" cy="3809810"/>
          </a:xfrm>
          <a:prstGeom prst="rect">
            <a:avLst/>
          </a:prstGeom>
        </p:spPr>
      </p:pic>
      <p:sp>
        <p:nvSpPr>
          <p:cNvPr id="6" name="Rectangle 5">
            <a:extLst>
              <a:ext uri="{FF2B5EF4-FFF2-40B4-BE49-F238E27FC236}">
                <a16:creationId xmlns:a16="http://schemas.microsoft.com/office/drawing/2014/main" id="{4CF0ED30-B1C8-4F9F-A6F3-6590B02E38C4}"/>
              </a:ext>
            </a:extLst>
          </p:cNvPr>
          <p:cNvSpPr/>
          <p:nvPr/>
        </p:nvSpPr>
        <p:spPr>
          <a:xfrm>
            <a:off x="1016082" y="2401465"/>
            <a:ext cx="3390672" cy="338554"/>
          </a:xfrm>
          <a:prstGeom prst="rect">
            <a:avLst/>
          </a:prstGeom>
        </p:spPr>
        <p:txBody>
          <a:bodyPr wrap="none">
            <a:spAutoFit/>
          </a:bodyPr>
          <a:lstStyle/>
          <a:p>
            <a:r>
              <a:rPr lang="en-US" sz="1600" dirty="0"/>
              <a:t>Incomplete or erroneous specifications </a:t>
            </a:r>
          </a:p>
        </p:txBody>
      </p:sp>
      <p:sp>
        <p:nvSpPr>
          <p:cNvPr id="7" name="Rectangle 6">
            <a:extLst>
              <a:ext uri="{FF2B5EF4-FFF2-40B4-BE49-F238E27FC236}">
                <a16:creationId xmlns:a16="http://schemas.microsoft.com/office/drawing/2014/main" id="{7F90F696-52B4-4A67-BDF0-35725DF7D261}"/>
              </a:ext>
            </a:extLst>
          </p:cNvPr>
          <p:cNvSpPr/>
          <p:nvPr/>
        </p:nvSpPr>
        <p:spPr>
          <a:xfrm>
            <a:off x="0" y="2629436"/>
            <a:ext cx="4426212" cy="369332"/>
          </a:xfrm>
          <a:prstGeom prst="rect">
            <a:avLst/>
          </a:prstGeom>
        </p:spPr>
        <p:txBody>
          <a:bodyPr wrap="none">
            <a:spAutoFit/>
          </a:bodyPr>
          <a:lstStyle/>
          <a:p>
            <a:r>
              <a:rPr lang="en-US" dirty="0"/>
              <a:t>Misinterpretation of customer communication </a:t>
            </a:r>
          </a:p>
        </p:txBody>
      </p:sp>
      <p:sp>
        <p:nvSpPr>
          <p:cNvPr id="8" name="Rectangle 7">
            <a:extLst>
              <a:ext uri="{FF2B5EF4-FFF2-40B4-BE49-F238E27FC236}">
                <a16:creationId xmlns:a16="http://schemas.microsoft.com/office/drawing/2014/main" id="{60F3AE61-3172-43C4-ABA5-7AD0AE823B4C}"/>
              </a:ext>
            </a:extLst>
          </p:cNvPr>
          <p:cNvSpPr/>
          <p:nvPr/>
        </p:nvSpPr>
        <p:spPr>
          <a:xfrm>
            <a:off x="504947" y="2857407"/>
            <a:ext cx="3921266" cy="369332"/>
          </a:xfrm>
          <a:prstGeom prst="rect">
            <a:avLst/>
          </a:prstGeom>
        </p:spPr>
        <p:txBody>
          <a:bodyPr wrap="none">
            <a:spAutoFit/>
          </a:bodyPr>
          <a:lstStyle/>
          <a:p>
            <a:r>
              <a:rPr lang="en-US" dirty="0"/>
              <a:t>Intentional deviation from specifications </a:t>
            </a:r>
          </a:p>
        </p:txBody>
      </p:sp>
      <p:sp>
        <p:nvSpPr>
          <p:cNvPr id="9" name="TextBox 8">
            <a:extLst>
              <a:ext uri="{FF2B5EF4-FFF2-40B4-BE49-F238E27FC236}">
                <a16:creationId xmlns:a16="http://schemas.microsoft.com/office/drawing/2014/main" id="{713707BA-E103-4639-AB17-01714C7D3EE6}"/>
              </a:ext>
            </a:extLst>
          </p:cNvPr>
          <p:cNvSpPr txBox="1"/>
          <p:nvPr/>
        </p:nvSpPr>
        <p:spPr>
          <a:xfrm>
            <a:off x="1016082" y="4021394"/>
            <a:ext cx="2553028" cy="369332"/>
          </a:xfrm>
          <a:prstGeom prst="rect">
            <a:avLst/>
          </a:prstGeom>
          <a:noFill/>
        </p:spPr>
        <p:txBody>
          <a:bodyPr wrap="square" rtlCol="0">
            <a:spAutoFit/>
          </a:bodyPr>
          <a:lstStyle/>
          <a:p>
            <a:r>
              <a:rPr lang="en-US" dirty="0">
                <a:hlinkClick r:id="rId3" action="ppaction://hlinksldjump"/>
              </a:rPr>
              <a:t>All full name</a:t>
            </a:r>
            <a:endParaRPr lang="en-US" dirty="0"/>
          </a:p>
        </p:txBody>
      </p:sp>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B426244B-8009-412D-B79F-3C5759CCA8A4}"/>
                  </a:ext>
                </a:extLst>
              </p:cNvPr>
              <p:cNvGraphicFramePr>
                <a:graphicFrameLocks noChangeAspect="1"/>
              </p:cNvGraphicFramePr>
              <p:nvPr>
                <p:extLst/>
              </p:nvPr>
            </p:nvGraphicFramePr>
            <p:xfrm>
              <a:off x="455468" y="3377847"/>
              <a:ext cx="3048000" cy="1714500"/>
            </p:xfrm>
            <a:graphic>
              <a:graphicData uri="http://schemas.microsoft.com/office/powerpoint/2016/slidezoom">
                <pslz:sldZm>
                  <pslz:sldZmObj sldId="580" cId="2595508953">
                    <pslz:zmPr id="{919CADB7-3F13-4C1C-818E-1CE7DB4D137C}"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3" name="Slide Zoom 12">
                <a:hlinkClick r:id="rId5" action="ppaction://hlinksldjump"/>
                <a:extLst>
                  <a:ext uri="{FF2B5EF4-FFF2-40B4-BE49-F238E27FC236}">
                    <a16:creationId xmlns:a16="http://schemas.microsoft.com/office/drawing/2014/main" id="{B426244B-8009-412D-B79F-3C5759CCA8A4}"/>
                  </a:ext>
                </a:extLst>
              </p:cNvPr>
              <p:cNvPicPr>
                <a:picLocks noGrp="1" noRot="1" noChangeAspect="1" noMove="1" noResize="1" noEditPoints="1" noAdjustHandles="1" noChangeArrowheads="1" noChangeShapeType="1"/>
              </p:cNvPicPr>
              <p:nvPr/>
            </p:nvPicPr>
            <p:blipFill>
              <a:blip r:embed="rId6"/>
              <a:stretch>
                <a:fillRect/>
              </a:stretch>
            </p:blipFill>
            <p:spPr>
              <a:xfrm>
                <a:off x="455468" y="3377847"/>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3260338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Software Quality Assurance</a:t>
            </a:r>
          </a:p>
        </p:txBody>
      </p:sp>
      <p:sp>
        <p:nvSpPr>
          <p:cNvPr id="4" name="Content Placeholder 2"/>
          <p:cNvSpPr>
            <a:spLocks noGrp="1"/>
          </p:cNvSpPr>
          <p:nvPr>
            <p:ph idx="1"/>
          </p:nvPr>
        </p:nvSpPr>
        <p:spPr/>
        <p:txBody>
          <a:bodyPr/>
          <a:lstStyle/>
          <a:p>
            <a:r>
              <a:rPr lang="en-IN" b="1" dirty="0">
                <a:solidFill>
                  <a:srgbClr val="C00000"/>
                </a:solidFill>
              </a:rPr>
              <a:t>Statistical</a:t>
            </a:r>
            <a:r>
              <a:rPr lang="en-IN" dirty="0"/>
              <a:t> </a:t>
            </a:r>
            <a:r>
              <a:rPr lang="en-IN" b="1" dirty="0">
                <a:solidFill>
                  <a:srgbClr val="C00000"/>
                </a:solidFill>
              </a:rPr>
              <a:t>quality assurance </a:t>
            </a:r>
            <a:r>
              <a:rPr lang="en-US" dirty="0"/>
              <a:t>is used to identify the potential variations in the manufacturing process and predict potential defects.</a:t>
            </a:r>
            <a:endParaRPr lang="en-IN" dirty="0"/>
          </a:p>
          <a:p>
            <a:r>
              <a:rPr lang="en-IN" dirty="0"/>
              <a:t>Statistical </a:t>
            </a:r>
            <a:r>
              <a:rPr lang="en-IN" b="1" dirty="0">
                <a:solidFill>
                  <a:srgbClr val="C00000"/>
                </a:solidFill>
              </a:rPr>
              <a:t>quality assurance </a:t>
            </a:r>
            <a:r>
              <a:rPr lang="en-IN" dirty="0"/>
              <a:t>implies </a:t>
            </a:r>
            <a:r>
              <a:rPr lang="en-IN" b="1" dirty="0">
                <a:solidFill>
                  <a:srgbClr val="C00000"/>
                </a:solidFill>
              </a:rPr>
              <a:t>the following steps</a:t>
            </a:r>
            <a:r>
              <a:rPr lang="en-IN" dirty="0"/>
              <a:t>:</a:t>
            </a:r>
          </a:p>
          <a:p>
            <a:pPr marL="819150" lvl="1" indent="-457200">
              <a:buFont typeface="+mj-lt"/>
              <a:buAutoNum type="arabicPeriod"/>
            </a:pPr>
            <a:r>
              <a:rPr lang="en-IN" sz="2200" b="1" dirty="0">
                <a:solidFill>
                  <a:srgbClr val="C00000"/>
                </a:solidFill>
              </a:rPr>
              <a:t>Information</a:t>
            </a:r>
            <a:r>
              <a:rPr lang="en-IN" sz="2200" dirty="0">
                <a:solidFill>
                  <a:srgbClr val="C00000"/>
                </a:solidFill>
              </a:rPr>
              <a:t> </a:t>
            </a:r>
            <a:r>
              <a:rPr lang="en-IN" sz="2200" dirty="0"/>
              <a:t>about software </a:t>
            </a:r>
            <a:r>
              <a:rPr lang="en-IN" sz="2200" b="1" dirty="0">
                <a:solidFill>
                  <a:srgbClr val="C00000"/>
                </a:solidFill>
              </a:rPr>
              <a:t>defects is collected </a:t>
            </a:r>
            <a:r>
              <a:rPr lang="en-IN" sz="2200" dirty="0"/>
              <a:t>and </a:t>
            </a:r>
            <a:r>
              <a:rPr lang="en-IN" sz="2200" b="1" dirty="0">
                <a:solidFill>
                  <a:srgbClr val="C00000"/>
                </a:solidFill>
              </a:rPr>
              <a:t>categorized</a:t>
            </a:r>
            <a:endParaRPr lang="en-IN" sz="2200" dirty="0"/>
          </a:p>
          <a:p>
            <a:pPr marL="819150" lvl="1" indent="-457200">
              <a:buFont typeface="+mj-lt"/>
              <a:buAutoNum type="arabicPeriod"/>
            </a:pPr>
            <a:r>
              <a:rPr lang="en-IN" sz="2200" b="1" dirty="0">
                <a:solidFill>
                  <a:srgbClr val="C00000"/>
                </a:solidFill>
              </a:rPr>
              <a:t>An attempt </a:t>
            </a:r>
            <a:r>
              <a:rPr lang="en-IN" sz="2200" dirty="0"/>
              <a:t>is made to </a:t>
            </a:r>
            <a:r>
              <a:rPr lang="en-IN" sz="2200" b="1" dirty="0">
                <a:solidFill>
                  <a:srgbClr val="C00000"/>
                </a:solidFill>
              </a:rPr>
              <a:t>trace each defect </a:t>
            </a:r>
            <a:r>
              <a:rPr lang="en-IN" sz="2200" dirty="0"/>
              <a:t>to its underlying </a:t>
            </a:r>
            <a:r>
              <a:rPr lang="en-IN" sz="2200" b="1" dirty="0">
                <a:solidFill>
                  <a:srgbClr val="C00000"/>
                </a:solidFill>
              </a:rPr>
              <a:t>cause </a:t>
            </a:r>
          </a:p>
          <a:p>
            <a:pPr lvl="2">
              <a:buFont typeface="Courier New" pitchFamily="49" charset="0"/>
              <a:buChar char="o"/>
            </a:pPr>
            <a:r>
              <a:rPr lang="en-IN" sz="2200" dirty="0"/>
              <a:t>Ex., non-conformance to specifications, design error, violation of standards, poor communication with the customer</a:t>
            </a:r>
          </a:p>
          <a:p>
            <a:pPr marL="819150" lvl="1" indent="-457200">
              <a:buFont typeface="+mj-lt"/>
              <a:buAutoNum type="arabicPeriod"/>
            </a:pPr>
            <a:r>
              <a:rPr lang="en-IN" sz="2200" b="1" dirty="0">
                <a:solidFill>
                  <a:srgbClr val="C00000"/>
                </a:solidFill>
              </a:rPr>
              <a:t>Using</a:t>
            </a:r>
            <a:r>
              <a:rPr lang="en-IN" sz="2200" dirty="0">
                <a:solidFill>
                  <a:srgbClr val="C00000"/>
                </a:solidFill>
              </a:rPr>
              <a:t> </a:t>
            </a:r>
            <a:r>
              <a:rPr lang="en-IN" sz="2200" dirty="0"/>
              <a:t>the </a:t>
            </a:r>
            <a:r>
              <a:rPr lang="en-IN" sz="2200" b="1" dirty="0">
                <a:solidFill>
                  <a:srgbClr val="C00000"/>
                </a:solidFill>
              </a:rPr>
              <a:t>Pareto principle </a:t>
            </a:r>
            <a:r>
              <a:rPr lang="en-IN" sz="2200" dirty="0"/>
              <a:t>(80 </a:t>
            </a:r>
            <a:r>
              <a:rPr lang="en-IN" sz="2200" dirty="0" err="1"/>
              <a:t>percent</a:t>
            </a:r>
            <a:r>
              <a:rPr lang="en-IN" sz="2200" dirty="0"/>
              <a:t> of the defects can be traced to 20 </a:t>
            </a:r>
            <a:r>
              <a:rPr lang="en-IN" sz="2200" dirty="0" err="1"/>
              <a:t>percent</a:t>
            </a:r>
            <a:r>
              <a:rPr lang="en-IN" sz="2200" dirty="0"/>
              <a:t> of all possible causes), </a:t>
            </a:r>
            <a:r>
              <a:rPr lang="en-IN" sz="2200" b="1" dirty="0"/>
              <a:t>isolate the 20 </a:t>
            </a:r>
            <a:r>
              <a:rPr lang="en-IN" sz="2200" b="1" dirty="0" err="1"/>
              <a:t>percent</a:t>
            </a:r>
            <a:r>
              <a:rPr lang="en-IN" sz="2200" dirty="0"/>
              <a:t> (the "vital few").</a:t>
            </a:r>
          </a:p>
          <a:p>
            <a:pPr marL="819150" lvl="1" indent="-457200">
              <a:buFont typeface="+mj-lt"/>
              <a:buAutoNum type="arabicPeriod"/>
            </a:pPr>
            <a:r>
              <a:rPr lang="en-IN" sz="2200" dirty="0"/>
              <a:t>Once the vital few causes have been identified, </a:t>
            </a:r>
            <a:r>
              <a:rPr lang="en-IN" sz="2200" b="1" dirty="0">
                <a:solidFill>
                  <a:srgbClr val="C00000"/>
                </a:solidFill>
              </a:rPr>
              <a:t>move to correct the problems </a:t>
            </a:r>
            <a:r>
              <a:rPr lang="en-IN" sz="2200" dirty="0"/>
              <a:t>that have caused the defects.</a:t>
            </a:r>
          </a:p>
          <a:p>
            <a:r>
              <a:rPr lang="en-IN" dirty="0"/>
              <a:t>Some of the defects are uncovered as software is being developed.</a:t>
            </a:r>
          </a:p>
          <a:p>
            <a:r>
              <a:rPr lang="en-IN" dirty="0"/>
              <a:t>Other are encountered after the software has been released.</a:t>
            </a:r>
            <a:endParaRPr lang="en-US" dirty="0"/>
          </a:p>
        </p:txBody>
      </p:sp>
    </p:spTree>
    <p:extLst>
      <p:ext uri="{BB962C8B-B14F-4D97-AF65-F5344CB8AC3E}">
        <p14:creationId xmlns:p14="http://schemas.microsoft.com/office/powerpoint/2010/main" val="95468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SQA (Cont.)</a:t>
            </a:r>
          </a:p>
        </p:txBody>
      </p:sp>
      <p:sp>
        <p:nvSpPr>
          <p:cNvPr id="3" name="Content Placeholder 2"/>
          <p:cNvSpPr>
            <a:spLocks noGrp="1"/>
          </p:cNvSpPr>
          <p:nvPr>
            <p:ph idx="1"/>
          </p:nvPr>
        </p:nvSpPr>
        <p:spPr>
          <a:xfrm>
            <a:off x="262359" y="1149740"/>
            <a:ext cx="11929641" cy="5072899"/>
          </a:xfrm>
        </p:spPr>
        <p:txBody>
          <a:bodyPr/>
          <a:lstStyle/>
          <a:p>
            <a:r>
              <a:rPr lang="en-US" dirty="0"/>
              <a:t>Incomplete or erroneous specifications (IES)</a:t>
            </a:r>
          </a:p>
          <a:p>
            <a:r>
              <a:rPr lang="en-US" dirty="0"/>
              <a:t>Misinterpretation of customer communication (MCC)</a:t>
            </a:r>
          </a:p>
          <a:p>
            <a:r>
              <a:rPr lang="en-US" dirty="0"/>
              <a:t>Intentional deviation from specifications (IDS)</a:t>
            </a:r>
          </a:p>
          <a:p>
            <a:r>
              <a:rPr lang="en-US" dirty="0"/>
              <a:t>Violation of programming standards (VPS)</a:t>
            </a:r>
          </a:p>
          <a:p>
            <a:r>
              <a:rPr lang="en-US" dirty="0"/>
              <a:t>Error in data representation (EDR)</a:t>
            </a:r>
          </a:p>
          <a:p>
            <a:r>
              <a:rPr lang="en-US" dirty="0"/>
              <a:t>Inconsistent component interface (ICI)</a:t>
            </a:r>
          </a:p>
          <a:p>
            <a:r>
              <a:rPr lang="en-US" dirty="0"/>
              <a:t>Error in design logic (EDL)</a:t>
            </a:r>
          </a:p>
          <a:p>
            <a:r>
              <a:rPr lang="en-US" dirty="0"/>
              <a:t>Incomplete or erroneous testing (IET)</a:t>
            </a:r>
          </a:p>
          <a:p>
            <a:r>
              <a:rPr lang="en-US" dirty="0"/>
              <a:t>Inaccurate or incomplete documentation (IID)</a:t>
            </a:r>
          </a:p>
          <a:p>
            <a:r>
              <a:rPr lang="en-US" dirty="0"/>
              <a:t>Error in programming language translation of design (PLT)</a:t>
            </a:r>
          </a:p>
          <a:p>
            <a:r>
              <a:rPr lang="en-US" dirty="0"/>
              <a:t>Ambiguous or inconsistent human/computer interface (HCI)</a:t>
            </a:r>
          </a:p>
          <a:p>
            <a:r>
              <a:rPr lang="en-US" dirty="0"/>
              <a:t>Miscellaneous (MIS)</a:t>
            </a:r>
          </a:p>
          <a:p>
            <a:endParaRPr lang="en-US" dirty="0"/>
          </a:p>
        </p:txBody>
      </p:sp>
      <p:sp>
        <p:nvSpPr>
          <p:cNvPr id="4" name="Rectangle 3"/>
          <p:cNvSpPr/>
          <p:nvPr/>
        </p:nvSpPr>
        <p:spPr>
          <a:xfrm>
            <a:off x="0" y="682173"/>
            <a:ext cx="9267371" cy="461665"/>
          </a:xfrm>
          <a:prstGeom prst="rect">
            <a:avLst/>
          </a:prstGeom>
        </p:spPr>
        <p:txBody>
          <a:bodyPr wrap="square">
            <a:spAutoFit/>
          </a:bodyPr>
          <a:lstStyle/>
          <a:p>
            <a:pPr algn="ctr"/>
            <a:r>
              <a:rPr lang="en-IN" sz="2400" dirty="0"/>
              <a:t>Uncovered </a:t>
            </a:r>
            <a:r>
              <a:rPr lang="en-IN" sz="2400" b="1" dirty="0"/>
              <a:t>errors can be tracked to</a:t>
            </a:r>
            <a:r>
              <a:rPr lang="en-IN" sz="2400" dirty="0"/>
              <a:t> (one or more) of the </a:t>
            </a:r>
            <a:r>
              <a:rPr lang="en-IN" sz="2400" b="1" dirty="0"/>
              <a:t>following causes</a:t>
            </a:r>
            <a:endParaRPr lang="en-US" sz="2400" b="1" dirty="0"/>
          </a:p>
        </p:txBody>
      </p:sp>
      <p:pic>
        <p:nvPicPr>
          <p:cNvPr id="6" name="Picture 5"/>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541940" y="137528"/>
            <a:ext cx="1444853" cy="990600"/>
          </a:xfrm>
          <a:prstGeom prst="rect">
            <a:avLst/>
          </a:prstGeom>
        </p:spPr>
      </p:pic>
    </p:spTree>
    <p:extLst>
      <p:ext uri="{BB962C8B-B14F-4D97-AF65-F5344CB8AC3E}">
        <p14:creationId xmlns:p14="http://schemas.microsoft.com/office/powerpoint/2010/main" val="2595508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SQA (Cont.)</a:t>
            </a:r>
          </a:p>
        </p:txBody>
      </p:sp>
      <p:sp>
        <p:nvSpPr>
          <p:cNvPr id="3" name="Content Placeholder 2"/>
          <p:cNvSpPr>
            <a:spLocks noGrp="1"/>
          </p:cNvSpPr>
          <p:nvPr>
            <p:ph idx="1"/>
          </p:nvPr>
        </p:nvSpPr>
        <p:spPr>
          <a:xfrm>
            <a:off x="262359" y="1149740"/>
            <a:ext cx="11929641" cy="5072899"/>
          </a:xfrm>
        </p:spPr>
        <p:txBody>
          <a:bodyPr/>
          <a:lstStyle/>
          <a:p>
            <a:r>
              <a:rPr lang="en-US" dirty="0"/>
              <a:t>Incomplete or erroneous specifications (IES)</a:t>
            </a:r>
          </a:p>
          <a:p>
            <a:r>
              <a:rPr lang="en-US" dirty="0"/>
              <a:t>Misinterpretation of customer communication (MCC)</a:t>
            </a:r>
          </a:p>
          <a:p>
            <a:r>
              <a:rPr lang="en-US" dirty="0"/>
              <a:t>Intentional deviation from specifications (IDS)</a:t>
            </a:r>
          </a:p>
          <a:p>
            <a:r>
              <a:rPr lang="en-US" dirty="0"/>
              <a:t>Violation of programming standards (VPS)</a:t>
            </a:r>
          </a:p>
          <a:p>
            <a:r>
              <a:rPr lang="en-US" dirty="0"/>
              <a:t>Error in data representation (EDR)</a:t>
            </a:r>
          </a:p>
          <a:p>
            <a:r>
              <a:rPr lang="en-US" dirty="0"/>
              <a:t>Inconsistent component interface (ICI)</a:t>
            </a:r>
          </a:p>
          <a:p>
            <a:r>
              <a:rPr lang="en-US" dirty="0"/>
              <a:t>Error in design logic (EDL)</a:t>
            </a:r>
          </a:p>
          <a:p>
            <a:r>
              <a:rPr lang="en-US" dirty="0"/>
              <a:t>Incomplete or erroneous testing (IET)</a:t>
            </a:r>
          </a:p>
          <a:p>
            <a:r>
              <a:rPr lang="en-US" dirty="0"/>
              <a:t>Inaccurate or incomplete documentation (IID)</a:t>
            </a:r>
          </a:p>
          <a:p>
            <a:r>
              <a:rPr lang="en-US" dirty="0"/>
              <a:t>Error in programming language translation of design (PLT)</a:t>
            </a:r>
          </a:p>
          <a:p>
            <a:r>
              <a:rPr lang="en-US" dirty="0"/>
              <a:t>Ambiguous or inconsistent human/computer interface (HCI)</a:t>
            </a:r>
          </a:p>
          <a:p>
            <a:r>
              <a:rPr lang="en-US" dirty="0"/>
              <a:t>Miscellaneous (MIS)</a:t>
            </a:r>
          </a:p>
          <a:p>
            <a:endParaRPr lang="en-US" dirty="0"/>
          </a:p>
        </p:txBody>
      </p:sp>
      <p:sp>
        <p:nvSpPr>
          <p:cNvPr id="4" name="Rectangle 3"/>
          <p:cNvSpPr/>
          <p:nvPr/>
        </p:nvSpPr>
        <p:spPr>
          <a:xfrm>
            <a:off x="0" y="682173"/>
            <a:ext cx="9267371" cy="461665"/>
          </a:xfrm>
          <a:prstGeom prst="rect">
            <a:avLst/>
          </a:prstGeom>
        </p:spPr>
        <p:txBody>
          <a:bodyPr wrap="square">
            <a:spAutoFit/>
          </a:bodyPr>
          <a:lstStyle/>
          <a:p>
            <a:pPr algn="ctr"/>
            <a:r>
              <a:rPr lang="en-IN" sz="2400" dirty="0"/>
              <a:t>Uncovered </a:t>
            </a:r>
            <a:r>
              <a:rPr lang="en-IN" sz="2400" b="1" dirty="0"/>
              <a:t>errors can be tracked to</a:t>
            </a:r>
            <a:r>
              <a:rPr lang="en-IN" sz="2400" dirty="0"/>
              <a:t> (one or more) of the </a:t>
            </a:r>
            <a:r>
              <a:rPr lang="en-IN" sz="2400" b="1" dirty="0"/>
              <a:t>following causes</a:t>
            </a:r>
            <a:endParaRPr lang="en-US" sz="2400" b="1" dirty="0"/>
          </a:p>
        </p:txBody>
      </p:sp>
      <p:pic>
        <p:nvPicPr>
          <p:cNvPr id="6" name="Picture 5"/>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541940" y="137528"/>
            <a:ext cx="1444853" cy="990600"/>
          </a:xfrm>
          <a:prstGeom prst="rect">
            <a:avLst/>
          </a:prstGeom>
        </p:spPr>
      </p:pic>
    </p:spTree>
    <p:extLst>
      <p:ext uri="{BB962C8B-B14F-4D97-AF65-F5344CB8AC3E}">
        <p14:creationId xmlns:p14="http://schemas.microsoft.com/office/powerpoint/2010/main" val="2595508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dirty="0"/>
              <a:t>Software Reviews (Formal Technical Reviews)</a:t>
            </a:r>
            <a:endParaRPr lang="en-US" dirty="0"/>
          </a:p>
        </p:txBody>
      </p:sp>
      <p:sp>
        <p:nvSpPr>
          <p:cNvPr id="4" name="Content Placeholder 2"/>
          <p:cNvSpPr>
            <a:spLocks noGrp="1"/>
          </p:cNvSpPr>
          <p:nvPr>
            <p:ph idx="1"/>
          </p:nvPr>
        </p:nvSpPr>
        <p:spPr/>
        <p:txBody>
          <a:bodyPr/>
          <a:lstStyle/>
          <a:p>
            <a:r>
              <a:rPr lang="en-IN" dirty="0"/>
              <a:t>A formal technical </a:t>
            </a:r>
            <a:r>
              <a:rPr lang="en-IN" b="1" dirty="0">
                <a:solidFill>
                  <a:srgbClr val="C00000"/>
                </a:solidFill>
              </a:rPr>
              <a:t>review (FTR)</a:t>
            </a:r>
            <a:r>
              <a:rPr lang="en-IN" dirty="0"/>
              <a:t> is a software </a:t>
            </a:r>
            <a:r>
              <a:rPr lang="en-IN" b="1" dirty="0">
                <a:solidFill>
                  <a:srgbClr val="C00000"/>
                </a:solidFill>
              </a:rPr>
              <a:t>quality</a:t>
            </a:r>
            <a:r>
              <a:rPr lang="en-IN" dirty="0">
                <a:solidFill>
                  <a:srgbClr val="C00000"/>
                </a:solidFill>
              </a:rPr>
              <a:t> </a:t>
            </a:r>
            <a:r>
              <a:rPr lang="en-IN" b="1" dirty="0">
                <a:solidFill>
                  <a:srgbClr val="C00000"/>
                </a:solidFill>
              </a:rPr>
              <a:t>control</a:t>
            </a:r>
            <a:r>
              <a:rPr lang="en-IN" dirty="0"/>
              <a:t> </a:t>
            </a:r>
            <a:r>
              <a:rPr lang="en-IN" b="1" dirty="0">
                <a:solidFill>
                  <a:srgbClr val="C00000"/>
                </a:solidFill>
              </a:rPr>
              <a:t>activity</a:t>
            </a:r>
            <a:r>
              <a:rPr lang="en-IN" dirty="0">
                <a:solidFill>
                  <a:srgbClr val="C00000"/>
                </a:solidFill>
              </a:rPr>
              <a:t> </a:t>
            </a:r>
            <a:r>
              <a:rPr lang="en-IN" dirty="0"/>
              <a:t>performed by software engineers (and others)</a:t>
            </a:r>
          </a:p>
          <a:p>
            <a:r>
              <a:rPr lang="en-IN" b="1" dirty="0"/>
              <a:t>The objectives of an FTR are:</a:t>
            </a:r>
          </a:p>
          <a:p>
            <a:pPr marL="819150" lvl="1" indent="-457200">
              <a:buFont typeface="+mj-lt"/>
              <a:buAutoNum type="arabicPeriod"/>
            </a:pPr>
            <a:r>
              <a:rPr lang="en-IN" sz="2200" dirty="0"/>
              <a:t>To </a:t>
            </a:r>
            <a:r>
              <a:rPr lang="en-IN" sz="2200" b="1" dirty="0">
                <a:solidFill>
                  <a:srgbClr val="C00000"/>
                </a:solidFill>
              </a:rPr>
              <a:t>uncover errors</a:t>
            </a:r>
            <a:r>
              <a:rPr lang="en-IN" sz="2200" dirty="0"/>
              <a:t> in </a:t>
            </a:r>
            <a:r>
              <a:rPr lang="en-IN" sz="2200" dirty="0">
                <a:solidFill>
                  <a:srgbClr val="C00000"/>
                </a:solidFill>
              </a:rPr>
              <a:t>function</a:t>
            </a:r>
            <a:r>
              <a:rPr lang="en-IN" sz="2200" dirty="0"/>
              <a:t>, </a:t>
            </a:r>
            <a:r>
              <a:rPr lang="en-IN" sz="2200" dirty="0">
                <a:solidFill>
                  <a:srgbClr val="C00000"/>
                </a:solidFill>
              </a:rPr>
              <a:t>logic</a:t>
            </a:r>
            <a:r>
              <a:rPr lang="en-IN" sz="2200" dirty="0"/>
              <a:t>, or </a:t>
            </a:r>
            <a:r>
              <a:rPr lang="en-IN" sz="2200" dirty="0">
                <a:solidFill>
                  <a:srgbClr val="C00000"/>
                </a:solidFill>
              </a:rPr>
              <a:t>implementation</a:t>
            </a:r>
            <a:r>
              <a:rPr lang="en-IN" sz="2200" dirty="0"/>
              <a:t>; for any representation of the software</a:t>
            </a:r>
          </a:p>
          <a:p>
            <a:pPr marL="819150" lvl="1" indent="-457200">
              <a:buFont typeface="+mj-lt"/>
              <a:buAutoNum type="arabicPeriod"/>
            </a:pPr>
            <a:r>
              <a:rPr lang="en-IN" sz="2200" dirty="0"/>
              <a:t>To </a:t>
            </a:r>
            <a:r>
              <a:rPr lang="en-IN" sz="2200" b="1" dirty="0">
                <a:solidFill>
                  <a:srgbClr val="C00000"/>
                </a:solidFill>
              </a:rPr>
              <a:t>verify</a:t>
            </a:r>
            <a:r>
              <a:rPr lang="en-IN" sz="2200" dirty="0">
                <a:solidFill>
                  <a:srgbClr val="C00000"/>
                </a:solidFill>
              </a:rPr>
              <a:t> </a:t>
            </a:r>
            <a:r>
              <a:rPr lang="en-IN" sz="2200" dirty="0"/>
              <a:t>that the </a:t>
            </a:r>
            <a:r>
              <a:rPr lang="en-IN" sz="2200" b="1" dirty="0">
                <a:solidFill>
                  <a:srgbClr val="C00000"/>
                </a:solidFill>
              </a:rPr>
              <a:t>software under review meets</a:t>
            </a:r>
            <a:r>
              <a:rPr lang="en-IN" sz="2200" dirty="0">
                <a:solidFill>
                  <a:srgbClr val="C00000"/>
                </a:solidFill>
              </a:rPr>
              <a:t> </a:t>
            </a:r>
            <a:r>
              <a:rPr lang="en-IN" sz="2200" dirty="0"/>
              <a:t>its </a:t>
            </a:r>
            <a:r>
              <a:rPr lang="en-IN" sz="2200" dirty="0">
                <a:solidFill>
                  <a:srgbClr val="C00000"/>
                </a:solidFill>
              </a:rPr>
              <a:t>requirements</a:t>
            </a:r>
            <a:endParaRPr lang="en-IN" sz="2200" dirty="0"/>
          </a:p>
          <a:p>
            <a:pPr marL="819150" lvl="1" indent="-457200">
              <a:buFont typeface="+mj-lt"/>
              <a:buAutoNum type="arabicPeriod"/>
            </a:pPr>
            <a:r>
              <a:rPr lang="en-IN" sz="2200" dirty="0"/>
              <a:t>To </a:t>
            </a:r>
            <a:r>
              <a:rPr lang="en-IN" sz="2200" b="1" dirty="0">
                <a:solidFill>
                  <a:srgbClr val="C00000"/>
                </a:solidFill>
              </a:rPr>
              <a:t>ensure</a:t>
            </a:r>
            <a:r>
              <a:rPr lang="en-IN" sz="2200" dirty="0">
                <a:solidFill>
                  <a:srgbClr val="C00000"/>
                </a:solidFill>
              </a:rPr>
              <a:t> </a:t>
            </a:r>
            <a:r>
              <a:rPr lang="en-IN" sz="2200" dirty="0"/>
              <a:t>that the software has been </a:t>
            </a:r>
            <a:r>
              <a:rPr lang="en-IN" sz="2200" b="1" dirty="0">
                <a:solidFill>
                  <a:srgbClr val="C00000"/>
                </a:solidFill>
              </a:rPr>
              <a:t>represented according to predefined standards</a:t>
            </a:r>
          </a:p>
          <a:p>
            <a:pPr marL="819150" lvl="1" indent="-457200">
              <a:buFont typeface="+mj-lt"/>
              <a:buAutoNum type="arabicPeriod"/>
            </a:pPr>
            <a:r>
              <a:rPr lang="en-IN" sz="2200" dirty="0"/>
              <a:t>To </a:t>
            </a:r>
            <a:r>
              <a:rPr lang="en-IN" sz="2200" b="1" dirty="0">
                <a:solidFill>
                  <a:srgbClr val="C00000"/>
                </a:solidFill>
              </a:rPr>
              <a:t>achieve software </a:t>
            </a:r>
            <a:r>
              <a:rPr lang="en-IN" sz="2200" dirty="0"/>
              <a:t>that is </a:t>
            </a:r>
            <a:r>
              <a:rPr lang="en-IN" sz="2200" b="1" dirty="0">
                <a:solidFill>
                  <a:srgbClr val="C00000"/>
                </a:solidFill>
              </a:rPr>
              <a:t>developed</a:t>
            </a:r>
            <a:r>
              <a:rPr lang="en-IN" sz="2200" dirty="0">
                <a:solidFill>
                  <a:srgbClr val="C00000"/>
                </a:solidFill>
              </a:rPr>
              <a:t> </a:t>
            </a:r>
            <a:r>
              <a:rPr lang="en-IN" sz="2200" dirty="0"/>
              <a:t>in a </a:t>
            </a:r>
            <a:r>
              <a:rPr lang="en-IN" sz="2200" b="1" dirty="0">
                <a:solidFill>
                  <a:srgbClr val="C00000"/>
                </a:solidFill>
              </a:rPr>
              <a:t>uniform manner</a:t>
            </a:r>
            <a:endParaRPr lang="en-IN" sz="2200" dirty="0"/>
          </a:p>
          <a:p>
            <a:pPr marL="819150" lvl="1" indent="-457200">
              <a:buFont typeface="+mj-lt"/>
              <a:buAutoNum type="arabicPeriod"/>
            </a:pPr>
            <a:r>
              <a:rPr lang="en-IN" sz="2200" dirty="0"/>
              <a:t>To </a:t>
            </a:r>
            <a:r>
              <a:rPr lang="en-IN" sz="2200" b="1" dirty="0">
                <a:solidFill>
                  <a:srgbClr val="C00000"/>
                </a:solidFill>
              </a:rPr>
              <a:t>make projects </a:t>
            </a:r>
            <a:r>
              <a:rPr lang="en-IN" sz="2200" dirty="0"/>
              <a:t>more </a:t>
            </a:r>
            <a:r>
              <a:rPr lang="en-IN" sz="2200" b="1" dirty="0">
                <a:solidFill>
                  <a:srgbClr val="C00000"/>
                </a:solidFill>
              </a:rPr>
              <a:t>manageable</a:t>
            </a:r>
          </a:p>
          <a:p>
            <a:r>
              <a:rPr lang="en-IN" dirty="0"/>
              <a:t>During the </a:t>
            </a:r>
            <a:r>
              <a:rPr lang="en-IN" b="1" dirty="0">
                <a:solidFill>
                  <a:srgbClr val="C00000"/>
                </a:solidFill>
              </a:rPr>
              <a:t>FTR</a:t>
            </a:r>
            <a:r>
              <a:rPr lang="en-IN" dirty="0"/>
              <a:t>, </a:t>
            </a:r>
          </a:p>
          <a:p>
            <a:pPr lvl="1"/>
            <a:r>
              <a:rPr lang="en-IN" sz="2200" dirty="0"/>
              <a:t>a </a:t>
            </a:r>
            <a:r>
              <a:rPr lang="en-IN" sz="2200" b="1" dirty="0">
                <a:solidFill>
                  <a:srgbClr val="C00000"/>
                </a:solidFill>
              </a:rPr>
              <a:t>reviewer</a:t>
            </a:r>
            <a:r>
              <a:rPr lang="en-IN" sz="2200" dirty="0">
                <a:solidFill>
                  <a:srgbClr val="C00000"/>
                </a:solidFill>
              </a:rPr>
              <a:t> </a:t>
            </a:r>
            <a:r>
              <a:rPr lang="en-IN" sz="2200" dirty="0"/>
              <a:t>(the recorder) actively </a:t>
            </a:r>
            <a:r>
              <a:rPr lang="en-IN" sz="2200" b="1" dirty="0">
                <a:solidFill>
                  <a:srgbClr val="C00000"/>
                </a:solidFill>
              </a:rPr>
              <a:t>records</a:t>
            </a:r>
            <a:r>
              <a:rPr lang="en-IN" sz="2200" dirty="0">
                <a:solidFill>
                  <a:srgbClr val="C00000"/>
                </a:solidFill>
              </a:rPr>
              <a:t> </a:t>
            </a:r>
            <a:r>
              <a:rPr lang="en-IN" sz="2200" dirty="0"/>
              <a:t>all </a:t>
            </a:r>
            <a:r>
              <a:rPr lang="en-IN" sz="2200" b="1" dirty="0">
                <a:solidFill>
                  <a:srgbClr val="C00000"/>
                </a:solidFill>
              </a:rPr>
              <a:t>issues</a:t>
            </a:r>
            <a:r>
              <a:rPr lang="en-IN" sz="2200" dirty="0">
                <a:solidFill>
                  <a:srgbClr val="C00000"/>
                </a:solidFill>
              </a:rPr>
              <a:t> </a:t>
            </a:r>
            <a:r>
              <a:rPr lang="en-IN" sz="2200" dirty="0"/>
              <a:t>that have been raised</a:t>
            </a:r>
          </a:p>
          <a:p>
            <a:r>
              <a:rPr lang="en-IN" dirty="0"/>
              <a:t>These are </a:t>
            </a:r>
            <a:r>
              <a:rPr lang="en-IN" b="1" dirty="0">
                <a:solidFill>
                  <a:srgbClr val="C00000"/>
                </a:solidFill>
              </a:rPr>
              <a:t>summarized at the end of </a:t>
            </a:r>
            <a:r>
              <a:rPr lang="en-IN" dirty="0"/>
              <a:t>the review </a:t>
            </a:r>
            <a:r>
              <a:rPr lang="en-IN" b="1" dirty="0">
                <a:solidFill>
                  <a:srgbClr val="C00000"/>
                </a:solidFill>
              </a:rPr>
              <a:t>meeting</a:t>
            </a:r>
            <a:r>
              <a:rPr lang="en-IN" dirty="0"/>
              <a:t>, and a reviewed issues list is produced.</a:t>
            </a:r>
          </a:p>
          <a:p>
            <a:pPr marL="361950" lvl="1" indent="0">
              <a:buNone/>
            </a:pPr>
            <a:endParaRPr lang="en-US" dirty="0"/>
          </a:p>
        </p:txBody>
      </p:sp>
    </p:spTree>
    <p:extLst>
      <p:ext uri="{BB962C8B-B14F-4D97-AF65-F5344CB8AC3E}">
        <p14:creationId xmlns:p14="http://schemas.microsoft.com/office/powerpoint/2010/main" val="4145135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Faults</a:t>
            </a:r>
          </a:p>
        </p:txBody>
      </p:sp>
      <p:sp>
        <p:nvSpPr>
          <p:cNvPr id="4" name="Content Placeholder 2"/>
          <p:cNvSpPr>
            <a:spLocks noGrp="1"/>
          </p:cNvSpPr>
          <p:nvPr>
            <p:ph idx="1"/>
          </p:nvPr>
        </p:nvSpPr>
        <p:spPr>
          <a:xfrm>
            <a:off x="131181" y="761846"/>
            <a:ext cx="3496965" cy="1012973"/>
          </a:xfrm>
        </p:spPr>
        <p:txBody>
          <a:bodyPr/>
          <a:lstStyle/>
          <a:p>
            <a:pPr algn="l"/>
            <a:r>
              <a:rPr lang="en-US" dirty="0"/>
              <a:t>Quite unavoidable</a:t>
            </a:r>
          </a:p>
          <a:p>
            <a:pPr algn="l"/>
            <a:r>
              <a:rPr lang="en-US" dirty="0"/>
              <a:t>Many reasons</a:t>
            </a:r>
          </a:p>
        </p:txBody>
      </p:sp>
      <p:sp>
        <p:nvSpPr>
          <p:cNvPr id="8" name="Rectangle 7"/>
          <p:cNvSpPr/>
          <p:nvPr/>
        </p:nvSpPr>
        <p:spPr>
          <a:xfrm>
            <a:off x="203751" y="1921939"/>
            <a:ext cx="3424395" cy="830997"/>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wrap="square">
            <a:spAutoFit/>
          </a:bodyPr>
          <a:lstStyle/>
          <a:p>
            <a:r>
              <a:rPr lang="en-US" sz="2400" dirty="0"/>
              <a:t>Complex formulas, activities, algorithms</a:t>
            </a:r>
          </a:p>
        </p:txBody>
      </p:sp>
      <p:sp>
        <p:nvSpPr>
          <p:cNvPr id="9" name="Rectangle 8"/>
          <p:cNvSpPr/>
          <p:nvPr/>
        </p:nvSpPr>
        <p:spPr>
          <a:xfrm>
            <a:off x="203751" y="2835467"/>
            <a:ext cx="3424395" cy="830997"/>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wrap="square">
            <a:spAutoFit/>
          </a:bodyPr>
          <a:lstStyle/>
          <a:p>
            <a:r>
              <a:rPr lang="en-US" sz="2400" dirty="0"/>
              <a:t>Customer is often unclear of needs</a:t>
            </a:r>
          </a:p>
        </p:txBody>
      </p:sp>
      <p:sp>
        <p:nvSpPr>
          <p:cNvPr id="10" name="Rectangle 9"/>
          <p:cNvSpPr/>
          <p:nvPr/>
        </p:nvSpPr>
        <p:spPr>
          <a:xfrm>
            <a:off x="203751" y="3790541"/>
            <a:ext cx="3424395" cy="461665"/>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wrap="square">
            <a:spAutoFit/>
          </a:bodyPr>
          <a:lstStyle/>
          <a:p>
            <a:r>
              <a:rPr lang="en-US" sz="2400" dirty="0"/>
              <a:t>Size of software</a:t>
            </a:r>
          </a:p>
        </p:txBody>
      </p:sp>
      <p:sp>
        <p:nvSpPr>
          <p:cNvPr id="11" name="Rectangle 10"/>
          <p:cNvSpPr/>
          <p:nvPr/>
        </p:nvSpPr>
        <p:spPr>
          <a:xfrm>
            <a:off x="154378" y="4376283"/>
            <a:ext cx="3424395" cy="461665"/>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wrap="square">
            <a:spAutoFit/>
          </a:bodyPr>
          <a:lstStyle/>
          <a:p>
            <a:r>
              <a:rPr lang="en-US" sz="2400" dirty="0"/>
              <a:t>Number of people involved</a:t>
            </a:r>
          </a:p>
        </p:txBody>
      </p:sp>
      <p:cxnSp>
        <p:nvCxnSpPr>
          <p:cNvPr id="12" name="Straight Connector 11"/>
          <p:cNvCxnSpPr/>
          <p:nvPr/>
        </p:nvCxnSpPr>
        <p:spPr>
          <a:xfrm>
            <a:off x="3751279" y="0"/>
            <a:ext cx="0" cy="6609347"/>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14" name="Rectangle 13"/>
          <p:cNvSpPr/>
          <p:nvPr/>
        </p:nvSpPr>
        <p:spPr>
          <a:xfrm>
            <a:off x="3874413" y="73985"/>
            <a:ext cx="2871299" cy="563231"/>
          </a:xfrm>
          <a:prstGeom prst="rect">
            <a:avLst/>
          </a:prstGeom>
        </p:spPr>
        <p:txBody>
          <a:bodyPr wrap="none">
            <a:spAutoFit/>
          </a:bodyPr>
          <a:lstStyle/>
          <a:p>
            <a:pPr>
              <a:lnSpc>
                <a:spcPct val="90000"/>
              </a:lnSpc>
              <a:spcBef>
                <a:spcPct val="0"/>
              </a:spcBef>
            </a:pPr>
            <a:r>
              <a:rPr lang="en-US" sz="3400" b="1" dirty="0">
                <a:solidFill>
                  <a:schemeClr val="tx1">
                    <a:lumMod val="90000"/>
                    <a:lumOff val="10000"/>
                  </a:schemeClr>
                </a:solidFill>
                <a:latin typeface="+mj-lt"/>
                <a:ea typeface="+mj-ea"/>
                <a:cs typeface="+mj-cs"/>
              </a:rPr>
              <a:t>Types of Faults</a:t>
            </a:r>
          </a:p>
        </p:txBody>
      </p:sp>
      <p:sp>
        <p:nvSpPr>
          <p:cNvPr id="15" name="TextBox 14"/>
          <p:cNvSpPr txBox="1"/>
          <p:nvPr/>
        </p:nvSpPr>
        <p:spPr>
          <a:xfrm>
            <a:off x="3874413" y="2408767"/>
            <a:ext cx="3524244" cy="430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200" dirty="0"/>
              <a:t>Documentation</a:t>
            </a:r>
          </a:p>
        </p:txBody>
      </p:sp>
      <p:sp>
        <p:nvSpPr>
          <p:cNvPr id="16" name="TextBox 15"/>
          <p:cNvSpPr txBox="1"/>
          <p:nvPr/>
        </p:nvSpPr>
        <p:spPr>
          <a:xfrm>
            <a:off x="7440222" y="2408767"/>
            <a:ext cx="4597400" cy="43088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200" dirty="0"/>
              <a:t>Misleading documentation</a:t>
            </a:r>
          </a:p>
        </p:txBody>
      </p:sp>
      <p:sp>
        <p:nvSpPr>
          <p:cNvPr id="17" name="TextBox 16"/>
          <p:cNvSpPr txBox="1"/>
          <p:nvPr/>
        </p:nvSpPr>
        <p:spPr>
          <a:xfrm>
            <a:off x="3874413" y="959353"/>
            <a:ext cx="3524244" cy="430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200" dirty="0"/>
              <a:t>Algorithmic</a:t>
            </a:r>
          </a:p>
        </p:txBody>
      </p:sp>
      <p:sp>
        <p:nvSpPr>
          <p:cNvPr id="18" name="TextBox 17"/>
          <p:cNvSpPr txBox="1"/>
          <p:nvPr/>
        </p:nvSpPr>
        <p:spPr>
          <a:xfrm>
            <a:off x="7440222" y="959353"/>
            <a:ext cx="4597400" cy="43088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200" dirty="0"/>
              <a:t>Logic is wrong Code reviews</a:t>
            </a:r>
          </a:p>
        </p:txBody>
      </p:sp>
      <p:sp>
        <p:nvSpPr>
          <p:cNvPr id="19" name="TextBox 18"/>
          <p:cNvSpPr txBox="1"/>
          <p:nvPr/>
        </p:nvSpPr>
        <p:spPr>
          <a:xfrm>
            <a:off x="3874413" y="1442491"/>
            <a:ext cx="3524244" cy="430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200" dirty="0"/>
              <a:t>Syntax</a:t>
            </a:r>
          </a:p>
        </p:txBody>
      </p:sp>
      <p:sp>
        <p:nvSpPr>
          <p:cNvPr id="20" name="TextBox 19"/>
          <p:cNvSpPr txBox="1"/>
          <p:nvPr/>
        </p:nvSpPr>
        <p:spPr>
          <a:xfrm>
            <a:off x="7440222" y="1442491"/>
            <a:ext cx="4597400" cy="43088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200" dirty="0"/>
              <a:t>Wrong syntax; typos Compiler</a:t>
            </a:r>
          </a:p>
        </p:txBody>
      </p:sp>
      <p:sp>
        <p:nvSpPr>
          <p:cNvPr id="21" name="TextBox 20"/>
          <p:cNvSpPr txBox="1"/>
          <p:nvPr/>
        </p:nvSpPr>
        <p:spPr>
          <a:xfrm>
            <a:off x="3874413" y="1925629"/>
            <a:ext cx="3524244" cy="430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200" dirty="0"/>
              <a:t>Computation/ Precision</a:t>
            </a:r>
          </a:p>
        </p:txBody>
      </p:sp>
      <p:sp>
        <p:nvSpPr>
          <p:cNvPr id="22" name="TextBox 21"/>
          <p:cNvSpPr txBox="1"/>
          <p:nvPr/>
        </p:nvSpPr>
        <p:spPr>
          <a:xfrm>
            <a:off x="7440222" y="1925629"/>
            <a:ext cx="4597400" cy="43088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200" dirty="0"/>
              <a:t>Not enough accuracy</a:t>
            </a:r>
          </a:p>
        </p:txBody>
      </p:sp>
      <p:sp>
        <p:nvSpPr>
          <p:cNvPr id="23" name="TextBox 22"/>
          <p:cNvSpPr txBox="1"/>
          <p:nvPr/>
        </p:nvSpPr>
        <p:spPr>
          <a:xfrm>
            <a:off x="3874413" y="2891905"/>
            <a:ext cx="3524244" cy="430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200" dirty="0"/>
              <a:t>Stress/Overload</a:t>
            </a:r>
          </a:p>
        </p:txBody>
      </p:sp>
      <p:sp>
        <p:nvSpPr>
          <p:cNvPr id="24" name="TextBox 23"/>
          <p:cNvSpPr txBox="1"/>
          <p:nvPr/>
        </p:nvSpPr>
        <p:spPr>
          <a:xfrm>
            <a:off x="7440222" y="2891905"/>
            <a:ext cx="4597400" cy="43088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200" dirty="0"/>
              <a:t>Maximum load violated</a:t>
            </a:r>
          </a:p>
        </p:txBody>
      </p:sp>
      <p:sp>
        <p:nvSpPr>
          <p:cNvPr id="25" name="TextBox 24"/>
          <p:cNvSpPr txBox="1"/>
          <p:nvPr/>
        </p:nvSpPr>
        <p:spPr>
          <a:xfrm>
            <a:off x="3874413" y="3375043"/>
            <a:ext cx="3524244" cy="430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200" dirty="0"/>
              <a:t>Capacity/Boundary</a:t>
            </a:r>
          </a:p>
        </p:txBody>
      </p:sp>
      <p:sp>
        <p:nvSpPr>
          <p:cNvPr id="26" name="TextBox 25"/>
          <p:cNvSpPr txBox="1"/>
          <p:nvPr/>
        </p:nvSpPr>
        <p:spPr>
          <a:xfrm>
            <a:off x="7440222" y="3375043"/>
            <a:ext cx="4597400" cy="41549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100" dirty="0"/>
              <a:t>Boundary cases are usually special cases</a:t>
            </a:r>
          </a:p>
        </p:txBody>
      </p:sp>
      <p:sp>
        <p:nvSpPr>
          <p:cNvPr id="27" name="TextBox 26"/>
          <p:cNvSpPr txBox="1"/>
          <p:nvPr/>
        </p:nvSpPr>
        <p:spPr>
          <a:xfrm>
            <a:off x="3874413" y="3858181"/>
            <a:ext cx="3524244" cy="430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200" dirty="0"/>
              <a:t>Timing/Coordination</a:t>
            </a:r>
          </a:p>
        </p:txBody>
      </p:sp>
      <p:sp>
        <p:nvSpPr>
          <p:cNvPr id="28" name="TextBox 27"/>
          <p:cNvSpPr txBox="1"/>
          <p:nvPr/>
        </p:nvSpPr>
        <p:spPr>
          <a:xfrm>
            <a:off x="7440222" y="3858181"/>
            <a:ext cx="4597400" cy="38472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900" dirty="0"/>
              <a:t>Synchronization issues Very hard to replicate</a:t>
            </a:r>
          </a:p>
        </p:txBody>
      </p:sp>
      <p:sp>
        <p:nvSpPr>
          <p:cNvPr id="29" name="TextBox 28"/>
          <p:cNvSpPr txBox="1"/>
          <p:nvPr/>
        </p:nvSpPr>
        <p:spPr>
          <a:xfrm>
            <a:off x="3874413" y="4341319"/>
            <a:ext cx="3524244" cy="430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200" dirty="0"/>
              <a:t>Throughput/Performance</a:t>
            </a:r>
          </a:p>
        </p:txBody>
      </p:sp>
      <p:sp>
        <p:nvSpPr>
          <p:cNvPr id="30" name="TextBox 29"/>
          <p:cNvSpPr txBox="1"/>
          <p:nvPr/>
        </p:nvSpPr>
        <p:spPr>
          <a:xfrm>
            <a:off x="7440222" y="4341319"/>
            <a:ext cx="4597400" cy="43088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200" dirty="0"/>
              <a:t>System performs below expectations</a:t>
            </a:r>
          </a:p>
        </p:txBody>
      </p:sp>
      <p:sp>
        <p:nvSpPr>
          <p:cNvPr id="31" name="TextBox 30"/>
          <p:cNvSpPr txBox="1"/>
          <p:nvPr/>
        </p:nvSpPr>
        <p:spPr>
          <a:xfrm>
            <a:off x="3874413" y="4824457"/>
            <a:ext cx="3524244" cy="430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200" dirty="0"/>
              <a:t>Recovery</a:t>
            </a:r>
          </a:p>
        </p:txBody>
      </p:sp>
      <p:sp>
        <p:nvSpPr>
          <p:cNvPr id="32" name="TextBox 31"/>
          <p:cNvSpPr txBox="1"/>
          <p:nvPr/>
        </p:nvSpPr>
        <p:spPr>
          <a:xfrm>
            <a:off x="7440222" y="4824457"/>
            <a:ext cx="4597400" cy="41549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100" dirty="0"/>
              <a:t>System restarted from abnormal state</a:t>
            </a:r>
          </a:p>
        </p:txBody>
      </p:sp>
      <p:sp>
        <p:nvSpPr>
          <p:cNvPr id="33" name="TextBox 32"/>
          <p:cNvSpPr txBox="1"/>
          <p:nvPr/>
        </p:nvSpPr>
        <p:spPr>
          <a:xfrm>
            <a:off x="3874413" y="5307595"/>
            <a:ext cx="3524244" cy="430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200" dirty="0"/>
              <a:t>Hardware &amp; related software</a:t>
            </a:r>
          </a:p>
        </p:txBody>
      </p:sp>
      <p:sp>
        <p:nvSpPr>
          <p:cNvPr id="34" name="TextBox 33"/>
          <p:cNvSpPr txBox="1"/>
          <p:nvPr/>
        </p:nvSpPr>
        <p:spPr>
          <a:xfrm>
            <a:off x="7440222" y="5307595"/>
            <a:ext cx="4597400" cy="43088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200" dirty="0"/>
              <a:t>Compatibility issues</a:t>
            </a:r>
          </a:p>
        </p:txBody>
      </p:sp>
      <p:sp>
        <p:nvSpPr>
          <p:cNvPr id="35" name="TextBox 34"/>
          <p:cNvSpPr txBox="1"/>
          <p:nvPr/>
        </p:nvSpPr>
        <p:spPr>
          <a:xfrm>
            <a:off x="3874413" y="5790731"/>
            <a:ext cx="3524244" cy="430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200" dirty="0"/>
              <a:t>Standards</a:t>
            </a:r>
          </a:p>
        </p:txBody>
      </p:sp>
      <p:sp>
        <p:nvSpPr>
          <p:cNvPr id="36" name="TextBox 35"/>
          <p:cNvSpPr txBox="1"/>
          <p:nvPr/>
        </p:nvSpPr>
        <p:spPr>
          <a:xfrm>
            <a:off x="7440222" y="5790731"/>
            <a:ext cx="4597400" cy="41549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100" dirty="0"/>
              <a:t>Non-compliance with industry standard</a:t>
            </a:r>
          </a:p>
        </p:txBody>
      </p:sp>
      <p:sp>
        <p:nvSpPr>
          <p:cNvPr id="37" name="Rectangle 36">
            <a:extLst>
              <a:ext uri="{FF2B5EF4-FFF2-40B4-BE49-F238E27FC236}">
                <a16:creationId xmlns:a16="http://schemas.microsoft.com/office/drawing/2014/main" id="{3CEF9A6B-11C6-4E53-B01F-947323140040}"/>
              </a:ext>
            </a:extLst>
          </p:cNvPr>
          <p:cNvSpPr/>
          <p:nvPr/>
        </p:nvSpPr>
        <p:spPr>
          <a:xfrm>
            <a:off x="167465" y="4907485"/>
            <a:ext cx="3424395" cy="830997"/>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wrap="square">
            <a:spAutoFit/>
          </a:bodyPr>
          <a:lstStyle/>
          <a:p>
            <a:r>
              <a:rPr lang="en-US" sz="2400" dirty="0"/>
              <a:t>Software systems with large number of states</a:t>
            </a:r>
          </a:p>
        </p:txBody>
      </p:sp>
    </p:spTree>
    <p:extLst>
      <p:ext uri="{BB962C8B-B14F-4D97-AF65-F5344CB8AC3E}">
        <p14:creationId xmlns:p14="http://schemas.microsoft.com/office/powerpoint/2010/main" val="506882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22" presetClass="entr" presetSubtype="1"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21"/>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15"/>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23"/>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24"/>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25"/>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26"/>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27"/>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28"/>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29"/>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30"/>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31"/>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32"/>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33"/>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34"/>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35"/>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8" grpId="0" animBg="1"/>
      <p:bldP spid="9" grpId="0" animBg="1"/>
      <p:bldP spid="10" grpId="0" animBg="1"/>
      <p:bldP spid="11" grpId="0" animBg="1"/>
      <p:bldP spid="14" grpId="0"/>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Guidelines</a:t>
            </a:r>
          </a:p>
        </p:txBody>
      </p:sp>
      <p:sp>
        <p:nvSpPr>
          <p:cNvPr id="4" name="Rectangle 3"/>
          <p:cNvSpPr/>
          <p:nvPr/>
        </p:nvSpPr>
        <p:spPr>
          <a:xfrm>
            <a:off x="286657" y="936171"/>
            <a:ext cx="11629572" cy="461665"/>
          </a:xfrm>
          <a:prstGeom prst="rect">
            <a:avLst/>
          </a:prstGeom>
        </p:spPr>
        <p:txBody>
          <a:bodyPr wrap="square">
            <a:spAutoFit/>
          </a:bodyPr>
          <a:lstStyle/>
          <a:p>
            <a:pPr algn="ctr"/>
            <a:r>
              <a:rPr lang="en-IN" sz="2400" b="1" dirty="0"/>
              <a:t>Guidelines</a:t>
            </a:r>
            <a:r>
              <a:rPr lang="en-IN" sz="2400" dirty="0"/>
              <a:t> for conducting formal technical reviews </a:t>
            </a:r>
            <a:r>
              <a:rPr lang="en-IN" sz="2400" b="1" dirty="0"/>
              <a:t>must be</a:t>
            </a:r>
            <a:endParaRPr lang="en-US" sz="2400" b="1" dirty="0"/>
          </a:p>
        </p:txBody>
      </p:sp>
      <p:sp>
        <p:nvSpPr>
          <p:cNvPr id="5" name="Rectangle 4"/>
          <p:cNvSpPr/>
          <p:nvPr/>
        </p:nvSpPr>
        <p:spPr>
          <a:xfrm>
            <a:off x="362856" y="1389650"/>
            <a:ext cx="11427319" cy="461665"/>
          </a:xfrm>
          <a:prstGeom prst="rect">
            <a:avLst/>
          </a:prstGeom>
        </p:spPr>
        <p:txBody>
          <a:bodyPr wrap="square">
            <a:spAutoFit/>
          </a:bodyPr>
          <a:lstStyle/>
          <a:p>
            <a:pPr algn="ctr"/>
            <a:r>
              <a:rPr lang="en-IN" sz="2400" dirty="0"/>
              <a:t>established in </a:t>
            </a:r>
            <a:r>
              <a:rPr lang="en-IN" sz="2400" b="1" dirty="0"/>
              <a:t>advance</a:t>
            </a:r>
            <a:r>
              <a:rPr lang="en-IN" sz="2400" dirty="0"/>
              <a:t>,  </a:t>
            </a:r>
            <a:r>
              <a:rPr lang="en-IN" sz="2400" b="1" dirty="0"/>
              <a:t>distributed</a:t>
            </a:r>
            <a:r>
              <a:rPr lang="en-IN" sz="2400" dirty="0"/>
              <a:t> to all </a:t>
            </a:r>
            <a:r>
              <a:rPr lang="en-IN" sz="2400" b="1" dirty="0"/>
              <a:t>reviewers</a:t>
            </a:r>
            <a:r>
              <a:rPr lang="en-IN" sz="2400" dirty="0"/>
              <a:t>,  </a:t>
            </a:r>
            <a:r>
              <a:rPr lang="en-IN" sz="2400" b="1" dirty="0"/>
              <a:t>agreed</a:t>
            </a:r>
            <a:r>
              <a:rPr lang="en-IN" sz="2400" dirty="0"/>
              <a:t> upon &amp; then </a:t>
            </a:r>
            <a:r>
              <a:rPr lang="en-IN" sz="2400" b="1" dirty="0"/>
              <a:t>followed</a:t>
            </a:r>
            <a:endParaRPr lang="en-US" sz="2400" b="1" dirty="0"/>
          </a:p>
        </p:txBody>
      </p:sp>
      <p:cxnSp>
        <p:nvCxnSpPr>
          <p:cNvPr id="6" name="Straight Connector 5"/>
          <p:cNvCxnSpPr/>
          <p:nvPr/>
        </p:nvCxnSpPr>
        <p:spPr>
          <a:xfrm>
            <a:off x="362857" y="1926771"/>
            <a:ext cx="1155337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62857" y="2078533"/>
            <a:ext cx="5617030" cy="461665"/>
          </a:xfrm>
          <a:prstGeom prst="rect">
            <a:avLst/>
          </a:prstGeom>
          <a:ln>
            <a:solidFill>
              <a:schemeClr val="bg1">
                <a:lumMod val="75000"/>
              </a:schemeClr>
            </a:solidFill>
          </a:ln>
        </p:spPr>
        <p:txBody>
          <a:bodyPr wrap="square">
            <a:spAutoFit/>
          </a:bodyPr>
          <a:lstStyle/>
          <a:p>
            <a:r>
              <a:rPr lang="en-IN" sz="2400" b="1" dirty="0">
                <a:solidFill>
                  <a:srgbClr val="C00000"/>
                </a:solidFill>
              </a:rPr>
              <a:t>Review</a:t>
            </a:r>
            <a:r>
              <a:rPr lang="en-IN" sz="2400" dirty="0">
                <a:solidFill>
                  <a:srgbClr val="C00000"/>
                </a:solidFill>
              </a:rPr>
              <a:t> </a:t>
            </a:r>
            <a:r>
              <a:rPr lang="en-IN" sz="2400" dirty="0"/>
              <a:t>the </a:t>
            </a:r>
            <a:r>
              <a:rPr lang="en-IN" sz="2400" b="1" dirty="0">
                <a:solidFill>
                  <a:srgbClr val="C00000"/>
                </a:solidFill>
              </a:rPr>
              <a:t>product</a:t>
            </a:r>
            <a:r>
              <a:rPr lang="en-IN" sz="2400" dirty="0"/>
              <a:t>, </a:t>
            </a:r>
            <a:r>
              <a:rPr lang="en-IN" sz="2400" b="1" dirty="0">
                <a:solidFill>
                  <a:srgbClr val="C00000"/>
                </a:solidFill>
              </a:rPr>
              <a:t>not</a:t>
            </a:r>
            <a:r>
              <a:rPr lang="en-IN" sz="2400" dirty="0">
                <a:solidFill>
                  <a:srgbClr val="C00000"/>
                </a:solidFill>
              </a:rPr>
              <a:t> </a:t>
            </a:r>
            <a:r>
              <a:rPr lang="en-IN" sz="2400" dirty="0"/>
              <a:t>the </a:t>
            </a:r>
            <a:r>
              <a:rPr lang="en-IN" sz="2400" b="1" dirty="0">
                <a:solidFill>
                  <a:srgbClr val="C00000"/>
                </a:solidFill>
              </a:rPr>
              <a:t>producer</a:t>
            </a:r>
            <a:endParaRPr lang="en-US" sz="2400" b="1" dirty="0">
              <a:solidFill>
                <a:srgbClr val="C00000"/>
              </a:solidFill>
            </a:endParaRPr>
          </a:p>
        </p:txBody>
      </p:sp>
      <p:sp>
        <p:nvSpPr>
          <p:cNvPr id="8" name="Rectangle 7"/>
          <p:cNvSpPr/>
          <p:nvPr/>
        </p:nvSpPr>
        <p:spPr>
          <a:xfrm>
            <a:off x="6081487" y="2078533"/>
            <a:ext cx="5834742" cy="461665"/>
          </a:xfrm>
          <a:prstGeom prst="rect">
            <a:avLst/>
          </a:prstGeom>
          <a:ln>
            <a:solidFill>
              <a:schemeClr val="bg1">
                <a:lumMod val="75000"/>
              </a:schemeClr>
            </a:solidFill>
          </a:ln>
        </p:spPr>
        <p:txBody>
          <a:bodyPr wrap="square">
            <a:spAutoFit/>
          </a:bodyPr>
          <a:lstStyle/>
          <a:p>
            <a:r>
              <a:rPr lang="en-IN" sz="2400" b="1" dirty="0">
                <a:solidFill>
                  <a:srgbClr val="C00000"/>
                </a:solidFill>
              </a:rPr>
              <a:t>Set</a:t>
            </a:r>
            <a:r>
              <a:rPr lang="en-IN" sz="2400" dirty="0">
                <a:solidFill>
                  <a:srgbClr val="C00000"/>
                </a:solidFill>
              </a:rPr>
              <a:t> </a:t>
            </a:r>
            <a:r>
              <a:rPr lang="en-IN" sz="2400" dirty="0"/>
              <a:t>an </a:t>
            </a:r>
            <a:r>
              <a:rPr lang="en-IN" sz="2400" b="1" dirty="0">
                <a:solidFill>
                  <a:srgbClr val="C00000"/>
                </a:solidFill>
              </a:rPr>
              <a:t>agenda</a:t>
            </a:r>
            <a:r>
              <a:rPr lang="en-IN" sz="2400" dirty="0">
                <a:solidFill>
                  <a:srgbClr val="C00000"/>
                </a:solidFill>
              </a:rPr>
              <a:t> </a:t>
            </a:r>
            <a:r>
              <a:rPr lang="en-IN" sz="2400" dirty="0"/>
              <a:t>and </a:t>
            </a:r>
            <a:r>
              <a:rPr lang="en-IN" sz="2400" b="1" dirty="0">
                <a:solidFill>
                  <a:srgbClr val="C00000"/>
                </a:solidFill>
              </a:rPr>
              <a:t>maintain</a:t>
            </a:r>
            <a:r>
              <a:rPr lang="en-IN" sz="2400" dirty="0">
                <a:solidFill>
                  <a:srgbClr val="C00000"/>
                </a:solidFill>
              </a:rPr>
              <a:t> </a:t>
            </a:r>
            <a:r>
              <a:rPr lang="en-IN" sz="2400" dirty="0"/>
              <a:t>it</a:t>
            </a:r>
            <a:endParaRPr lang="en-US" sz="2400" dirty="0"/>
          </a:p>
        </p:txBody>
      </p:sp>
      <p:sp>
        <p:nvSpPr>
          <p:cNvPr id="9" name="Rectangle 8"/>
          <p:cNvSpPr/>
          <p:nvPr/>
        </p:nvSpPr>
        <p:spPr>
          <a:xfrm>
            <a:off x="362856" y="2634345"/>
            <a:ext cx="11553371" cy="830997"/>
          </a:xfrm>
          <a:prstGeom prst="rect">
            <a:avLst/>
          </a:prstGeom>
          <a:ln>
            <a:solidFill>
              <a:schemeClr val="bg1">
                <a:lumMod val="75000"/>
              </a:schemeClr>
            </a:solidFill>
          </a:ln>
        </p:spPr>
        <p:txBody>
          <a:bodyPr wrap="square">
            <a:spAutoFit/>
          </a:bodyPr>
          <a:lstStyle/>
          <a:p>
            <a:r>
              <a:rPr lang="en-IN" sz="2400" b="1" dirty="0">
                <a:solidFill>
                  <a:srgbClr val="C00000"/>
                </a:solidFill>
              </a:rPr>
              <a:t>Limit debate and denial</a:t>
            </a:r>
          </a:p>
          <a:p>
            <a:r>
              <a:rPr lang="en-IN" sz="2400" dirty="0"/>
              <a:t>Speak problem areas, but don't attempt to solve every problem noted</a:t>
            </a:r>
          </a:p>
        </p:txBody>
      </p:sp>
      <p:sp>
        <p:nvSpPr>
          <p:cNvPr id="10" name="Rectangle 9"/>
          <p:cNvSpPr/>
          <p:nvPr/>
        </p:nvSpPr>
        <p:spPr>
          <a:xfrm>
            <a:off x="362856" y="3548745"/>
            <a:ext cx="5617030" cy="461665"/>
          </a:xfrm>
          <a:prstGeom prst="rect">
            <a:avLst/>
          </a:prstGeom>
          <a:ln>
            <a:solidFill>
              <a:schemeClr val="bg1">
                <a:lumMod val="75000"/>
              </a:schemeClr>
            </a:solidFill>
          </a:ln>
        </p:spPr>
        <p:txBody>
          <a:bodyPr wrap="square">
            <a:spAutoFit/>
          </a:bodyPr>
          <a:lstStyle/>
          <a:p>
            <a:r>
              <a:rPr lang="en-IN" sz="2400" b="1" dirty="0">
                <a:solidFill>
                  <a:srgbClr val="C00000"/>
                </a:solidFill>
              </a:rPr>
              <a:t>Take</a:t>
            </a:r>
            <a:r>
              <a:rPr lang="en-IN" sz="2400" dirty="0">
                <a:solidFill>
                  <a:srgbClr val="C00000"/>
                </a:solidFill>
              </a:rPr>
              <a:t> </a:t>
            </a:r>
            <a:r>
              <a:rPr lang="en-IN" sz="2400" dirty="0"/>
              <a:t>written </a:t>
            </a:r>
            <a:r>
              <a:rPr lang="en-IN" sz="2400" b="1" dirty="0">
                <a:solidFill>
                  <a:srgbClr val="C00000"/>
                </a:solidFill>
              </a:rPr>
              <a:t>notes</a:t>
            </a:r>
            <a:endParaRPr lang="en-US" sz="2400" b="1" dirty="0">
              <a:solidFill>
                <a:srgbClr val="C00000"/>
              </a:solidFill>
            </a:endParaRPr>
          </a:p>
        </p:txBody>
      </p:sp>
      <p:sp>
        <p:nvSpPr>
          <p:cNvPr id="11" name="Rectangle 10"/>
          <p:cNvSpPr/>
          <p:nvPr/>
        </p:nvSpPr>
        <p:spPr>
          <a:xfrm>
            <a:off x="394232" y="4158345"/>
            <a:ext cx="11521993" cy="461665"/>
          </a:xfrm>
          <a:prstGeom prst="rect">
            <a:avLst/>
          </a:prstGeom>
          <a:ln>
            <a:solidFill>
              <a:schemeClr val="bg1">
                <a:lumMod val="75000"/>
              </a:schemeClr>
            </a:solidFill>
          </a:ln>
        </p:spPr>
        <p:txBody>
          <a:bodyPr wrap="square">
            <a:spAutoFit/>
          </a:bodyPr>
          <a:lstStyle/>
          <a:p>
            <a:r>
              <a:rPr lang="en-IN" sz="2400" b="1" dirty="0">
                <a:solidFill>
                  <a:srgbClr val="C00000"/>
                </a:solidFill>
              </a:rPr>
              <a:t>Limit</a:t>
            </a:r>
            <a:r>
              <a:rPr lang="en-IN" sz="2400" dirty="0">
                <a:solidFill>
                  <a:srgbClr val="C00000"/>
                </a:solidFill>
              </a:rPr>
              <a:t> </a:t>
            </a:r>
            <a:r>
              <a:rPr lang="en-IN" sz="2400" dirty="0"/>
              <a:t>the number of </a:t>
            </a:r>
            <a:r>
              <a:rPr lang="en-IN" sz="2400" b="1" dirty="0">
                <a:solidFill>
                  <a:srgbClr val="C00000"/>
                </a:solidFill>
              </a:rPr>
              <a:t>participants</a:t>
            </a:r>
            <a:r>
              <a:rPr lang="en-IN" sz="2400" dirty="0">
                <a:solidFill>
                  <a:srgbClr val="C00000"/>
                </a:solidFill>
              </a:rPr>
              <a:t> </a:t>
            </a:r>
            <a:r>
              <a:rPr lang="en-IN" sz="2400" dirty="0"/>
              <a:t>and insist upon advance preparation</a:t>
            </a:r>
          </a:p>
        </p:txBody>
      </p:sp>
      <p:sp>
        <p:nvSpPr>
          <p:cNvPr id="12" name="Rectangle 11"/>
          <p:cNvSpPr/>
          <p:nvPr/>
        </p:nvSpPr>
        <p:spPr>
          <a:xfrm>
            <a:off x="407679" y="4767945"/>
            <a:ext cx="11508546" cy="461665"/>
          </a:xfrm>
          <a:prstGeom prst="rect">
            <a:avLst/>
          </a:prstGeom>
          <a:ln>
            <a:solidFill>
              <a:schemeClr val="bg1">
                <a:lumMod val="75000"/>
              </a:schemeClr>
            </a:solidFill>
          </a:ln>
        </p:spPr>
        <p:txBody>
          <a:bodyPr wrap="square">
            <a:spAutoFit/>
          </a:bodyPr>
          <a:lstStyle/>
          <a:p>
            <a:r>
              <a:rPr lang="en-IN" sz="2400" b="1" dirty="0">
                <a:solidFill>
                  <a:srgbClr val="C00000"/>
                </a:solidFill>
              </a:rPr>
              <a:t>Develop</a:t>
            </a:r>
            <a:r>
              <a:rPr lang="en-IN" sz="2400" dirty="0">
                <a:solidFill>
                  <a:srgbClr val="C00000"/>
                </a:solidFill>
              </a:rPr>
              <a:t> </a:t>
            </a:r>
            <a:r>
              <a:rPr lang="en-IN" sz="2400" dirty="0"/>
              <a:t>a </a:t>
            </a:r>
            <a:r>
              <a:rPr lang="en-IN" sz="2400" b="1" dirty="0">
                <a:solidFill>
                  <a:srgbClr val="C00000"/>
                </a:solidFill>
              </a:rPr>
              <a:t>checklist</a:t>
            </a:r>
            <a:r>
              <a:rPr lang="en-IN" sz="2400" dirty="0">
                <a:solidFill>
                  <a:srgbClr val="C00000"/>
                </a:solidFill>
              </a:rPr>
              <a:t> </a:t>
            </a:r>
            <a:r>
              <a:rPr lang="en-IN" sz="2400" dirty="0"/>
              <a:t>for each product that is likely to be reviewed</a:t>
            </a:r>
            <a:endParaRPr lang="en-US" sz="2400" dirty="0"/>
          </a:p>
        </p:txBody>
      </p:sp>
      <p:sp>
        <p:nvSpPr>
          <p:cNvPr id="13" name="Rectangle 12"/>
          <p:cNvSpPr/>
          <p:nvPr/>
        </p:nvSpPr>
        <p:spPr>
          <a:xfrm>
            <a:off x="407679" y="5377545"/>
            <a:ext cx="11508546" cy="461665"/>
          </a:xfrm>
          <a:prstGeom prst="rect">
            <a:avLst/>
          </a:prstGeom>
          <a:ln>
            <a:solidFill>
              <a:schemeClr val="bg1">
                <a:lumMod val="75000"/>
              </a:schemeClr>
            </a:solidFill>
          </a:ln>
        </p:spPr>
        <p:txBody>
          <a:bodyPr wrap="square">
            <a:spAutoFit/>
          </a:bodyPr>
          <a:lstStyle/>
          <a:p>
            <a:r>
              <a:rPr lang="en-IN" sz="2400" b="1" dirty="0">
                <a:solidFill>
                  <a:srgbClr val="C00000"/>
                </a:solidFill>
              </a:rPr>
              <a:t>Allocate resources </a:t>
            </a:r>
            <a:r>
              <a:rPr lang="en-IN" sz="2400" dirty="0"/>
              <a:t>and </a:t>
            </a:r>
            <a:r>
              <a:rPr lang="en-IN" sz="2400" b="1" dirty="0">
                <a:solidFill>
                  <a:srgbClr val="C00000"/>
                </a:solidFill>
              </a:rPr>
              <a:t>schedule</a:t>
            </a:r>
            <a:r>
              <a:rPr lang="en-IN" sz="2400" dirty="0">
                <a:solidFill>
                  <a:srgbClr val="C00000"/>
                </a:solidFill>
              </a:rPr>
              <a:t> </a:t>
            </a:r>
            <a:r>
              <a:rPr lang="en-IN" sz="2400" dirty="0"/>
              <a:t>time for </a:t>
            </a:r>
            <a:r>
              <a:rPr lang="en-IN" sz="2400" b="1" dirty="0">
                <a:solidFill>
                  <a:srgbClr val="C00000"/>
                </a:solidFill>
              </a:rPr>
              <a:t>FTRs</a:t>
            </a:r>
            <a:endParaRPr lang="en-US" sz="2400" b="1" dirty="0">
              <a:solidFill>
                <a:srgbClr val="C00000"/>
              </a:solidFill>
            </a:endParaRPr>
          </a:p>
        </p:txBody>
      </p:sp>
      <p:sp>
        <p:nvSpPr>
          <p:cNvPr id="14" name="Rectangle 13"/>
          <p:cNvSpPr/>
          <p:nvPr/>
        </p:nvSpPr>
        <p:spPr>
          <a:xfrm>
            <a:off x="6081486" y="3548745"/>
            <a:ext cx="5834740" cy="461665"/>
          </a:xfrm>
          <a:prstGeom prst="rect">
            <a:avLst/>
          </a:prstGeom>
          <a:ln>
            <a:solidFill>
              <a:schemeClr val="bg1">
                <a:lumMod val="75000"/>
              </a:schemeClr>
            </a:solidFill>
          </a:ln>
        </p:spPr>
        <p:txBody>
          <a:bodyPr wrap="square">
            <a:spAutoFit/>
          </a:bodyPr>
          <a:lstStyle/>
          <a:p>
            <a:r>
              <a:rPr lang="en-IN" sz="2400" b="1" dirty="0">
                <a:solidFill>
                  <a:srgbClr val="C00000"/>
                </a:solidFill>
              </a:rPr>
              <a:t>Conduct</a:t>
            </a:r>
            <a:r>
              <a:rPr lang="en-IN" sz="2400" dirty="0">
                <a:solidFill>
                  <a:srgbClr val="C00000"/>
                </a:solidFill>
              </a:rPr>
              <a:t> </a:t>
            </a:r>
            <a:r>
              <a:rPr lang="en-IN" sz="2400" dirty="0"/>
              <a:t>meaningful </a:t>
            </a:r>
            <a:r>
              <a:rPr lang="en-IN" sz="2400" b="1" dirty="0">
                <a:solidFill>
                  <a:srgbClr val="C00000"/>
                </a:solidFill>
              </a:rPr>
              <a:t>training</a:t>
            </a:r>
            <a:r>
              <a:rPr lang="en-IN" sz="2400" dirty="0">
                <a:solidFill>
                  <a:srgbClr val="C00000"/>
                </a:solidFill>
              </a:rPr>
              <a:t> </a:t>
            </a:r>
            <a:r>
              <a:rPr lang="en-IN" sz="2400" dirty="0"/>
              <a:t>for all </a:t>
            </a:r>
            <a:r>
              <a:rPr lang="en-IN" sz="2400" b="1" dirty="0">
                <a:solidFill>
                  <a:srgbClr val="C00000"/>
                </a:solidFill>
              </a:rPr>
              <a:t>reviewers</a:t>
            </a:r>
            <a:endParaRPr lang="en-US" sz="2400" b="1" dirty="0">
              <a:solidFill>
                <a:srgbClr val="C00000"/>
              </a:solidFill>
            </a:endParaRPr>
          </a:p>
        </p:txBody>
      </p:sp>
      <p:sp>
        <p:nvSpPr>
          <p:cNvPr id="15" name="Rectangle 14"/>
          <p:cNvSpPr/>
          <p:nvPr/>
        </p:nvSpPr>
        <p:spPr>
          <a:xfrm>
            <a:off x="407679" y="5987145"/>
            <a:ext cx="8634721" cy="461665"/>
          </a:xfrm>
          <a:prstGeom prst="rect">
            <a:avLst/>
          </a:prstGeom>
          <a:ln>
            <a:solidFill>
              <a:schemeClr val="bg1">
                <a:lumMod val="75000"/>
              </a:schemeClr>
            </a:solidFill>
          </a:ln>
        </p:spPr>
        <p:txBody>
          <a:bodyPr wrap="square">
            <a:spAutoFit/>
          </a:bodyPr>
          <a:lstStyle/>
          <a:p>
            <a:r>
              <a:rPr lang="en-US" sz="2400" b="1" dirty="0">
                <a:solidFill>
                  <a:srgbClr val="C00000"/>
                </a:solidFill>
              </a:rPr>
              <a:t>Review</a:t>
            </a:r>
            <a:r>
              <a:rPr lang="en-US" sz="2400" dirty="0">
                <a:solidFill>
                  <a:srgbClr val="C00000"/>
                </a:solidFill>
              </a:rPr>
              <a:t> </a:t>
            </a:r>
            <a:r>
              <a:rPr lang="en-US" sz="2400" dirty="0"/>
              <a:t>your </a:t>
            </a:r>
            <a:r>
              <a:rPr lang="en-US" sz="2400" b="1" dirty="0">
                <a:solidFill>
                  <a:srgbClr val="C00000"/>
                </a:solidFill>
              </a:rPr>
              <a:t>early reviews</a:t>
            </a:r>
          </a:p>
        </p:txBody>
      </p:sp>
    </p:spTree>
    <p:extLst>
      <p:ext uri="{BB962C8B-B14F-4D97-AF65-F5344CB8AC3E}">
        <p14:creationId xmlns:p14="http://schemas.microsoft.com/office/powerpoint/2010/main" val="3153443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Differentiation of SQA &amp; SQC</a:t>
            </a:r>
          </a:p>
        </p:txBody>
      </p:sp>
      <p:sp>
        <p:nvSpPr>
          <p:cNvPr id="4" name="Rectangle 3"/>
          <p:cNvSpPr/>
          <p:nvPr/>
        </p:nvSpPr>
        <p:spPr>
          <a:xfrm>
            <a:off x="221207" y="839360"/>
            <a:ext cx="11869194" cy="461665"/>
          </a:xfrm>
          <a:prstGeom prst="rect">
            <a:avLst/>
          </a:prstGeom>
          <a:solidFill>
            <a:schemeClr val="bg1">
              <a:lumMod val="8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21207" y="839746"/>
            <a:ext cx="1128258" cy="461665"/>
          </a:xfrm>
          <a:prstGeom prst="rect">
            <a:avLst/>
          </a:prstGeom>
        </p:spPr>
        <p:txBody>
          <a:bodyPr wrap="none">
            <a:spAutoFit/>
          </a:bodyPr>
          <a:lstStyle/>
          <a:p>
            <a:r>
              <a:rPr lang="en-US" sz="2400" b="1" dirty="0"/>
              <a:t>Criteria</a:t>
            </a:r>
          </a:p>
        </p:txBody>
      </p:sp>
      <p:sp>
        <p:nvSpPr>
          <p:cNvPr id="6" name="Rectangle 5"/>
          <p:cNvSpPr/>
          <p:nvPr/>
        </p:nvSpPr>
        <p:spPr>
          <a:xfrm>
            <a:off x="4147458" y="839360"/>
            <a:ext cx="728084" cy="461665"/>
          </a:xfrm>
          <a:prstGeom prst="rect">
            <a:avLst/>
          </a:prstGeom>
        </p:spPr>
        <p:txBody>
          <a:bodyPr wrap="none">
            <a:spAutoFit/>
          </a:bodyPr>
          <a:lstStyle/>
          <a:p>
            <a:r>
              <a:rPr lang="en-US" sz="2400" b="1" dirty="0"/>
              <a:t>SQA</a:t>
            </a:r>
          </a:p>
        </p:txBody>
      </p:sp>
      <p:sp>
        <p:nvSpPr>
          <p:cNvPr id="7" name="Rectangle 6"/>
          <p:cNvSpPr/>
          <p:nvPr/>
        </p:nvSpPr>
        <p:spPr>
          <a:xfrm>
            <a:off x="9650298" y="839744"/>
            <a:ext cx="705642" cy="461665"/>
          </a:xfrm>
          <a:prstGeom prst="rect">
            <a:avLst/>
          </a:prstGeom>
        </p:spPr>
        <p:txBody>
          <a:bodyPr wrap="none">
            <a:spAutoFit/>
          </a:bodyPr>
          <a:lstStyle/>
          <a:p>
            <a:r>
              <a:rPr lang="en-US" sz="2400" b="1" dirty="0"/>
              <a:t>SQC</a:t>
            </a:r>
          </a:p>
        </p:txBody>
      </p:sp>
      <p:sp>
        <p:nvSpPr>
          <p:cNvPr id="8" name="Rectangle 7"/>
          <p:cNvSpPr/>
          <p:nvPr/>
        </p:nvSpPr>
        <p:spPr>
          <a:xfrm>
            <a:off x="221207" y="1394952"/>
            <a:ext cx="1245597" cy="400110"/>
          </a:xfrm>
          <a:prstGeom prst="rect">
            <a:avLst/>
          </a:prstGeom>
        </p:spPr>
        <p:txBody>
          <a:bodyPr wrap="none">
            <a:spAutoFit/>
          </a:bodyPr>
          <a:lstStyle/>
          <a:p>
            <a:r>
              <a:rPr lang="en-US" sz="2000" b="1" dirty="0"/>
              <a:t>Definition</a:t>
            </a:r>
          </a:p>
        </p:txBody>
      </p:sp>
      <p:sp>
        <p:nvSpPr>
          <p:cNvPr id="9" name="Rectangle 8"/>
          <p:cNvSpPr/>
          <p:nvPr/>
        </p:nvSpPr>
        <p:spPr>
          <a:xfrm>
            <a:off x="221207" y="2813507"/>
            <a:ext cx="784254" cy="400110"/>
          </a:xfrm>
          <a:prstGeom prst="rect">
            <a:avLst/>
          </a:prstGeom>
        </p:spPr>
        <p:txBody>
          <a:bodyPr wrap="none">
            <a:spAutoFit/>
          </a:bodyPr>
          <a:lstStyle/>
          <a:p>
            <a:r>
              <a:rPr lang="en-US" sz="2000" b="1" dirty="0"/>
              <a:t>Focus</a:t>
            </a:r>
          </a:p>
        </p:txBody>
      </p:sp>
      <p:sp>
        <p:nvSpPr>
          <p:cNvPr id="10" name="Rectangle 9"/>
          <p:cNvSpPr/>
          <p:nvPr/>
        </p:nvSpPr>
        <p:spPr>
          <a:xfrm>
            <a:off x="221207" y="3283863"/>
            <a:ext cx="1413336" cy="400110"/>
          </a:xfrm>
          <a:prstGeom prst="rect">
            <a:avLst/>
          </a:prstGeom>
        </p:spPr>
        <p:txBody>
          <a:bodyPr wrap="none">
            <a:spAutoFit/>
          </a:bodyPr>
          <a:lstStyle/>
          <a:p>
            <a:r>
              <a:rPr lang="en-US" sz="2000" b="1" dirty="0"/>
              <a:t>Orientation</a:t>
            </a:r>
          </a:p>
        </p:txBody>
      </p:sp>
      <p:sp>
        <p:nvSpPr>
          <p:cNvPr id="11" name="Rectangle 10"/>
          <p:cNvSpPr/>
          <p:nvPr/>
        </p:nvSpPr>
        <p:spPr>
          <a:xfrm>
            <a:off x="221207" y="3798153"/>
            <a:ext cx="1037785" cy="400110"/>
          </a:xfrm>
          <a:prstGeom prst="rect">
            <a:avLst/>
          </a:prstGeom>
        </p:spPr>
        <p:txBody>
          <a:bodyPr wrap="none">
            <a:spAutoFit/>
          </a:bodyPr>
          <a:lstStyle/>
          <a:p>
            <a:r>
              <a:rPr lang="en-US" sz="2000" b="1" dirty="0"/>
              <a:t>Breadth</a:t>
            </a:r>
          </a:p>
        </p:txBody>
      </p:sp>
      <p:sp>
        <p:nvSpPr>
          <p:cNvPr id="12" name="Rectangle 11"/>
          <p:cNvSpPr/>
          <p:nvPr/>
        </p:nvSpPr>
        <p:spPr>
          <a:xfrm>
            <a:off x="221207" y="4274463"/>
            <a:ext cx="818173" cy="400110"/>
          </a:xfrm>
          <a:prstGeom prst="rect">
            <a:avLst/>
          </a:prstGeom>
        </p:spPr>
        <p:txBody>
          <a:bodyPr wrap="none">
            <a:spAutoFit/>
          </a:bodyPr>
          <a:lstStyle/>
          <a:p>
            <a:r>
              <a:rPr lang="en-US" sz="2000" b="1" dirty="0"/>
              <a:t>Scope</a:t>
            </a:r>
          </a:p>
        </p:txBody>
      </p:sp>
      <p:sp>
        <p:nvSpPr>
          <p:cNvPr id="13" name="Rectangle 12"/>
          <p:cNvSpPr/>
          <p:nvPr/>
        </p:nvSpPr>
        <p:spPr>
          <a:xfrm>
            <a:off x="221207" y="5032833"/>
            <a:ext cx="1165704" cy="400110"/>
          </a:xfrm>
          <a:prstGeom prst="rect">
            <a:avLst/>
          </a:prstGeom>
        </p:spPr>
        <p:txBody>
          <a:bodyPr wrap="none">
            <a:spAutoFit/>
          </a:bodyPr>
          <a:lstStyle/>
          <a:p>
            <a:r>
              <a:rPr lang="en-US" sz="2000" b="1" dirty="0"/>
              <a:t>Activities</a:t>
            </a:r>
          </a:p>
        </p:txBody>
      </p:sp>
      <p:cxnSp>
        <p:nvCxnSpPr>
          <p:cNvPr id="14" name="Straight Connector 13"/>
          <p:cNvCxnSpPr/>
          <p:nvPr/>
        </p:nvCxnSpPr>
        <p:spPr>
          <a:xfrm>
            <a:off x="1634543" y="839360"/>
            <a:ext cx="0" cy="50969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634543" y="1345002"/>
            <a:ext cx="6072548" cy="1384995"/>
          </a:xfrm>
          <a:prstGeom prst="rect">
            <a:avLst/>
          </a:prstGeom>
        </p:spPr>
        <p:txBody>
          <a:bodyPr wrap="square">
            <a:spAutoFit/>
          </a:bodyPr>
          <a:lstStyle/>
          <a:p>
            <a:pPr algn="just"/>
            <a:r>
              <a:rPr lang="en-US" sz="2100" b="1" dirty="0">
                <a:solidFill>
                  <a:srgbClr val="C00000"/>
                </a:solidFill>
              </a:rPr>
              <a:t>SQA</a:t>
            </a:r>
            <a:r>
              <a:rPr lang="en-US" sz="2100" dirty="0">
                <a:solidFill>
                  <a:srgbClr val="C00000"/>
                </a:solidFill>
              </a:rPr>
              <a:t> </a:t>
            </a:r>
            <a:r>
              <a:rPr lang="en-US" sz="2100" dirty="0"/>
              <a:t>is a </a:t>
            </a:r>
            <a:r>
              <a:rPr lang="en-US" sz="2100" b="1" dirty="0">
                <a:solidFill>
                  <a:srgbClr val="C00000"/>
                </a:solidFill>
              </a:rPr>
              <a:t>set of activities </a:t>
            </a:r>
            <a:r>
              <a:rPr lang="en-US" sz="2100" dirty="0"/>
              <a:t>for </a:t>
            </a:r>
            <a:r>
              <a:rPr lang="en-US" sz="2100" b="1" dirty="0">
                <a:solidFill>
                  <a:srgbClr val="C00000"/>
                </a:solidFill>
              </a:rPr>
              <a:t>ensuring</a:t>
            </a:r>
            <a:r>
              <a:rPr lang="en-US" sz="2100" dirty="0">
                <a:solidFill>
                  <a:srgbClr val="C00000"/>
                </a:solidFill>
              </a:rPr>
              <a:t> </a:t>
            </a:r>
            <a:r>
              <a:rPr lang="en-US" sz="2100" b="1" dirty="0">
                <a:solidFill>
                  <a:srgbClr val="C00000"/>
                </a:solidFill>
              </a:rPr>
              <a:t>quality in </a:t>
            </a:r>
            <a:r>
              <a:rPr lang="en-US" sz="2100" dirty="0"/>
              <a:t>software engineering </a:t>
            </a:r>
            <a:r>
              <a:rPr lang="en-US" sz="2100" b="1" dirty="0">
                <a:solidFill>
                  <a:srgbClr val="C00000"/>
                </a:solidFill>
              </a:rPr>
              <a:t>processes</a:t>
            </a:r>
            <a:r>
              <a:rPr lang="en-US" sz="2100" dirty="0">
                <a:solidFill>
                  <a:srgbClr val="C00000"/>
                </a:solidFill>
              </a:rPr>
              <a:t> </a:t>
            </a:r>
            <a:r>
              <a:rPr lang="en-US" sz="2100" dirty="0"/>
              <a:t>(that ultimately result in quality in software products). The activities establish and evaluate the processes that produce products</a:t>
            </a:r>
          </a:p>
        </p:txBody>
      </p:sp>
      <p:sp>
        <p:nvSpPr>
          <p:cNvPr id="16" name="Rectangle 15"/>
          <p:cNvSpPr/>
          <p:nvPr/>
        </p:nvSpPr>
        <p:spPr>
          <a:xfrm>
            <a:off x="7863116" y="1360433"/>
            <a:ext cx="4227285" cy="1384995"/>
          </a:xfrm>
          <a:prstGeom prst="rect">
            <a:avLst/>
          </a:prstGeom>
        </p:spPr>
        <p:txBody>
          <a:bodyPr wrap="square">
            <a:spAutoFit/>
          </a:bodyPr>
          <a:lstStyle/>
          <a:p>
            <a:pPr algn="just"/>
            <a:r>
              <a:rPr lang="en-US" sz="2100" b="1" dirty="0">
                <a:solidFill>
                  <a:srgbClr val="C00000"/>
                </a:solidFill>
              </a:rPr>
              <a:t>SQC</a:t>
            </a:r>
            <a:r>
              <a:rPr lang="en-US" sz="2100" dirty="0">
                <a:solidFill>
                  <a:srgbClr val="C00000"/>
                </a:solidFill>
              </a:rPr>
              <a:t> </a:t>
            </a:r>
            <a:r>
              <a:rPr lang="en-US" sz="2100" dirty="0"/>
              <a:t>is a </a:t>
            </a:r>
            <a:r>
              <a:rPr lang="en-US" sz="2100" b="1" dirty="0">
                <a:solidFill>
                  <a:srgbClr val="C00000"/>
                </a:solidFill>
              </a:rPr>
              <a:t>set of activities </a:t>
            </a:r>
            <a:r>
              <a:rPr lang="en-US" sz="2100" dirty="0"/>
              <a:t>for </a:t>
            </a:r>
            <a:r>
              <a:rPr lang="en-US" sz="2100" b="1" dirty="0">
                <a:solidFill>
                  <a:srgbClr val="C00000"/>
                </a:solidFill>
              </a:rPr>
              <a:t>ensuring quality </a:t>
            </a:r>
            <a:r>
              <a:rPr lang="en-US" sz="2100" dirty="0"/>
              <a:t>in software </a:t>
            </a:r>
            <a:r>
              <a:rPr lang="en-US" sz="2100" b="1" dirty="0">
                <a:solidFill>
                  <a:srgbClr val="C00000"/>
                </a:solidFill>
              </a:rPr>
              <a:t>products</a:t>
            </a:r>
            <a:r>
              <a:rPr lang="en-US" sz="2100" dirty="0"/>
              <a:t>. The activities focus on identifying defects in the actual products produced</a:t>
            </a:r>
          </a:p>
        </p:txBody>
      </p:sp>
      <p:cxnSp>
        <p:nvCxnSpPr>
          <p:cNvPr id="17" name="Straight Connector 16"/>
          <p:cNvCxnSpPr/>
          <p:nvPr/>
        </p:nvCxnSpPr>
        <p:spPr>
          <a:xfrm>
            <a:off x="7797801" y="843645"/>
            <a:ext cx="0" cy="5092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90500" y="2809046"/>
            <a:ext cx="115951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1742640" y="2858899"/>
            <a:ext cx="1976823" cy="415498"/>
          </a:xfrm>
          <a:prstGeom prst="rect">
            <a:avLst/>
          </a:prstGeom>
        </p:spPr>
        <p:txBody>
          <a:bodyPr wrap="none">
            <a:spAutoFit/>
          </a:bodyPr>
          <a:lstStyle/>
          <a:p>
            <a:r>
              <a:rPr lang="en-US" sz="2100" b="1" dirty="0">
                <a:solidFill>
                  <a:srgbClr val="C00000"/>
                </a:solidFill>
              </a:rPr>
              <a:t>Process</a:t>
            </a:r>
            <a:r>
              <a:rPr lang="en-US" sz="2100" dirty="0">
                <a:solidFill>
                  <a:srgbClr val="C00000"/>
                </a:solidFill>
              </a:rPr>
              <a:t> </a:t>
            </a:r>
            <a:r>
              <a:rPr lang="en-US" sz="2100" dirty="0"/>
              <a:t>focused</a:t>
            </a:r>
          </a:p>
        </p:txBody>
      </p:sp>
      <p:sp>
        <p:nvSpPr>
          <p:cNvPr id="20" name="Rectangle 19"/>
          <p:cNvSpPr/>
          <p:nvPr/>
        </p:nvSpPr>
        <p:spPr>
          <a:xfrm>
            <a:off x="7964712" y="2854677"/>
            <a:ext cx="3926012" cy="415498"/>
          </a:xfrm>
          <a:prstGeom prst="rect">
            <a:avLst/>
          </a:prstGeom>
        </p:spPr>
        <p:txBody>
          <a:bodyPr wrap="square">
            <a:spAutoFit/>
          </a:bodyPr>
          <a:lstStyle/>
          <a:p>
            <a:r>
              <a:rPr lang="en-US" sz="2100" b="1" dirty="0">
                <a:solidFill>
                  <a:srgbClr val="C00000"/>
                </a:solidFill>
              </a:rPr>
              <a:t>Product</a:t>
            </a:r>
            <a:r>
              <a:rPr lang="en-US" sz="2100" dirty="0">
                <a:solidFill>
                  <a:srgbClr val="C00000"/>
                </a:solidFill>
              </a:rPr>
              <a:t> </a:t>
            </a:r>
            <a:r>
              <a:rPr lang="en-US" sz="2100" dirty="0"/>
              <a:t>focused</a:t>
            </a:r>
          </a:p>
        </p:txBody>
      </p:sp>
      <p:cxnSp>
        <p:nvCxnSpPr>
          <p:cNvPr id="21" name="Straight Connector 20"/>
          <p:cNvCxnSpPr/>
          <p:nvPr/>
        </p:nvCxnSpPr>
        <p:spPr>
          <a:xfrm>
            <a:off x="190500" y="3283863"/>
            <a:ext cx="1170022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1752600" y="3326875"/>
            <a:ext cx="2291012" cy="415498"/>
          </a:xfrm>
          <a:prstGeom prst="rect">
            <a:avLst/>
          </a:prstGeom>
        </p:spPr>
        <p:txBody>
          <a:bodyPr wrap="none">
            <a:spAutoFit/>
          </a:bodyPr>
          <a:lstStyle/>
          <a:p>
            <a:r>
              <a:rPr lang="en-US" sz="2100" b="1" dirty="0">
                <a:solidFill>
                  <a:srgbClr val="C00000"/>
                </a:solidFill>
              </a:rPr>
              <a:t>Prevention</a:t>
            </a:r>
            <a:r>
              <a:rPr lang="en-US" sz="2100" dirty="0">
                <a:solidFill>
                  <a:srgbClr val="C00000"/>
                </a:solidFill>
              </a:rPr>
              <a:t> </a:t>
            </a:r>
            <a:r>
              <a:rPr lang="en-US" sz="2100" dirty="0"/>
              <a:t>oriented</a:t>
            </a:r>
          </a:p>
        </p:txBody>
      </p:sp>
      <p:sp>
        <p:nvSpPr>
          <p:cNvPr id="23" name="Rectangle 22"/>
          <p:cNvSpPr/>
          <p:nvPr/>
        </p:nvSpPr>
        <p:spPr>
          <a:xfrm>
            <a:off x="7964712" y="3336603"/>
            <a:ext cx="3974880" cy="415498"/>
          </a:xfrm>
          <a:prstGeom prst="rect">
            <a:avLst/>
          </a:prstGeom>
        </p:spPr>
        <p:txBody>
          <a:bodyPr wrap="square">
            <a:spAutoFit/>
          </a:bodyPr>
          <a:lstStyle/>
          <a:p>
            <a:r>
              <a:rPr lang="en-US" sz="2100" b="1" dirty="0">
                <a:solidFill>
                  <a:srgbClr val="C00000"/>
                </a:solidFill>
              </a:rPr>
              <a:t>Detection</a:t>
            </a:r>
            <a:r>
              <a:rPr lang="en-US" sz="2100" dirty="0">
                <a:solidFill>
                  <a:srgbClr val="C00000"/>
                </a:solidFill>
              </a:rPr>
              <a:t> </a:t>
            </a:r>
            <a:r>
              <a:rPr lang="en-US" sz="2100" dirty="0"/>
              <a:t>oriented</a:t>
            </a:r>
          </a:p>
        </p:txBody>
      </p:sp>
      <p:cxnSp>
        <p:nvCxnSpPr>
          <p:cNvPr id="24" name="Straight Connector 23"/>
          <p:cNvCxnSpPr/>
          <p:nvPr/>
        </p:nvCxnSpPr>
        <p:spPr>
          <a:xfrm>
            <a:off x="190500" y="3741063"/>
            <a:ext cx="1170022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1752600" y="4198263"/>
            <a:ext cx="5922594" cy="738664"/>
          </a:xfrm>
          <a:prstGeom prst="rect">
            <a:avLst/>
          </a:prstGeom>
        </p:spPr>
        <p:txBody>
          <a:bodyPr wrap="square">
            <a:spAutoFit/>
          </a:bodyPr>
          <a:lstStyle/>
          <a:p>
            <a:pPr algn="just"/>
            <a:r>
              <a:rPr lang="en-US" sz="2100" b="1" dirty="0">
                <a:solidFill>
                  <a:srgbClr val="C00000"/>
                </a:solidFill>
              </a:rPr>
              <a:t>Relates</a:t>
            </a:r>
            <a:r>
              <a:rPr lang="en-US" sz="2100" dirty="0">
                <a:solidFill>
                  <a:srgbClr val="C00000"/>
                </a:solidFill>
              </a:rPr>
              <a:t> </a:t>
            </a:r>
            <a:r>
              <a:rPr lang="en-US" sz="2100" b="1" dirty="0">
                <a:solidFill>
                  <a:srgbClr val="C00000"/>
                </a:solidFill>
              </a:rPr>
              <a:t>to all products </a:t>
            </a:r>
            <a:r>
              <a:rPr lang="en-US" sz="2100" dirty="0"/>
              <a:t>that will ever be </a:t>
            </a:r>
            <a:r>
              <a:rPr lang="en-US" sz="2100" b="1" dirty="0">
                <a:solidFill>
                  <a:srgbClr val="C00000"/>
                </a:solidFill>
              </a:rPr>
              <a:t>created by a process</a:t>
            </a:r>
          </a:p>
        </p:txBody>
      </p:sp>
      <p:sp>
        <p:nvSpPr>
          <p:cNvPr id="26" name="Rectangle 25"/>
          <p:cNvSpPr/>
          <p:nvPr/>
        </p:nvSpPr>
        <p:spPr>
          <a:xfrm>
            <a:off x="7964711" y="4233176"/>
            <a:ext cx="3974881" cy="415498"/>
          </a:xfrm>
          <a:prstGeom prst="rect">
            <a:avLst/>
          </a:prstGeom>
        </p:spPr>
        <p:txBody>
          <a:bodyPr wrap="square">
            <a:spAutoFit/>
          </a:bodyPr>
          <a:lstStyle/>
          <a:p>
            <a:pPr algn="just"/>
            <a:r>
              <a:rPr lang="en-US" sz="2100" b="1" dirty="0">
                <a:solidFill>
                  <a:srgbClr val="C00000"/>
                </a:solidFill>
              </a:rPr>
              <a:t>Relates</a:t>
            </a:r>
            <a:r>
              <a:rPr lang="en-US" sz="2100" dirty="0">
                <a:solidFill>
                  <a:srgbClr val="C00000"/>
                </a:solidFill>
              </a:rPr>
              <a:t> </a:t>
            </a:r>
            <a:r>
              <a:rPr lang="en-US" sz="2100" dirty="0"/>
              <a:t>to </a:t>
            </a:r>
            <a:r>
              <a:rPr lang="en-US" sz="2100" b="1" dirty="0">
                <a:solidFill>
                  <a:srgbClr val="C00000"/>
                </a:solidFill>
              </a:rPr>
              <a:t>specific product</a:t>
            </a:r>
          </a:p>
        </p:txBody>
      </p:sp>
      <p:cxnSp>
        <p:nvCxnSpPr>
          <p:cNvPr id="27" name="Straight Connector 26"/>
          <p:cNvCxnSpPr/>
          <p:nvPr/>
        </p:nvCxnSpPr>
        <p:spPr>
          <a:xfrm>
            <a:off x="190500" y="4198263"/>
            <a:ext cx="1170022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1742640" y="3758103"/>
            <a:ext cx="2954655" cy="415498"/>
          </a:xfrm>
          <a:prstGeom prst="rect">
            <a:avLst/>
          </a:prstGeom>
        </p:spPr>
        <p:txBody>
          <a:bodyPr wrap="none">
            <a:spAutoFit/>
          </a:bodyPr>
          <a:lstStyle/>
          <a:p>
            <a:r>
              <a:rPr lang="en-US" sz="2100" b="1" dirty="0">
                <a:solidFill>
                  <a:srgbClr val="C00000"/>
                </a:solidFill>
              </a:rPr>
              <a:t>Organization</a:t>
            </a:r>
            <a:r>
              <a:rPr lang="en-US" sz="2100" dirty="0">
                <a:solidFill>
                  <a:srgbClr val="C00000"/>
                </a:solidFill>
              </a:rPr>
              <a:t> </a:t>
            </a:r>
            <a:r>
              <a:rPr lang="en-US" sz="2100" dirty="0"/>
              <a:t>wide	</a:t>
            </a:r>
          </a:p>
        </p:txBody>
      </p:sp>
      <p:sp>
        <p:nvSpPr>
          <p:cNvPr id="29" name="Rectangle 28"/>
          <p:cNvSpPr/>
          <p:nvPr/>
        </p:nvSpPr>
        <p:spPr>
          <a:xfrm>
            <a:off x="7964712" y="3770262"/>
            <a:ext cx="3926012" cy="415498"/>
          </a:xfrm>
          <a:prstGeom prst="rect">
            <a:avLst/>
          </a:prstGeom>
        </p:spPr>
        <p:txBody>
          <a:bodyPr wrap="square">
            <a:spAutoFit/>
          </a:bodyPr>
          <a:lstStyle/>
          <a:p>
            <a:r>
              <a:rPr lang="en-US" sz="2100" b="1" dirty="0">
                <a:solidFill>
                  <a:srgbClr val="C00000"/>
                </a:solidFill>
              </a:rPr>
              <a:t>Product/project</a:t>
            </a:r>
            <a:r>
              <a:rPr lang="en-US" sz="2100" dirty="0"/>
              <a:t> specific</a:t>
            </a:r>
          </a:p>
        </p:txBody>
      </p:sp>
      <p:sp>
        <p:nvSpPr>
          <p:cNvPr id="31" name="Rectangle 30"/>
          <p:cNvSpPr/>
          <p:nvPr/>
        </p:nvSpPr>
        <p:spPr>
          <a:xfrm>
            <a:off x="1727200" y="4968975"/>
            <a:ext cx="5947994" cy="738664"/>
          </a:xfrm>
          <a:prstGeom prst="rect">
            <a:avLst/>
          </a:prstGeom>
        </p:spPr>
        <p:txBody>
          <a:bodyPr wrap="square">
            <a:spAutoFit/>
          </a:bodyPr>
          <a:lstStyle/>
          <a:p>
            <a:r>
              <a:rPr lang="en-US" sz="2100" b="1" dirty="0"/>
              <a:t>Process</a:t>
            </a:r>
            <a:r>
              <a:rPr lang="en-US" sz="2100" dirty="0"/>
              <a:t> </a:t>
            </a:r>
            <a:r>
              <a:rPr lang="en-US" sz="2100" b="1" dirty="0">
                <a:solidFill>
                  <a:srgbClr val="C00000"/>
                </a:solidFill>
              </a:rPr>
              <a:t>Definition</a:t>
            </a:r>
            <a:r>
              <a:rPr lang="en-US" sz="2100" dirty="0"/>
              <a:t> and </a:t>
            </a:r>
            <a:r>
              <a:rPr lang="en-US" sz="2100" b="1" dirty="0">
                <a:solidFill>
                  <a:srgbClr val="C00000"/>
                </a:solidFill>
              </a:rPr>
              <a:t>Implementation</a:t>
            </a:r>
            <a:r>
              <a:rPr lang="en-US" sz="2100" dirty="0"/>
              <a:t>, </a:t>
            </a:r>
            <a:r>
              <a:rPr lang="en-US" sz="2100" b="1" dirty="0">
                <a:solidFill>
                  <a:srgbClr val="C00000"/>
                </a:solidFill>
              </a:rPr>
              <a:t>Audits</a:t>
            </a:r>
            <a:r>
              <a:rPr lang="en-US" sz="2100" dirty="0"/>
              <a:t>, </a:t>
            </a:r>
            <a:r>
              <a:rPr lang="en-US" sz="2100" b="1" dirty="0">
                <a:solidFill>
                  <a:srgbClr val="C00000"/>
                </a:solidFill>
              </a:rPr>
              <a:t>Training</a:t>
            </a:r>
          </a:p>
        </p:txBody>
      </p:sp>
      <p:sp>
        <p:nvSpPr>
          <p:cNvPr id="32" name="Rectangle 31"/>
          <p:cNvSpPr/>
          <p:nvPr/>
        </p:nvSpPr>
        <p:spPr>
          <a:xfrm>
            <a:off x="7920409" y="4968975"/>
            <a:ext cx="2943357" cy="415498"/>
          </a:xfrm>
          <a:prstGeom prst="rect">
            <a:avLst/>
          </a:prstGeom>
        </p:spPr>
        <p:txBody>
          <a:bodyPr wrap="square">
            <a:spAutoFit/>
          </a:bodyPr>
          <a:lstStyle/>
          <a:p>
            <a:r>
              <a:rPr lang="en-US" sz="2100" b="1" dirty="0">
                <a:solidFill>
                  <a:srgbClr val="C00000"/>
                </a:solidFill>
              </a:rPr>
              <a:t>Reviews</a:t>
            </a:r>
            <a:r>
              <a:rPr lang="en-US" sz="2100" dirty="0"/>
              <a:t>, </a:t>
            </a:r>
            <a:r>
              <a:rPr lang="en-US" sz="2100" b="1" dirty="0">
                <a:solidFill>
                  <a:srgbClr val="C00000"/>
                </a:solidFill>
              </a:rPr>
              <a:t>Testing</a:t>
            </a:r>
          </a:p>
        </p:txBody>
      </p:sp>
      <p:pic>
        <p:nvPicPr>
          <p:cNvPr id="33" name="Picture 32"/>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949144" y="-33024"/>
            <a:ext cx="1242856" cy="744225"/>
          </a:xfrm>
          <a:prstGeom prst="rect">
            <a:avLst/>
          </a:prstGeom>
        </p:spPr>
      </p:pic>
      <p:cxnSp>
        <p:nvCxnSpPr>
          <p:cNvPr id="60" name="Straight Connector 59"/>
          <p:cNvCxnSpPr/>
          <p:nvPr/>
        </p:nvCxnSpPr>
        <p:spPr>
          <a:xfrm>
            <a:off x="183242" y="4945747"/>
            <a:ext cx="1170022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249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par>
                          <p:cTn id="53" fill="hold">
                            <p:stCondLst>
                              <p:cond delay="0"/>
                            </p:stCondLst>
                            <p:childTnLst>
                              <p:par>
                                <p:cTn id="54" presetID="1" presetClass="entr" presetSubtype="0" fill="hold" nodeType="afterEffect">
                                  <p:stCondLst>
                                    <p:cond delay="0"/>
                                  </p:stCondLst>
                                  <p:childTnLst>
                                    <p:set>
                                      <p:cBhvr>
                                        <p:cTn id="55" dur="1" fill="hold">
                                          <p:stCondLst>
                                            <p:cond delay="0"/>
                                          </p:stCondLst>
                                        </p:cTn>
                                        <p:tgtEl>
                                          <p:spTgt spid="2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28"/>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29"/>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2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25"/>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26"/>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31"/>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32"/>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8" grpId="0"/>
      <p:bldP spid="9" grpId="0"/>
      <p:bldP spid="10" grpId="0"/>
      <p:bldP spid="11" grpId="0"/>
      <p:bldP spid="12" grpId="0"/>
      <p:bldP spid="13" grpId="0"/>
      <p:bldP spid="15" grpId="0"/>
      <p:bldP spid="16" grpId="0"/>
      <p:bldP spid="19" grpId="0"/>
      <p:bldP spid="20" grpId="0"/>
      <p:bldP spid="22" grpId="0"/>
      <p:bldP spid="23" grpId="0"/>
      <p:bldP spid="25" grpId="0"/>
      <p:bldP spid="26" grpId="0"/>
      <p:bldP spid="28" grpId="0"/>
      <p:bldP spid="29" grpId="0"/>
      <p:bldP spid="31" grpId="0"/>
      <p:bldP spid="3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Reliability</a:t>
            </a:r>
          </a:p>
        </p:txBody>
      </p:sp>
      <p:sp>
        <p:nvSpPr>
          <p:cNvPr id="4" name="Rectangle 3"/>
          <p:cNvSpPr/>
          <p:nvPr/>
        </p:nvSpPr>
        <p:spPr>
          <a:xfrm>
            <a:off x="107949" y="834963"/>
            <a:ext cx="5660571" cy="415498"/>
          </a:xfrm>
          <a:prstGeom prst="rect">
            <a:avLst/>
          </a:prstGeom>
        </p:spPr>
        <p:txBody>
          <a:bodyPr wrap="square">
            <a:spAutoFit/>
          </a:bodyPr>
          <a:lstStyle/>
          <a:p>
            <a:pPr algn="ctr"/>
            <a:r>
              <a:rPr lang="en-US" sz="2100" dirty="0"/>
              <a:t>Software </a:t>
            </a:r>
            <a:r>
              <a:rPr lang="en-US" sz="2100" b="1" dirty="0">
                <a:solidFill>
                  <a:srgbClr val="C00000"/>
                </a:solidFill>
              </a:rPr>
              <a:t>reliability</a:t>
            </a:r>
            <a:r>
              <a:rPr lang="en-US" sz="2100" dirty="0">
                <a:solidFill>
                  <a:srgbClr val="C00000"/>
                </a:solidFill>
              </a:rPr>
              <a:t> </a:t>
            </a:r>
            <a:r>
              <a:rPr lang="en-US" sz="2100" dirty="0"/>
              <a:t>is defined </a:t>
            </a:r>
            <a:r>
              <a:rPr lang="en-US" sz="2100" b="1" dirty="0">
                <a:solidFill>
                  <a:srgbClr val="C00000"/>
                </a:solidFill>
              </a:rPr>
              <a:t>in statistical terms</a:t>
            </a:r>
            <a:r>
              <a:rPr lang="en-US" sz="2100" dirty="0"/>
              <a:t> as </a:t>
            </a:r>
          </a:p>
        </p:txBody>
      </p:sp>
      <p:sp>
        <p:nvSpPr>
          <p:cNvPr id="5" name="Rounded Rectangular Callout 4"/>
          <p:cNvSpPr/>
          <p:nvPr/>
        </p:nvSpPr>
        <p:spPr>
          <a:xfrm>
            <a:off x="107949" y="1382433"/>
            <a:ext cx="5486401" cy="1243098"/>
          </a:xfrm>
          <a:prstGeom prst="wedgeRoundRectCallout">
            <a:avLst>
              <a:gd name="adj1" fmla="val -20318"/>
              <a:gd name="adj2" fmla="val -63248"/>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The </a:t>
            </a:r>
            <a:r>
              <a:rPr lang="en-US" sz="2400" b="1" dirty="0">
                <a:solidFill>
                  <a:srgbClr val="C00000"/>
                </a:solidFill>
              </a:rPr>
              <a:t>probability</a:t>
            </a:r>
            <a:r>
              <a:rPr lang="en-US" sz="2400" dirty="0">
                <a:solidFill>
                  <a:srgbClr val="C00000"/>
                </a:solidFill>
              </a:rPr>
              <a:t> </a:t>
            </a:r>
            <a:r>
              <a:rPr lang="en-US" sz="2400" dirty="0"/>
              <a:t>of </a:t>
            </a:r>
            <a:r>
              <a:rPr lang="en-US" sz="2400" b="1" dirty="0">
                <a:solidFill>
                  <a:srgbClr val="C00000"/>
                </a:solidFill>
              </a:rPr>
              <a:t>failure-free operation </a:t>
            </a:r>
            <a:r>
              <a:rPr lang="en-US" sz="2400" dirty="0"/>
              <a:t>of a </a:t>
            </a:r>
            <a:r>
              <a:rPr lang="en-US" sz="2400" b="1" dirty="0">
                <a:solidFill>
                  <a:srgbClr val="C00000"/>
                </a:solidFill>
              </a:rPr>
              <a:t>computer program </a:t>
            </a:r>
            <a:r>
              <a:rPr lang="en-US" sz="2400" dirty="0"/>
              <a:t>in a </a:t>
            </a:r>
            <a:r>
              <a:rPr lang="en-US" sz="2400" b="1" dirty="0">
                <a:solidFill>
                  <a:srgbClr val="C00000"/>
                </a:solidFill>
              </a:rPr>
              <a:t>specified environment </a:t>
            </a:r>
            <a:r>
              <a:rPr lang="en-US" sz="2400" dirty="0"/>
              <a:t>for a </a:t>
            </a:r>
            <a:r>
              <a:rPr lang="en-US" sz="2400" b="1" dirty="0">
                <a:solidFill>
                  <a:srgbClr val="C00000"/>
                </a:solidFill>
              </a:rPr>
              <a:t>specified time</a:t>
            </a:r>
          </a:p>
        </p:txBody>
      </p:sp>
      <p:sp>
        <p:nvSpPr>
          <p:cNvPr id="6" name="Rectangle 5"/>
          <p:cNvSpPr/>
          <p:nvPr/>
        </p:nvSpPr>
        <p:spPr>
          <a:xfrm>
            <a:off x="107949" y="2793158"/>
            <a:ext cx="5486401" cy="738664"/>
          </a:xfrm>
          <a:prstGeom prst="rect">
            <a:avLst/>
          </a:prstGeom>
          <a:ln>
            <a:solidFill>
              <a:schemeClr val="bg1">
                <a:lumMod val="85000"/>
              </a:schemeClr>
            </a:solidFill>
          </a:ln>
        </p:spPr>
        <p:txBody>
          <a:bodyPr wrap="square">
            <a:spAutoFit/>
          </a:bodyPr>
          <a:lstStyle/>
          <a:p>
            <a:pPr algn="ctr"/>
            <a:r>
              <a:rPr lang="en-US" sz="2100" dirty="0"/>
              <a:t>A simple </a:t>
            </a:r>
            <a:r>
              <a:rPr lang="en-US" sz="2100" b="1" dirty="0">
                <a:solidFill>
                  <a:srgbClr val="C00000"/>
                </a:solidFill>
              </a:rPr>
              <a:t>measure</a:t>
            </a:r>
            <a:r>
              <a:rPr lang="en-US" sz="2100" dirty="0">
                <a:solidFill>
                  <a:srgbClr val="C00000"/>
                </a:solidFill>
              </a:rPr>
              <a:t> </a:t>
            </a:r>
            <a:r>
              <a:rPr lang="en-US" sz="2100" dirty="0"/>
              <a:t>of </a:t>
            </a:r>
            <a:r>
              <a:rPr lang="en-US" sz="2100" b="1" dirty="0">
                <a:solidFill>
                  <a:srgbClr val="C00000"/>
                </a:solidFill>
              </a:rPr>
              <a:t>reliability</a:t>
            </a:r>
            <a:r>
              <a:rPr lang="en-US" sz="2100" dirty="0">
                <a:solidFill>
                  <a:srgbClr val="C00000"/>
                </a:solidFill>
              </a:rPr>
              <a:t> </a:t>
            </a:r>
            <a:r>
              <a:rPr lang="en-US" sz="2100" dirty="0"/>
              <a:t>is </a:t>
            </a:r>
            <a:r>
              <a:rPr lang="en-US" sz="2100" b="1" dirty="0"/>
              <a:t>meantime-between-failure</a:t>
            </a:r>
            <a:r>
              <a:rPr lang="en-US" sz="2100" dirty="0"/>
              <a:t> (MTBF):</a:t>
            </a:r>
          </a:p>
        </p:txBody>
      </p:sp>
      <p:pic>
        <p:nvPicPr>
          <p:cNvPr id="7"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570011" y="3628729"/>
            <a:ext cx="4642783" cy="2103443"/>
          </a:xfrm>
          <a:prstGeom prst="rect">
            <a:avLst/>
          </a:prstGeom>
          <a:ln w="9525">
            <a:solidFill>
              <a:schemeClr val="tx1"/>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8" name="Rectangle 7"/>
          <p:cNvSpPr/>
          <p:nvPr/>
        </p:nvSpPr>
        <p:spPr>
          <a:xfrm>
            <a:off x="166005" y="5771026"/>
            <a:ext cx="5486401" cy="461665"/>
          </a:xfrm>
          <a:prstGeom prst="rect">
            <a:avLst/>
          </a:prstGeom>
        </p:spPr>
        <p:txBody>
          <a:bodyPr wrap="square">
            <a:spAutoFit/>
          </a:bodyPr>
          <a:lstStyle/>
          <a:p>
            <a:pPr algn="ctr"/>
            <a:r>
              <a:rPr lang="en-US" sz="2400" b="1" dirty="0"/>
              <a:t>MTBF = MTTF + MTTR</a:t>
            </a:r>
          </a:p>
        </p:txBody>
      </p:sp>
      <p:sp>
        <p:nvSpPr>
          <p:cNvPr id="9" name="Rectangle 8"/>
          <p:cNvSpPr/>
          <p:nvPr/>
        </p:nvSpPr>
        <p:spPr>
          <a:xfrm>
            <a:off x="166004" y="6205797"/>
            <a:ext cx="5486401" cy="369332"/>
          </a:xfrm>
          <a:prstGeom prst="rect">
            <a:avLst/>
          </a:prstGeom>
        </p:spPr>
        <p:txBody>
          <a:bodyPr wrap="square">
            <a:spAutoFit/>
          </a:bodyPr>
          <a:lstStyle/>
          <a:p>
            <a:pPr algn="ctr"/>
            <a:r>
              <a:rPr lang="en-US" b="1" dirty="0">
                <a:solidFill>
                  <a:srgbClr val="C00000"/>
                </a:solidFill>
              </a:rPr>
              <a:t>MTTF</a:t>
            </a:r>
            <a:r>
              <a:rPr lang="en-US" dirty="0">
                <a:solidFill>
                  <a:srgbClr val="C00000"/>
                </a:solidFill>
              </a:rPr>
              <a:t> </a:t>
            </a:r>
            <a:r>
              <a:rPr lang="en-US" dirty="0"/>
              <a:t>= mean-time-to-failure, </a:t>
            </a:r>
            <a:r>
              <a:rPr lang="en-US" b="1" dirty="0">
                <a:solidFill>
                  <a:srgbClr val="C00000"/>
                </a:solidFill>
              </a:rPr>
              <a:t>MTTR</a:t>
            </a:r>
            <a:r>
              <a:rPr lang="en-US" dirty="0">
                <a:solidFill>
                  <a:srgbClr val="C00000"/>
                </a:solidFill>
              </a:rPr>
              <a:t> </a:t>
            </a:r>
            <a:r>
              <a:rPr lang="en-US" dirty="0"/>
              <a:t>= mean-time-to-repair</a:t>
            </a:r>
          </a:p>
        </p:txBody>
      </p:sp>
      <p:pic>
        <p:nvPicPr>
          <p:cNvPr id="10" name="Picture 9"/>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845346" y="-12944"/>
            <a:ext cx="1237651" cy="737090"/>
          </a:xfrm>
          <a:prstGeom prst="rect">
            <a:avLst/>
          </a:prstGeom>
        </p:spPr>
      </p:pic>
      <p:cxnSp>
        <p:nvCxnSpPr>
          <p:cNvPr id="11" name="Straight Connector 10"/>
          <p:cNvCxnSpPr/>
          <p:nvPr/>
        </p:nvCxnSpPr>
        <p:spPr>
          <a:xfrm>
            <a:off x="5787570" y="709752"/>
            <a:ext cx="0" cy="5898146"/>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12" name="Rectangle 11"/>
          <p:cNvSpPr/>
          <p:nvPr/>
        </p:nvSpPr>
        <p:spPr>
          <a:xfrm>
            <a:off x="5768520" y="724146"/>
            <a:ext cx="6423481"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Measures of Reliability</a:t>
            </a:r>
          </a:p>
        </p:txBody>
      </p:sp>
      <p:sp>
        <p:nvSpPr>
          <p:cNvPr id="13" name="Content Placeholder 2"/>
          <p:cNvSpPr>
            <a:spLocks noGrp="1"/>
          </p:cNvSpPr>
          <p:nvPr>
            <p:ph idx="1"/>
          </p:nvPr>
        </p:nvSpPr>
        <p:spPr>
          <a:xfrm>
            <a:off x="5806621" y="1216748"/>
            <a:ext cx="6238276" cy="5334000"/>
          </a:xfrm>
        </p:spPr>
        <p:txBody>
          <a:bodyPr/>
          <a:lstStyle/>
          <a:p>
            <a:r>
              <a:rPr lang="en-US" dirty="0"/>
              <a:t>Many researchers </a:t>
            </a:r>
            <a:r>
              <a:rPr lang="en-US" b="1" dirty="0">
                <a:solidFill>
                  <a:srgbClr val="C00000"/>
                </a:solidFill>
              </a:rPr>
              <a:t>argue</a:t>
            </a:r>
            <a:r>
              <a:rPr lang="en-US" dirty="0">
                <a:solidFill>
                  <a:srgbClr val="C00000"/>
                </a:solidFill>
              </a:rPr>
              <a:t> </a:t>
            </a:r>
            <a:r>
              <a:rPr lang="en-US" dirty="0"/>
              <a:t>that </a:t>
            </a:r>
            <a:r>
              <a:rPr lang="en-US" b="1" dirty="0">
                <a:solidFill>
                  <a:srgbClr val="C00000"/>
                </a:solidFill>
              </a:rPr>
              <a:t>MTBF</a:t>
            </a:r>
            <a:r>
              <a:rPr lang="en-US" dirty="0"/>
              <a:t> is a far more useful measure than other quality-related software metrics</a:t>
            </a:r>
          </a:p>
          <a:p>
            <a:r>
              <a:rPr lang="en-US" dirty="0"/>
              <a:t>An </a:t>
            </a:r>
            <a:r>
              <a:rPr lang="en-US" b="1" dirty="0">
                <a:solidFill>
                  <a:srgbClr val="C00000"/>
                </a:solidFill>
              </a:rPr>
              <a:t>end user </a:t>
            </a:r>
            <a:r>
              <a:rPr lang="en-US" dirty="0"/>
              <a:t>is </a:t>
            </a:r>
            <a:r>
              <a:rPr lang="en-US" b="1" dirty="0">
                <a:solidFill>
                  <a:srgbClr val="C00000"/>
                </a:solidFill>
              </a:rPr>
              <a:t>concerned</a:t>
            </a:r>
            <a:r>
              <a:rPr lang="en-US" dirty="0">
                <a:solidFill>
                  <a:srgbClr val="C00000"/>
                </a:solidFill>
              </a:rPr>
              <a:t> </a:t>
            </a:r>
            <a:r>
              <a:rPr lang="en-US" dirty="0"/>
              <a:t>with </a:t>
            </a:r>
            <a:r>
              <a:rPr lang="en-US" b="1" dirty="0">
                <a:solidFill>
                  <a:srgbClr val="C00000"/>
                </a:solidFill>
              </a:rPr>
              <a:t>failures</a:t>
            </a:r>
            <a:r>
              <a:rPr lang="en-US" dirty="0"/>
              <a:t>, </a:t>
            </a:r>
            <a:r>
              <a:rPr lang="en-US" b="1" dirty="0">
                <a:solidFill>
                  <a:srgbClr val="C00000"/>
                </a:solidFill>
              </a:rPr>
              <a:t>not with </a:t>
            </a:r>
            <a:r>
              <a:rPr lang="en-US" dirty="0"/>
              <a:t>the total </a:t>
            </a:r>
            <a:r>
              <a:rPr lang="en-US" b="1" dirty="0">
                <a:solidFill>
                  <a:srgbClr val="C00000"/>
                </a:solidFill>
              </a:rPr>
              <a:t>defect count</a:t>
            </a:r>
            <a:endParaRPr lang="en-US" dirty="0"/>
          </a:p>
          <a:p>
            <a:r>
              <a:rPr lang="en-US" dirty="0"/>
              <a:t>Because </a:t>
            </a:r>
            <a:r>
              <a:rPr lang="en-US" b="1" dirty="0">
                <a:solidFill>
                  <a:srgbClr val="C00000"/>
                </a:solidFill>
              </a:rPr>
              <a:t>each defect </a:t>
            </a:r>
            <a:r>
              <a:rPr lang="en-US" dirty="0"/>
              <a:t>contained within a program </a:t>
            </a:r>
            <a:r>
              <a:rPr lang="en-US" b="1" dirty="0">
                <a:solidFill>
                  <a:srgbClr val="C00000"/>
                </a:solidFill>
              </a:rPr>
              <a:t>does not </a:t>
            </a:r>
            <a:r>
              <a:rPr lang="en-US" dirty="0"/>
              <a:t>have the </a:t>
            </a:r>
            <a:r>
              <a:rPr lang="en-US" b="1" dirty="0">
                <a:solidFill>
                  <a:srgbClr val="C00000"/>
                </a:solidFill>
              </a:rPr>
              <a:t>same failure rate</a:t>
            </a:r>
            <a:r>
              <a:rPr lang="en-US" dirty="0"/>
              <a:t>, the total defect count provides little indication of the reliability of a system</a:t>
            </a:r>
          </a:p>
          <a:p>
            <a:r>
              <a:rPr lang="en-US" dirty="0"/>
              <a:t>An alternative measure of reliability is </a:t>
            </a:r>
            <a:r>
              <a:rPr lang="en-US" b="1" dirty="0">
                <a:solidFill>
                  <a:srgbClr val="C00000"/>
                </a:solidFill>
              </a:rPr>
              <a:t>failures-in-time (FIT) </a:t>
            </a:r>
          </a:p>
          <a:p>
            <a:pPr lvl="1"/>
            <a:r>
              <a:rPr lang="en-US" dirty="0"/>
              <a:t>a statistical measure of </a:t>
            </a:r>
            <a:r>
              <a:rPr lang="en-US" b="1" dirty="0">
                <a:solidFill>
                  <a:srgbClr val="C00000"/>
                </a:solidFill>
              </a:rPr>
              <a:t>how many failures </a:t>
            </a:r>
            <a:r>
              <a:rPr lang="en-US" dirty="0"/>
              <a:t>a component will have </a:t>
            </a:r>
            <a:r>
              <a:rPr lang="en-US" b="1" dirty="0">
                <a:solidFill>
                  <a:srgbClr val="C00000"/>
                </a:solidFill>
              </a:rPr>
              <a:t>over one billion hours </a:t>
            </a:r>
            <a:r>
              <a:rPr lang="en-US" dirty="0"/>
              <a:t>of </a:t>
            </a:r>
            <a:r>
              <a:rPr lang="en-US" b="1" dirty="0">
                <a:solidFill>
                  <a:srgbClr val="C00000"/>
                </a:solidFill>
              </a:rPr>
              <a:t>operation</a:t>
            </a:r>
            <a:endParaRPr lang="en-US" dirty="0"/>
          </a:p>
        </p:txBody>
      </p:sp>
    </p:spTree>
    <p:extLst>
      <p:ext uri="{BB962C8B-B14F-4D97-AF65-F5344CB8AC3E}">
        <p14:creationId xmlns:p14="http://schemas.microsoft.com/office/powerpoint/2010/main" val="2491646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childTnLst>
                                </p:cTn>
                              </p:par>
                              <p:par>
                                <p:cTn id="24" presetID="22" presetClass="entr" presetSubtype="1"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xEl>
                                              <p:pRg st="3" end="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9" grpId="0"/>
      <p:bldP spid="1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lstStyle/>
          <a:p>
            <a:r>
              <a:rPr lang="en-US" dirty="0"/>
              <a:t>The quality standards </a:t>
            </a:r>
          </a:p>
        </p:txBody>
      </p:sp>
      <p:cxnSp>
        <p:nvCxnSpPr>
          <p:cNvPr id="28" name="Straight Connector 27"/>
          <p:cNvCxnSpPr/>
          <p:nvPr/>
        </p:nvCxnSpPr>
        <p:spPr>
          <a:xfrm>
            <a:off x="4147176" y="0"/>
            <a:ext cx="0" cy="6609347"/>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30" name="Content Placeholder 2"/>
          <p:cNvSpPr>
            <a:spLocks noGrp="1"/>
          </p:cNvSpPr>
          <p:nvPr>
            <p:ph idx="1"/>
          </p:nvPr>
        </p:nvSpPr>
        <p:spPr>
          <a:xfrm>
            <a:off x="4324058" y="918134"/>
            <a:ext cx="7670717" cy="5334000"/>
          </a:xfrm>
        </p:spPr>
        <p:txBody>
          <a:bodyPr/>
          <a:lstStyle/>
          <a:p>
            <a:r>
              <a:rPr lang="en-US" dirty="0"/>
              <a:t>In order to </a:t>
            </a:r>
            <a:r>
              <a:rPr lang="en-US" b="1" dirty="0">
                <a:solidFill>
                  <a:srgbClr val="C00000"/>
                </a:solidFill>
              </a:rPr>
              <a:t>bring quality </a:t>
            </a:r>
            <a:r>
              <a:rPr lang="en-US" dirty="0"/>
              <a:t>in </a:t>
            </a:r>
            <a:r>
              <a:rPr lang="en-US" b="1" dirty="0">
                <a:solidFill>
                  <a:srgbClr val="C00000"/>
                </a:solidFill>
              </a:rPr>
              <a:t>product</a:t>
            </a:r>
            <a:r>
              <a:rPr lang="en-US" dirty="0">
                <a:solidFill>
                  <a:srgbClr val="C00000"/>
                </a:solidFill>
              </a:rPr>
              <a:t> </a:t>
            </a:r>
            <a:r>
              <a:rPr lang="en-US" dirty="0"/>
              <a:t>and </a:t>
            </a:r>
            <a:r>
              <a:rPr lang="en-US" b="1" dirty="0">
                <a:solidFill>
                  <a:srgbClr val="C00000"/>
                </a:solidFill>
              </a:rPr>
              <a:t>service</a:t>
            </a:r>
            <a:r>
              <a:rPr lang="en-US" dirty="0"/>
              <a:t>, many organizations are </a:t>
            </a:r>
            <a:r>
              <a:rPr lang="en-US" b="1" dirty="0">
                <a:solidFill>
                  <a:srgbClr val="C00000"/>
                </a:solidFill>
              </a:rPr>
              <a:t>adopting Quality Assurance System</a:t>
            </a:r>
            <a:endParaRPr lang="en-US" dirty="0"/>
          </a:p>
          <a:p>
            <a:r>
              <a:rPr lang="en-US" b="1" dirty="0">
                <a:solidFill>
                  <a:srgbClr val="C00000"/>
                </a:solidFill>
              </a:rPr>
              <a:t>ISO standards </a:t>
            </a:r>
            <a:r>
              <a:rPr lang="en-US" dirty="0"/>
              <a:t>are </a:t>
            </a:r>
            <a:r>
              <a:rPr lang="en-US" b="1" dirty="0"/>
              <a:t>issued by </a:t>
            </a:r>
            <a:r>
              <a:rPr lang="en-US" dirty="0"/>
              <a:t>the </a:t>
            </a:r>
            <a:r>
              <a:rPr lang="en-US" b="1" dirty="0">
                <a:solidFill>
                  <a:srgbClr val="C00000"/>
                </a:solidFill>
              </a:rPr>
              <a:t>International Organization for Standardization (ISO) </a:t>
            </a:r>
            <a:r>
              <a:rPr lang="en-US" dirty="0"/>
              <a:t>in </a:t>
            </a:r>
            <a:r>
              <a:rPr lang="en-US" b="1" dirty="0"/>
              <a:t>Switzerland</a:t>
            </a:r>
            <a:endParaRPr lang="en-US" dirty="0"/>
          </a:p>
          <a:p>
            <a:r>
              <a:rPr lang="en-US" b="1" dirty="0">
                <a:solidFill>
                  <a:srgbClr val="C00000"/>
                </a:solidFill>
              </a:rPr>
              <a:t>Proper documentation </a:t>
            </a:r>
            <a:r>
              <a:rPr lang="en-US" dirty="0"/>
              <a:t>is </a:t>
            </a:r>
            <a:r>
              <a:rPr lang="en-US" b="1" dirty="0">
                <a:solidFill>
                  <a:srgbClr val="C00000"/>
                </a:solidFill>
              </a:rPr>
              <a:t>an important part </a:t>
            </a:r>
            <a:r>
              <a:rPr lang="en-US" dirty="0"/>
              <a:t>of an ISO 9001 Quality Management System.</a:t>
            </a:r>
          </a:p>
          <a:p>
            <a:r>
              <a:rPr lang="en-US" b="1" dirty="0">
                <a:solidFill>
                  <a:srgbClr val="C00000"/>
                </a:solidFill>
              </a:rPr>
              <a:t>ISO 9001</a:t>
            </a:r>
            <a:r>
              <a:rPr lang="en-US" dirty="0"/>
              <a:t> is the </a:t>
            </a:r>
            <a:r>
              <a:rPr lang="en-US" b="1" dirty="0">
                <a:solidFill>
                  <a:srgbClr val="C00000"/>
                </a:solidFill>
              </a:rPr>
              <a:t>quality assurance standard</a:t>
            </a:r>
            <a:r>
              <a:rPr lang="en-US" dirty="0"/>
              <a:t> that </a:t>
            </a:r>
            <a:r>
              <a:rPr lang="en-US" b="1" dirty="0">
                <a:solidFill>
                  <a:srgbClr val="C00000"/>
                </a:solidFill>
              </a:rPr>
              <a:t>applies</a:t>
            </a:r>
            <a:r>
              <a:rPr lang="en-US" dirty="0">
                <a:solidFill>
                  <a:srgbClr val="C00000"/>
                </a:solidFill>
              </a:rPr>
              <a:t> </a:t>
            </a:r>
            <a:r>
              <a:rPr lang="en-US" dirty="0"/>
              <a:t>to </a:t>
            </a:r>
            <a:r>
              <a:rPr lang="en-US" b="1" dirty="0">
                <a:solidFill>
                  <a:srgbClr val="C00000"/>
                </a:solidFill>
              </a:rPr>
              <a:t>software engineering</a:t>
            </a:r>
            <a:endParaRPr lang="en-US" dirty="0"/>
          </a:p>
          <a:p>
            <a:r>
              <a:rPr lang="en-US" dirty="0"/>
              <a:t>It </a:t>
            </a:r>
            <a:r>
              <a:rPr lang="en-US" b="1" dirty="0"/>
              <a:t>includes</a:t>
            </a:r>
            <a:r>
              <a:rPr lang="en-US" dirty="0"/>
              <a:t>, </a:t>
            </a:r>
            <a:r>
              <a:rPr lang="en-US" b="1" dirty="0">
                <a:solidFill>
                  <a:srgbClr val="C00000"/>
                </a:solidFill>
              </a:rPr>
              <a:t>requirements</a:t>
            </a:r>
            <a:r>
              <a:rPr lang="en-US" dirty="0">
                <a:solidFill>
                  <a:srgbClr val="C00000"/>
                </a:solidFill>
              </a:rPr>
              <a:t> </a:t>
            </a:r>
            <a:r>
              <a:rPr lang="en-US" dirty="0"/>
              <a:t>that </a:t>
            </a:r>
            <a:r>
              <a:rPr lang="en-US" dirty="0">
                <a:solidFill>
                  <a:srgbClr val="C00000"/>
                </a:solidFill>
              </a:rPr>
              <a:t>must be present </a:t>
            </a:r>
            <a:r>
              <a:rPr lang="en-US" dirty="0"/>
              <a:t>for an effective quality assurance system</a:t>
            </a:r>
          </a:p>
          <a:p>
            <a:r>
              <a:rPr lang="en-US" dirty="0"/>
              <a:t>ISO 9001 standard is </a:t>
            </a:r>
            <a:r>
              <a:rPr lang="en-US" b="1" dirty="0">
                <a:solidFill>
                  <a:srgbClr val="C00000"/>
                </a:solidFill>
              </a:rPr>
              <a:t>applicable to all engineering discipline</a:t>
            </a:r>
            <a:endParaRPr lang="en-US" dirty="0"/>
          </a:p>
        </p:txBody>
      </p:sp>
      <p:sp>
        <p:nvSpPr>
          <p:cNvPr id="3" name="Rectangle 2"/>
          <p:cNvSpPr/>
          <p:nvPr/>
        </p:nvSpPr>
        <p:spPr>
          <a:xfrm>
            <a:off x="219068" y="942033"/>
            <a:ext cx="3627916" cy="1754326"/>
          </a:xfrm>
          <a:prstGeom prst="rect">
            <a:avLst/>
          </a:prstGeom>
        </p:spPr>
        <p:txBody>
          <a:bodyPr wrap="none">
            <a:spAutoFit/>
          </a:bodyPr>
          <a:lstStyle/>
          <a:p>
            <a:pPr algn="ctr"/>
            <a:r>
              <a:rPr lang="en-US" sz="3600" dirty="0"/>
              <a:t>ISO 9000 and 9001</a:t>
            </a:r>
          </a:p>
          <a:p>
            <a:pPr algn="ctr"/>
            <a:r>
              <a:rPr lang="en-US" sz="3600" dirty="0"/>
              <a:t>Six Sigma</a:t>
            </a:r>
          </a:p>
          <a:p>
            <a:pPr algn="ctr"/>
            <a:r>
              <a:rPr lang="en-US" sz="3600" dirty="0"/>
              <a:t>CMM</a:t>
            </a:r>
          </a:p>
        </p:txBody>
      </p:sp>
      <p:pic>
        <p:nvPicPr>
          <p:cNvPr id="14" name="Picture 13"/>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434091" y="4323760"/>
            <a:ext cx="1197870" cy="1389529"/>
          </a:xfrm>
          <a:prstGeom prst="rect">
            <a:avLst/>
          </a:prstGeom>
        </p:spPr>
      </p:pic>
      <p:pic>
        <p:nvPicPr>
          <p:cNvPr id="15" name="Picture 1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47589" y="2886850"/>
            <a:ext cx="2510687" cy="1396569"/>
          </a:xfrm>
          <a:prstGeom prst="rect">
            <a:avLst/>
          </a:prstGeom>
        </p:spPr>
      </p:pic>
      <p:sp>
        <p:nvSpPr>
          <p:cNvPr id="5" name="Rectangle 4"/>
          <p:cNvSpPr/>
          <p:nvPr/>
        </p:nvSpPr>
        <p:spPr>
          <a:xfrm>
            <a:off x="4324059" y="73985"/>
            <a:ext cx="1787669" cy="563231"/>
          </a:xfrm>
          <a:prstGeom prst="rect">
            <a:avLst/>
          </a:prstGeom>
        </p:spPr>
        <p:txBody>
          <a:bodyPr wrap="none">
            <a:spAutoFit/>
          </a:bodyPr>
          <a:lstStyle/>
          <a:p>
            <a:pPr>
              <a:lnSpc>
                <a:spcPct val="90000"/>
              </a:lnSpc>
              <a:spcBef>
                <a:spcPct val="0"/>
              </a:spcBef>
            </a:pPr>
            <a:r>
              <a:rPr lang="en-US" sz="3400" b="1" dirty="0">
                <a:solidFill>
                  <a:schemeClr val="tx1">
                    <a:lumMod val="90000"/>
                    <a:lumOff val="10000"/>
                  </a:schemeClr>
                </a:solidFill>
                <a:latin typeface="+mj-lt"/>
                <a:ea typeface="+mj-ea"/>
                <a:cs typeface="+mj-cs"/>
              </a:rPr>
              <a:t>ISO 9001</a:t>
            </a:r>
          </a:p>
        </p:txBody>
      </p:sp>
      <p:pic>
        <p:nvPicPr>
          <p:cNvPr id="18" name="Picture 17"/>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878523" y="5342815"/>
            <a:ext cx="1116252" cy="1116252"/>
          </a:xfrm>
          <a:prstGeom prst="rect">
            <a:avLst/>
          </a:prstGeom>
        </p:spPr>
      </p:pic>
    </p:spTree>
    <p:extLst>
      <p:ext uri="{BB962C8B-B14F-4D97-AF65-F5344CB8AC3E}">
        <p14:creationId xmlns:p14="http://schemas.microsoft.com/office/powerpoint/2010/main" val="427867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22" presetClass="entr" presetSubtype="1"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up)">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0">
                                            <p:txEl>
                                              <p:pRg st="3" end="3"/>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0">
                                            <p:txEl>
                                              <p:pRg st="4" end="4"/>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ISO 9001 Cont.</a:t>
            </a:r>
          </a:p>
        </p:txBody>
      </p:sp>
      <p:sp>
        <p:nvSpPr>
          <p:cNvPr id="5" name="Rectangle 4"/>
          <p:cNvSpPr/>
          <p:nvPr/>
        </p:nvSpPr>
        <p:spPr>
          <a:xfrm>
            <a:off x="166491" y="990600"/>
            <a:ext cx="11825211" cy="461665"/>
          </a:xfrm>
          <a:prstGeom prst="rect">
            <a:avLst/>
          </a:prstGeom>
          <a:ln>
            <a:solidFill>
              <a:schemeClr val="bg1">
                <a:lumMod val="65000"/>
              </a:schemeClr>
            </a:solidFill>
          </a:ln>
        </p:spPr>
        <p:txBody>
          <a:bodyPr wrap="square">
            <a:spAutoFit/>
          </a:bodyPr>
          <a:lstStyle/>
          <a:p>
            <a:pPr algn="ctr"/>
            <a:r>
              <a:rPr lang="en-US" sz="2400" dirty="0"/>
              <a:t>The </a:t>
            </a:r>
            <a:r>
              <a:rPr lang="en-US" sz="2400" b="1" dirty="0">
                <a:solidFill>
                  <a:srgbClr val="C00000"/>
                </a:solidFill>
              </a:rPr>
              <a:t>requirements described by ISO 9001:2000 </a:t>
            </a:r>
            <a:r>
              <a:rPr lang="en-US" sz="2400" dirty="0"/>
              <a:t>address topics such as</a:t>
            </a:r>
          </a:p>
        </p:txBody>
      </p:sp>
      <p:sp>
        <p:nvSpPr>
          <p:cNvPr id="6" name="Rectangle 5"/>
          <p:cNvSpPr/>
          <p:nvPr/>
        </p:nvSpPr>
        <p:spPr>
          <a:xfrm>
            <a:off x="166492" y="1684582"/>
            <a:ext cx="3304366" cy="415498"/>
          </a:xfrm>
          <a:prstGeom prst="rect">
            <a:avLst/>
          </a:prstGeom>
          <a:ln>
            <a:solidFill>
              <a:schemeClr val="bg1">
                <a:lumMod val="85000"/>
              </a:schemeClr>
            </a:solidFill>
          </a:ln>
        </p:spPr>
        <p:txBody>
          <a:bodyPr wrap="none">
            <a:spAutoFit/>
          </a:bodyPr>
          <a:lstStyle/>
          <a:p>
            <a:r>
              <a:rPr lang="en-US" sz="2100" dirty="0"/>
              <a:t>Management Responsibility</a:t>
            </a:r>
          </a:p>
        </p:txBody>
      </p:sp>
      <p:sp>
        <p:nvSpPr>
          <p:cNvPr id="7" name="Rectangle 6"/>
          <p:cNvSpPr/>
          <p:nvPr/>
        </p:nvSpPr>
        <p:spPr>
          <a:xfrm>
            <a:off x="3581400" y="1684582"/>
            <a:ext cx="2590800" cy="415498"/>
          </a:xfrm>
          <a:prstGeom prst="rect">
            <a:avLst/>
          </a:prstGeom>
          <a:ln>
            <a:solidFill>
              <a:schemeClr val="bg1">
                <a:lumMod val="85000"/>
              </a:schemeClr>
            </a:solidFill>
          </a:ln>
        </p:spPr>
        <p:txBody>
          <a:bodyPr wrap="square">
            <a:spAutoFit/>
          </a:bodyPr>
          <a:lstStyle/>
          <a:p>
            <a:r>
              <a:rPr lang="en-US" sz="2100" dirty="0"/>
              <a:t>Quality System</a:t>
            </a:r>
          </a:p>
        </p:txBody>
      </p:sp>
      <p:sp>
        <p:nvSpPr>
          <p:cNvPr id="8" name="Rectangle 7"/>
          <p:cNvSpPr/>
          <p:nvPr/>
        </p:nvSpPr>
        <p:spPr>
          <a:xfrm>
            <a:off x="166489" y="4562712"/>
            <a:ext cx="3304367" cy="415498"/>
          </a:xfrm>
          <a:prstGeom prst="rect">
            <a:avLst/>
          </a:prstGeom>
          <a:ln>
            <a:solidFill>
              <a:schemeClr val="bg1">
                <a:lumMod val="85000"/>
              </a:schemeClr>
            </a:solidFill>
          </a:ln>
        </p:spPr>
        <p:txBody>
          <a:bodyPr wrap="square">
            <a:spAutoFit/>
          </a:bodyPr>
          <a:lstStyle/>
          <a:p>
            <a:r>
              <a:rPr lang="en-US" sz="2100" dirty="0"/>
              <a:t>Contract Review</a:t>
            </a:r>
          </a:p>
        </p:txBody>
      </p:sp>
      <p:sp>
        <p:nvSpPr>
          <p:cNvPr id="9" name="Rectangle 8"/>
          <p:cNvSpPr/>
          <p:nvPr/>
        </p:nvSpPr>
        <p:spPr>
          <a:xfrm>
            <a:off x="166491" y="2163726"/>
            <a:ext cx="3304367" cy="415498"/>
          </a:xfrm>
          <a:prstGeom prst="rect">
            <a:avLst/>
          </a:prstGeom>
          <a:ln>
            <a:solidFill>
              <a:schemeClr val="bg1">
                <a:lumMod val="85000"/>
              </a:schemeClr>
            </a:solidFill>
          </a:ln>
        </p:spPr>
        <p:txBody>
          <a:bodyPr wrap="square">
            <a:spAutoFit/>
          </a:bodyPr>
          <a:lstStyle/>
          <a:p>
            <a:r>
              <a:rPr lang="en-US" sz="2100" dirty="0"/>
              <a:t>Design Control</a:t>
            </a:r>
          </a:p>
        </p:txBody>
      </p:sp>
      <p:sp>
        <p:nvSpPr>
          <p:cNvPr id="10" name="Rectangle 9"/>
          <p:cNvSpPr/>
          <p:nvPr/>
        </p:nvSpPr>
        <p:spPr>
          <a:xfrm>
            <a:off x="3581400" y="2163726"/>
            <a:ext cx="2590800" cy="415498"/>
          </a:xfrm>
          <a:prstGeom prst="rect">
            <a:avLst/>
          </a:prstGeom>
          <a:ln>
            <a:solidFill>
              <a:schemeClr val="bg1">
                <a:lumMod val="85000"/>
              </a:schemeClr>
            </a:solidFill>
          </a:ln>
        </p:spPr>
        <p:txBody>
          <a:bodyPr wrap="square">
            <a:spAutoFit/>
          </a:bodyPr>
          <a:lstStyle/>
          <a:p>
            <a:r>
              <a:rPr lang="en-US" sz="2100" dirty="0"/>
              <a:t>Document</a:t>
            </a:r>
          </a:p>
        </p:txBody>
      </p:sp>
      <p:sp>
        <p:nvSpPr>
          <p:cNvPr id="11" name="Rectangle 10"/>
          <p:cNvSpPr/>
          <p:nvPr/>
        </p:nvSpPr>
        <p:spPr>
          <a:xfrm>
            <a:off x="166489" y="5050038"/>
            <a:ext cx="3304367" cy="415498"/>
          </a:xfrm>
          <a:prstGeom prst="rect">
            <a:avLst/>
          </a:prstGeom>
          <a:ln>
            <a:solidFill>
              <a:schemeClr val="bg1">
                <a:lumMod val="85000"/>
              </a:schemeClr>
            </a:solidFill>
          </a:ln>
        </p:spPr>
        <p:txBody>
          <a:bodyPr wrap="square">
            <a:spAutoFit/>
          </a:bodyPr>
          <a:lstStyle/>
          <a:p>
            <a:r>
              <a:rPr lang="en-US" sz="2100" dirty="0"/>
              <a:t>Data Control</a:t>
            </a:r>
          </a:p>
        </p:txBody>
      </p:sp>
      <p:sp>
        <p:nvSpPr>
          <p:cNvPr id="12" name="Rectangle 11"/>
          <p:cNvSpPr/>
          <p:nvPr/>
        </p:nvSpPr>
        <p:spPr>
          <a:xfrm>
            <a:off x="166490" y="2642870"/>
            <a:ext cx="3304367" cy="415498"/>
          </a:xfrm>
          <a:prstGeom prst="rect">
            <a:avLst/>
          </a:prstGeom>
          <a:ln>
            <a:solidFill>
              <a:schemeClr val="bg1">
                <a:lumMod val="85000"/>
              </a:schemeClr>
            </a:solidFill>
          </a:ln>
        </p:spPr>
        <p:txBody>
          <a:bodyPr wrap="square">
            <a:spAutoFit/>
          </a:bodyPr>
          <a:lstStyle/>
          <a:p>
            <a:r>
              <a:rPr lang="en-US" sz="2100" dirty="0"/>
              <a:t>Product Identification</a:t>
            </a:r>
          </a:p>
        </p:txBody>
      </p:sp>
      <p:sp>
        <p:nvSpPr>
          <p:cNvPr id="13" name="Rectangle 12"/>
          <p:cNvSpPr/>
          <p:nvPr/>
        </p:nvSpPr>
        <p:spPr>
          <a:xfrm>
            <a:off x="3581400" y="2642870"/>
            <a:ext cx="2590800" cy="415498"/>
          </a:xfrm>
          <a:prstGeom prst="rect">
            <a:avLst/>
          </a:prstGeom>
          <a:ln>
            <a:solidFill>
              <a:schemeClr val="bg1">
                <a:lumMod val="85000"/>
              </a:schemeClr>
            </a:solidFill>
          </a:ln>
        </p:spPr>
        <p:txBody>
          <a:bodyPr wrap="square">
            <a:spAutoFit/>
          </a:bodyPr>
          <a:lstStyle/>
          <a:p>
            <a:r>
              <a:rPr lang="en-US" sz="2100" dirty="0"/>
              <a:t>Traceability</a:t>
            </a:r>
          </a:p>
        </p:txBody>
      </p:sp>
      <p:sp>
        <p:nvSpPr>
          <p:cNvPr id="14" name="Rectangle 13"/>
          <p:cNvSpPr/>
          <p:nvPr/>
        </p:nvSpPr>
        <p:spPr>
          <a:xfrm>
            <a:off x="3569608" y="4559446"/>
            <a:ext cx="2602592" cy="415498"/>
          </a:xfrm>
          <a:prstGeom prst="rect">
            <a:avLst/>
          </a:prstGeom>
          <a:ln>
            <a:solidFill>
              <a:schemeClr val="bg1">
                <a:lumMod val="85000"/>
              </a:schemeClr>
            </a:solidFill>
          </a:ln>
        </p:spPr>
        <p:txBody>
          <a:bodyPr wrap="square">
            <a:spAutoFit/>
          </a:bodyPr>
          <a:lstStyle/>
          <a:p>
            <a:r>
              <a:rPr lang="en-US" sz="2100" dirty="0"/>
              <a:t>Process Control</a:t>
            </a:r>
          </a:p>
        </p:txBody>
      </p:sp>
      <p:sp>
        <p:nvSpPr>
          <p:cNvPr id="15" name="Rectangle 14"/>
          <p:cNvSpPr/>
          <p:nvPr/>
        </p:nvSpPr>
        <p:spPr>
          <a:xfrm>
            <a:off x="166491" y="3122014"/>
            <a:ext cx="3304366" cy="415498"/>
          </a:xfrm>
          <a:prstGeom prst="rect">
            <a:avLst/>
          </a:prstGeom>
          <a:ln>
            <a:solidFill>
              <a:schemeClr val="bg1">
                <a:lumMod val="85000"/>
              </a:schemeClr>
            </a:solidFill>
          </a:ln>
        </p:spPr>
        <p:txBody>
          <a:bodyPr wrap="square">
            <a:spAutoFit/>
          </a:bodyPr>
          <a:lstStyle/>
          <a:p>
            <a:r>
              <a:rPr lang="en-US" sz="2100" dirty="0"/>
              <a:t>Inspection</a:t>
            </a:r>
          </a:p>
        </p:txBody>
      </p:sp>
      <p:sp>
        <p:nvSpPr>
          <p:cNvPr id="16" name="Rectangle 15"/>
          <p:cNvSpPr/>
          <p:nvPr/>
        </p:nvSpPr>
        <p:spPr>
          <a:xfrm>
            <a:off x="3581400" y="3122014"/>
            <a:ext cx="2590800" cy="415498"/>
          </a:xfrm>
          <a:prstGeom prst="rect">
            <a:avLst/>
          </a:prstGeom>
          <a:ln>
            <a:solidFill>
              <a:schemeClr val="bg1">
                <a:lumMod val="85000"/>
              </a:schemeClr>
            </a:solidFill>
          </a:ln>
        </p:spPr>
        <p:txBody>
          <a:bodyPr wrap="square">
            <a:spAutoFit/>
          </a:bodyPr>
          <a:lstStyle/>
          <a:p>
            <a:r>
              <a:rPr lang="en-US" sz="2100" dirty="0"/>
              <a:t>Testing</a:t>
            </a:r>
          </a:p>
        </p:txBody>
      </p:sp>
      <p:sp>
        <p:nvSpPr>
          <p:cNvPr id="17" name="Rectangle 16"/>
          <p:cNvSpPr/>
          <p:nvPr/>
        </p:nvSpPr>
        <p:spPr>
          <a:xfrm>
            <a:off x="3569608" y="5038590"/>
            <a:ext cx="2602592" cy="415498"/>
          </a:xfrm>
          <a:prstGeom prst="rect">
            <a:avLst/>
          </a:prstGeom>
          <a:ln>
            <a:solidFill>
              <a:schemeClr val="bg1">
                <a:lumMod val="85000"/>
              </a:schemeClr>
            </a:solidFill>
          </a:ln>
        </p:spPr>
        <p:txBody>
          <a:bodyPr wrap="square">
            <a:spAutoFit/>
          </a:bodyPr>
          <a:lstStyle/>
          <a:p>
            <a:r>
              <a:rPr lang="en-US" sz="2100" dirty="0"/>
              <a:t>Preventive Action</a:t>
            </a:r>
          </a:p>
        </p:txBody>
      </p:sp>
      <p:sp>
        <p:nvSpPr>
          <p:cNvPr id="18" name="Rectangle 17"/>
          <p:cNvSpPr/>
          <p:nvPr/>
        </p:nvSpPr>
        <p:spPr>
          <a:xfrm>
            <a:off x="166491" y="3601158"/>
            <a:ext cx="3304366" cy="415498"/>
          </a:xfrm>
          <a:prstGeom prst="rect">
            <a:avLst/>
          </a:prstGeom>
          <a:ln>
            <a:solidFill>
              <a:schemeClr val="bg1">
                <a:lumMod val="85000"/>
              </a:schemeClr>
            </a:solidFill>
          </a:ln>
        </p:spPr>
        <p:txBody>
          <a:bodyPr wrap="square">
            <a:spAutoFit/>
          </a:bodyPr>
          <a:lstStyle/>
          <a:p>
            <a:r>
              <a:rPr lang="en-US" sz="2100" dirty="0"/>
              <a:t>Control of Quality Records</a:t>
            </a:r>
          </a:p>
        </p:txBody>
      </p:sp>
      <p:sp>
        <p:nvSpPr>
          <p:cNvPr id="19" name="Rectangle 18"/>
          <p:cNvSpPr/>
          <p:nvPr/>
        </p:nvSpPr>
        <p:spPr>
          <a:xfrm>
            <a:off x="3581400" y="3601158"/>
            <a:ext cx="2590800" cy="415498"/>
          </a:xfrm>
          <a:prstGeom prst="rect">
            <a:avLst/>
          </a:prstGeom>
          <a:ln>
            <a:solidFill>
              <a:schemeClr val="bg1">
                <a:lumMod val="85000"/>
              </a:schemeClr>
            </a:solidFill>
          </a:ln>
        </p:spPr>
        <p:txBody>
          <a:bodyPr wrap="square">
            <a:spAutoFit/>
          </a:bodyPr>
          <a:lstStyle/>
          <a:p>
            <a:r>
              <a:rPr lang="en-US" sz="2100" dirty="0"/>
              <a:t>Internal Quality</a:t>
            </a:r>
          </a:p>
        </p:txBody>
      </p:sp>
      <p:sp>
        <p:nvSpPr>
          <p:cNvPr id="20" name="Rectangle 19"/>
          <p:cNvSpPr/>
          <p:nvPr/>
        </p:nvSpPr>
        <p:spPr>
          <a:xfrm>
            <a:off x="166488" y="5521000"/>
            <a:ext cx="6005711" cy="415498"/>
          </a:xfrm>
          <a:prstGeom prst="rect">
            <a:avLst/>
          </a:prstGeom>
          <a:ln>
            <a:solidFill>
              <a:schemeClr val="bg1">
                <a:lumMod val="85000"/>
              </a:schemeClr>
            </a:solidFill>
          </a:ln>
        </p:spPr>
        <p:txBody>
          <a:bodyPr wrap="square">
            <a:spAutoFit/>
          </a:bodyPr>
          <a:lstStyle/>
          <a:p>
            <a:r>
              <a:rPr lang="en-US" sz="2100" dirty="0"/>
              <a:t>Audits</a:t>
            </a:r>
          </a:p>
        </p:txBody>
      </p:sp>
      <p:sp>
        <p:nvSpPr>
          <p:cNvPr id="21" name="Rectangle 20"/>
          <p:cNvSpPr/>
          <p:nvPr/>
        </p:nvSpPr>
        <p:spPr>
          <a:xfrm>
            <a:off x="166491" y="4080302"/>
            <a:ext cx="3304366" cy="415498"/>
          </a:xfrm>
          <a:prstGeom prst="rect">
            <a:avLst/>
          </a:prstGeom>
          <a:ln>
            <a:solidFill>
              <a:schemeClr val="bg1">
                <a:lumMod val="85000"/>
              </a:schemeClr>
            </a:solidFill>
          </a:ln>
        </p:spPr>
        <p:txBody>
          <a:bodyPr wrap="square">
            <a:spAutoFit/>
          </a:bodyPr>
          <a:lstStyle/>
          <a:p>
            <a:r>
              <a:rPr lang="en-US" sz="2100" dirty="0"/>
              <a:t>Training</a:t>
            </a:r>
          </a:p>
        </p:txBody>
      </p:sp>
      <p:sp>
        <p:nvSpPr>
          <p:cNvPr id="22" name="Rectangle 21"/>
          <p:cNvSpPr/>
          <p:nvPr/>
        </p:nvSpPr>
        <p:spPr>
          <a:xfrm>
            <a:off x="3581400" y="4080302"/>
            <a:ext cx="2590800" cy="415498"/>
          </a:xfrm>
          <a:prstGeom prst="rect">
            <a:avLst/>
          </a:prstGeom>
          <a:ln>
            <a:solidFill>
              <a:schemeClr val="bg1">
                <a:lumMod val="85000"/>
              </a:schemeClr>
            </a:solidFill>
          </a:ln>
        </p:spPr>
        <p:txBody>
          <a:bodyPr wrap="square">
            <a:spAutoFit/>
          </a:bodyPr>
          <a:lstStyle/>
          <a:p>
            <a:r>
              <a:rPr lang="en-US" sz="2100" dirty="0"/>
              <a:t>Servicing</a:t>
            </a:r>
          </a:p>
        </p:txBody>
      </p:sp>
      <p:sp>
        <p:nvSpPr>
          <p:cNvPr id="23" name="Rectangle 22"/>
          <p:cNvSpPr/>
          <p:nvPr/>
        </p:nvSpPr>
        <p:spPr>
          <a:xfrm>
            <a:off x="6282741" y="1689046"/>
            <a:ext cx="5703865" cy="83099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2400" dirty="0"/>
              <a:t>In order for a </a:t>
            </a:r>
            <a:r>
              <a:rPr lang="en-US" sz="2400" b="1" dirty="0">
                <a:solidFill>
                  <a:srgbClr val="C00000"/>
                </a:solidFill>
              </a:rPr>
              <a:t>software organization </a:t>
            </a:r>
            <a:r>
              <a:rPr lang="en-US" sz="2400" dirty="0"/>
              <a:t>to become </a:t>
            </a:r>
            <a:r>
              <a:rPr lang="en-US" sz="2400" b="1" dirty="0">
                <a:solidFill>
                  <a:srgbClr val="C00000"/>
                </a:solidFill>
              </a:rPr>
              <a:t>registered</a:t>
            </a:r>
            <a:r>
              <a:rPr lang="en-US" sz="2400" dirty="0">
                <a:solidFill>
                  <a:srgbClr val="C00000"/>
                </a:solidFill>
              </a:rPr>
              <a:t> </a:t>
            </a:r>
            <a:r>
              <a:rPr lang="en-US" sz="2400" b="1" dirty="0">
                <a:solidFill>
                  <a:srgbClr val="C00000"/>
                </a:solidFill>
              </a:rPr>
              <a:t>to ISO 9001:2000</a:t>
            </a:r>
            <a:r>
              <a:rPr lang="en-US" sz="2400" dirty="0"/>
              <a:t> </a:t>
            </a:r>
          </a:p>
        </p:txBody>
      </p:sp>
      <p:sp>
        <p:nvSpPr>
          <p:cNvPr id="26" name="Rectangle 25"/>
          <p:cNvSpPr/>
          <p:nvPr/>
        </p:nvSpPr>
        <p:spPr>
          <a:xfrm>
            <a:off x="6441811" y="2803313"/>
            <a:ext cx="5430875" cy="1200329"/>
          </a:xfrm>
          <a:prstGeom prst="rect">
            <a:avLst/>
          </a:prstGeom>
        </p:spPr>
        <p:txBody>
          <a:bodyPr wrap="square">
            <a:spAutoFit/>
          </a:bodyPr>
          <a:lstStyle/>
          <a:p>
            <a:pPr algn="just"/>
            <a:r>
              <a:rPr lang="en-US" sz="2400" b="1" dirty="0"/>
              <a:t>1. </a:t>
            </a:r>
            <a:r>
              <a:rPr lang="en-US" sz="2400" dirty="0"/>
              <a:t>It must </a:t>
            </a:r>
            <a:r>
              <a:rPr lang="en-US" sz="2400" b="1" dirty="0">
                <a:solidFill>
                  <a:srgbClr val="C00000"/>
                </a:solidFill>
              </a:rPr>
              <a:t>establish policies </a:t>
            </a:r>
            <a:r>
              <a:rPr lang="en-US" sz="2400" dirty="0"/>
              <a:t>and </a:t>
            </a:r>
            <a:r>
              <a:rPr lang="en-US" sz="2400" b="1" dirty="0">
                <a:solidFill>
                  <a:srgbClr val="C00000"/>
                </a:solidFill>
              </a:rPr>
              <a:t>procedures</a:t>
            </a:r>
            <a:r>
              <a:rPr lang="en-US" sz="2400" dirty="0">
                <a:solidFill>
                  <a:srgbClr val="C00000"/>
                </a:solidFill>
              </a:rPr>
              <a:t> </a:t>
            </a:r>
            <a:r>
              <a:rPr lang="en-US" sz="2400" dirty="0"/>
              <a:t>to </a:t>
            </a:r>
            <a:r>
              <a:rPr lang="en-US" sz="2400" b="1" dirty="0">
                <a:solidFill>
                  <a:srgbClr val="C00000"/>
                </a:solidFill>
              </a:rPr>
              <a:t>address</a:t>
            </a:r>
            <a:r>
              <a:rPr lang="en-US" sz="2400" dirty="0">
                <a:solidFill>
                  <a:srgbClr val="C00000"/>
                </a:solidFill>
              </a:rPr>
              <a:t> </a:t>
            </a:r>
            <a:r>
              <a:rPr lang="en-US" sz="2400" dirty="0"/>
              <a:t>each of the    </a:t>
            </a:r>
            <a:r>
              <a:rPr lang="en-US" sz="2400" b="1" dirty="0">
                <a:solidFill>
                  <a:srgbClr val="C00000"/>
                </a:solidFill>
              </a:rPr>
              <a:t>requirements</a:t>
            </a:r>
            <a:r>
              <a:rPr lang="en-US" sz="2400" dirty="0">
                <a:solidFill>
                  <a:srgbClr val="C00000"/>
                </a:solidFill>
              </a:rPr>
              <a:t> </a:t>
            </a:r>
            <a:r>
              <a:rPr lang="en-US" sz="2400" dirty="0"/>
              <a:t>just </a:t>
            </a:r>
            <a:r>
              <a:rPr lang="en-US" sz="2400" b="1" dirty="0">
                <a:solidFill>
                  <a:srgbClr val="C00000"/>
                </a:solidFill>
              </a:rPr>
              <a:t>noted</a:t>
            </a:r>
          </a:p>
        </p:txBody>
      </p:sp>
      <p:sp>
        <p:nvSpPr>
          <p:cNvPr id="27" name="Rectangle 26"/>
          <p:cNvSpPr/>
          <p:nvPr/>
        </p:nvSpPr>
        <p:spPr>
          <a:xfrm>
            <a:off x="6447029" y="4176143"/>
            <a:ext cx="5539578" cy="830997"/>
          </a:xfrm>
          <a:prstGeom prst="rect">
            <a:avLst/>
          </a:prstGeom>
        </p:spPr>
        <p:txBody>
          <a:bodyPr wrap="square">
            <a:spAutoFit/>
          </a:bodyPr>
          <a:lstStyle/>
          <a:p>
            <a:pPr algn="just"/>
            <a:r>
              <a:rPr lang="en-US" sz="2400" b="1" dirty="0"/>
              <a:t>2.  </a:t>
            </a:r>
            <a:r>
              <a:rPr lang="en-US" sz="2400" b="1" dirty="0">
                <a:solidFill>
                  <a:srgbClr val="C00000"/>
                </a:solidFill>
              </a:rPr>
              <a:t>Able to demonstrate </a:t>
            </a:r>
            <a:r>
              <a:rPr lang="en-US" sz="2400" dirty="0"/>
              <a:t>that these </a:t>
            </a:r>
            <a:r>
              <a:rPr lang="en-US" sz="2400" b="1" dirty="0">
                <a:solidFill>
                  <a:srgbClr val="C00000"/>
                </a:solidFill>
              </a:rPr>
              <a:t>policies</a:t>
            </a:r>
            <a:r>
              <a:rPr lang="en-US" sz="2400" dirty="0">
                <a:solidFill>
                  <a:srgbClr val="C00000"/>
                </a:solidFill>
              </a:rPr>
              <a:t> </a:t>
            </a:r>
            <a:r>
              <a:rPr lang="en-US" sz="2400" dirty="0"/>
              <a:t>and </a:t>
            </a:r>
            <a:r>
              <a:rPr lang="en-US" sz="2400" b="1" dirty="0">
                <a:solidFill>
                  <a:srgbClr val="C00000"/>
                </a:solidFill>
              </a:rPr>
              <a:t>procedures</a:t>
            </a:r>
            <a:r>
              <a:rPr lang="en-US" sz="2400" dirty="0">
                <a:solidFill>
                  <a:srgbClr val="C00000"/>
                </a:solidFill>
              </a:rPr>
              <a:t> </a:t>
            </a:r>
            <a:r>
              <a:rPr lang="en-US" sz="2400" dirty="0"/>
              <a:t>are being </a:t>
            </a:r>
            <a:r>
              <a:rPr lang="en-US" sz="2400" b="1" dirty="0">
                <a:solidFill>
                  <a:srgbClr val="C00000"/>
                </a:solidFill>
              </a:rPr>
              <a:t>followed</a:t>
            </a:r>
            <a:endParaRPr lang="en-US" sz="2400" dirty="0"/>
          </a:p>
        </p:txBody>
      </p:sp>
      <p:cxnSp>
        <p:nvCxnSpPr>
          <p:cNvPr id="28" name="Straight Connector 27"/>
          <p:cNvCxnSpPr/>
          <p:nvPr/>
        </p:nvCxnSpPr>
        <p:spPr>
          <a:xfrm>
            <a:off x="6468429" y="4082309"/>
            <a:ext cx="534645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100566" y="5378372"/>
            <a:ext cx="1116252" cy="1116252"/>
          </a:xfrm>
          <a:prstGeom prst="rect">
            <a:avLst/>
          </a:prstGeom>
        </p:spPr>
      </p:pic>
    </p:spTree>
    <p:extLst>
      <p:ext uri="{BB962C8B-B14F-4D97-AF65-F5344CB8AC3E}">
        <p14:creationId xmlns:p14="http://schemas.microsoft.com/office/powerpoint/2010/main" val="385151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6" grpId="0"/>
      <p:bldP spid="2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12FE7B0-2A79-4007-A02A-53A876B75BB6}"/>
              </a:ext>
            </a:extLst>
          </p:cNvPr>
          <p:cNvSpPr>
            <a:spLocks noGrp="1"/>
          </p:cNvSpPr>
          <p:nvPr>
            <p:ph type="title"/>
          </p:nvPr>
        </p:nvSpPr>
        <p:spPr/>
        <p:txBody>
          <a:bodyPr/>
          <a:lstStyle/>
          <a:p>
            <a:r>
              <a:rPr lang="en-US" dirty="0"/>
              <a:t>Six Sigma</a:t>
            </a:r>
          </a:p>
        </p:txBody>
      </p:sp>
      <p:sp>
        <p:nvSpPr>
          <p:cNvPr id="3" name="Content Placeholder 2">
            <a:extLst>
              <a:ext uri="{FF2B5EF4-FFF2-40B4-BE49-F238E27FC236}">
                <a16:creationId xmlns:a16="http://schemas.microsoft.com/office/drawing/2014/main" id="{70C5CA6B-AD76-44C2-AA90-9181DC012BA0}"/>
              </a:ext>
            </a:extLst>
          </p:cNvPr>
          <p:cNvSpPr>
            <a:spLocks noGrp="1"/>
          </p:cNvSpPr>
          <p:nvPr>
            <p:ph idx="1"/>
          </p:nvPr>
        </p:nvSpPr>
        <p:spPr>
          <a:xfrm>
            <a:off x="103187" y="816789"/>
            <a:ext cx="5285523" cy="5590565"/>
          </a:xfrm>
        </p:spPr>
        <p:txBody>
          <a:bodyPr/>
          <a:lstStyle/>
          <a:p>
            <a:pPr>
              <a:buClr>
                <a:srgbClr val="B84742"/>
              </a:buClr>
            </a:pPr>
            <a:r>
              <a:rPr lang="en-US" sz="2000" b="1" dirty="0"/>
              <a:t>Six Sigma</a:t>
            </a:r>
            <a:r>
              <a:rPr lang="en-US" sz="2000" dirty="0"/>
              <a:t> is a method used by organizations to improve the quality of their processes. It focuses on </a:t>
            </a:r>
            <a:r>
              <a:rPr lang="en-US" sz="2000" b="1" dirty="0">
                <a:solidFill>
                  <a:srgbClr val="B71B1C"/>
                </a:solidFill>
              </a:rPr>
              <a:t>reducing mistakes </a:t>
            </a:r>
            <a:r>
              <a:rPr lang="en-US" sz="2000" dirty="0"/>
              <a:t>and </a:t>
            </a:r>
            <a:r>
              <a:rPr lang="en-US" sz="2000" b="1" dirty="0">
                <a:solidFill>
                  <a:srgbClr val="B71B1C"/>
                </a:solidFill>
              </a:rPr>
              <a:t>improving efficiency.</a:t>
            </a:r>
            <a:endParaRPr lang="en-US" sz="2200" b="1" dirty="0">
              <a:solidFill>
                <a:srgbClr val="B71B1C"/>
              </a:solidFill>
            </a:endParaRPr>
          </a:p>
          <a:p>
            <a:pPr>
              <a:buClr>
                <a:srgbClr val="B84742"/>
              </a:buClr>
            </a:pPr>
            <a:r>
              <a:rPr lang="en-US" sz="2200" b="1" dirty="0">
                <a:solidFill>
                  <a:srgbClr val="C00000"/>
                </a:solidFill>
              </a:rPr>
              <a:t>Six Sigma </a:t>
            </a:r>
            <a:r>
              <a:rPr lang="en-US" sz="2200" dirty="0"/>
              <a:t>is a disciplined, </a:t>
            </a:r>
            <a:r>
              <a:rPr lang="en-US" sz="2200" b="1" dirty="0">
                <a:solidFill>
                  <a:srgbClr val="C00000"/>
                </a:solidFill>
              </a:rPr>
              <a:t>data-driven approach </a:t>
            </a:r>
            <a:r>
              <a:rPr lang="en-US" sz="2200" dirty="0"/>
              <a:t>and </a:t>
            </a:r>
            <a:r>
              <a:rPr lang="en-US" sz="2200" b="1" dirty="0">
                <a:solidFill>
                  <a:srgbClr val="C00000"/>
                </a:solidFill>
              </a:rPr>
              <a:t>methodology</a:t>
            </a:r>
            <a:r>
              <a:rPr lang="en-US" sz="2200" dirty="0">
                <a:solidFill>
                  <a:srgbClr val="C00000"/>
                </a:solidFill>
              </a:rPr>
              <a:t> </a:t>
            </a:r>
            <a:r>
              <a:rPr lang="en-US" sz="2200" dirty="0"/>
              <a:t>for reducing</a:t>
            </a:r>
            <a:r>
              <a:rPr lang="en-US" sz="2200" b="1" dirty="0">
                <a:solidFill>
                  <a:srgbClr val="C00000"/>
                </a:solidFill>
              </a:rPr>
              <a:t> defects </a:t>
            </a:r>
            <a:r>
              <a:rPr lang="en-US" sz="2200" dirty="0"/>
              <a:t>in </a:t>
            </a:r>
            <a:r>
              <a:rPr lang="en-US" sz="2200" b="1" dirty="0">
                <a:solidFill>
                  <a:srgbClr val="C00000"/>
                </a:solidFill>
              </a:rPr>
              <a:t>any process </a:t>
            </a:r>
            <a:r>
              <a:rPr lang="en-US" sz="2200" dirty="0"/>
              <a:t>- from manufacturing to transactional and from product to service.</a:t>
            </a:r>
          </a:p>
          <a:p>
            <a:pPr>
              <a:buClr>
                <a:srgbClr val="B84742"/>
              </a:buClr>
            </a:pPr>
            <a:r>
              <a:rPr lang="en-US" sz="2200" dirty="0"/>
              <a:t>To </a:t>
            </a:r>
            <a:r>
              <a:rPr lang="en-US" sz="2200" b="1" dirty="0">
                <a:solidFill>
                  <a:srgbClr val="C00000"/>
                </a:solidFill>
              </a:rPr>
              <a:t>achieve six sigma</a:t>
            </a:r>
            <a:r>
              <a:rPr lang="en-US" sz="2200" dirty="0"/>
              <a:t>, a </a:t>
            </a:r>
            <a:r>
              <a:rPr lang="en-US" sz="2200" b="1" dirty="0">
                <a:solidFill>
                  <a:srgbClr val="C00000"/>
                </a:solidFill>
              </a:rPr>
              <a:t>process</a:t>
            </a:r>
            <a:r>
              <a:rPr lang="en-US" sz="2200" dirty="0">
                <a:solidFill>
                  <a:srgbClr val="C00000"/>
                </a:solidFill>
              </a:rPr>
              <a:t> </a:t>
            </a:r>
            <a:r>
              <a:rPr lang="en-US" sz="2200" dirty="0"/>
              <a:t>must </a:t>
            </a:r>
            <a:r>
              <a:rPr lang="en-US" sz="2200" b="1" dirty="0">
                <a:solidFill>
                  <a:srgbClr val="C00000"/>
                </a:solidFill>
              </a:rPr>
              <a:t>not produce more than 3.4 defects per million opportunities</a:t>
            </a:r>
            <a:endParaRPr lang="en-US" sz="2200" dirty="0"/>
          </a:p>
          <a:p>
            <a:pPr lvl="1"/>
            <a:r>
              <a:rPr lang="en-US" b="1" dirty="0"/>
              <a:t>4 Sigma </a:t>
            </a:r>
            <a:r>
              <a:rPr lang="en-US" b="1" dirty="0">
                <a:sym typeface="Wingdings" panose="05000000000000000000" pitchFamily="2" charset="2"/>
              </a:rPr>
              <a:t></a:t>
            </a:r>
            <a:r>
              <a:rPr lang="en-US" b="1" dirty="0"/>
              <a:t> 6210 </a:t>
            </a:r>
            <a:r>
              <a:rPr lang="en-US" dirty="0"/>
              <a:t>defects per million opportunities</a:t>
            </a:r>
          </a:p>
          <a:p>
            <a:pPr lvl="1"/>
            <a:r>
              <a:rPr lang="en-US" b="1" dirty="0"/>
              <a:t>5 Sigma </a:t>
            </a:r>
            <a:r>
              <a:rPr lang="en-US" b="1" dirty="0">
                <a:sym typeface="Wingdings" panose="05000000000000000000" pitchFamily="2" charset="2"/>
              </a:rPr>
              <a:t></a:t>
            </a:r>
            <a:r>
              <a:rPr lang="en-US" b="1" dirty="0"/>
              <a:t> 230</a:t>
            </a:r>
            <a:r>
              <a:rPr lang="en-US" dirty="0"/>
              <a:t> defects per million opportunities</a:t>
            </a:r>
          </a:p>
          <a:p>
            <a:endParaRPr lang="en-US" dirty="0"/>
          </a:p>
        </p:txBody>
      </p:sp>
      <p:cxnSp>
        <p:nvCxnSpPr>
          <p:cNvPr id="4" name="Straight Connector 3">
            <a:extLst>
              <a:ext uri="{FF2B5EF4-FFF2-40B4-BE49-F238E27FC236}">
                <a16:creationId xmlns:a16="http://schemas.microsoft.com/office/drawing/2014/main" id="{30D05141-6489-4ED0-B5AA-09566EAD2C0E}"/>
              </a:ext>
            </a:extLst>
          </p:cNvPr>
          <p:cNvCxnSpPr/>
          <p:nvPr/>
        </p:nvCxnSpPr>
        <p:spPr>
          <a:xfrm>
            <a:off x="5459002" y="785846"/>
            <a:ext cx="0" cy="5898146"/>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5" name="Rectangle 4">
            <a:extLst>
              <a:ext uri="{FF2B5EF4-FFF2-40B4-BE49-F238E27FC236}">
                <a16:creationId xmlns:a16="http://schemas.microsoft.com/office/drawing/2014/main" id="{6D3EEEAE-018D-41EB-935A-358381D89E91}"/>
              </a:ext>
            </a:extLst>
          </p:cNvPr>
          <p:cNvSpPr/>
          <p:nvPr/>
        </p:nvSpPr>
        <p:spPr>
          <a:xfrm>
            <a:off x="5513048" y="816789"/>
            <a:ext cx="6678952" cy="430887"/>
          </a:xfrm>
          <a:prstGeom prst="rect">
            <a:avLst/>
          </a:prstGeom>
          <a:solidFill>
            <a:schemeClr val="accent1"/>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200" b="1" dirty="0"/>
              <a:t>Example of Six Sigma Company</a:t>
            </a:r>
          </a:p>
        </p:txBody>
      </p:sp>
      <p:sp>
        <p:nvSpPr>
          <p:cNvPr id="6" name="Rectangle 5">
            <a:extLst>
              <a:ext uri="{FF2B5EF4-FFF2-40B4-BE49-F238E27FC236}">
                <a16:creationId xmlns:a16="http://schemas.microsoft.com/office/drawing/2014/main" id="{DEDAEF67-C606-42E2-8B3B-72B9D454E860}"/>
              </a:ext>
            </a:extLst>
          </p:cNvPr>
          <p:cNvSpPr/>
          <p:nvPr/>
        </p:nvSpPr>
        <p:spPr>
          <a:xfrm>
            <a:off x="5437625" y="5021334"/>
            <a:ext cx="6754375" cy="1569660"/>
          </a:xfrm>
          <a:prstGeom prst="rect">
            <a:avLst/>
          </a:prstGeom>
        </p:spPr>
        <p:txBody>
          <a:bodyPr wrap="square">
            <a:spAutoFit/>
          </a:bodyPr>
          <a:lstStyle/>
          <a:p>
            <a:pPr algn="ctr"/>
            <a:r>
              <a:rPr lang="en-US" sz="2400" dirty="0"/>
              <a:t>For </a:t>
            </a:r>
            <a:r>
              <a:rPr lang="en-US" sz="2400" b="1" dirty="0">
                <a:solidFill>
                  <a:srgbClr val="C00000"/>
                </a:solidFill>
              </a:rPr>
              <a:t>over 100 years </a:t>
            </a:r>
            <a:r>
              <a:rPr lang="en-US" sz="2400" dirty="0"/>
              <a:t>they have </a:t>
            </a:r>
            <a:r>
              <a:rPr lang="en-US" sz="2400" b="1" dirty="0">
                <a:solidFill>
                  <a:srgbClr val="C00000"/>
                </a:solidFill>
              </a:rPr>
              <a:t>delivered food </a:t>
            </a:r>
            <a:r>
              <a:rPr lang="en-US" sz="2400" dirty="0"/>
              <a:t>to </a:t>
            </a:r>
            <a:r>
              <a:rPr lang="en-US" sz="2400" b="1" dirty="0">
                <a:solidFill>
                  <a:srgbClr val="C00000"/>
                </a:solidFill>
              </a:rPr>
              <a:t>every part of the city</a:t>
            </a:r>
            <a:r>
              <a:rPr lang="en-US" sz="2400" dirty="0"/>
              <a:t>, earning them a </a:t>
            </a:r>
            <a:r>
              <a:rPr lang="en-US" sz="2400" b="1" dirty="0">
                <a:solidFill>
                  <a:srgbClr val="C00000"/>
                </a:solidFill>
              </a:rPr>
              <a:t>Six Sigma rating </a:t>
            </a:r>
            <a:r>
              <a:rPr lang="en-US" sz="2400" dirty="0"/>
              <a:t>(a Forbes rating of 99.9 % which </a:t>
            </a:r>
            <a:r>
              <a:rPr lang="en-US" sz="2400" b="1" dirty="0">
                <a:solidFill>
                  <a:srgbClr val="C00000"/>
                </a:solidFill>
              </a:rPr>
              <a:t>means one error in 6 million transactions</a:t>
            </a:r>
            <a:r>
              <a:rPr lang="en-US" sz="2400" dirty="0"/>
              <a:t>). </a:t>
            </a:r>
          </a:p>
        </p:txBody>
      </p:sp>
      <p:pic>
        <p:nvPicPr>
          <p:cNvPr id="7" name="Picture 6">
            <a:extLst>
              <a:ext uri="{FF2B5EF4-FFF2-40B4-BE49-F238E27FC236}">
                <a16:creationId xmlns:a16="http://schemas.microsoft.com/office/drawing/2014/main" id="{BBE7F2A8-45CD-4E61-AF1C-620BEFB3CE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1454" y="1300706"/>
            <a:ext cx="4968584" cy="3698046"/>
          </a:xfrm>
          <a:prstGeom prst="rect">
            <a:avLst/>
          </a:prstGeom>
        </p:spPr>
      </p:pic>
      <p:sp>
        <p:nvSpPr>
          <p:cNvPr id="8" name="Rounded Rectangular Callout 19">
            <a:extLst>
              <a:ext uri="{FF2B5EF4-FFF2-40B4-BE49-F238E27FC236}">
                <a16:creationId xmlns:a16="http://schemas.microsoft.com/office/drawing/2014/main" id="{094D7E50-7965-4CC8-AC68-D87083A6E2F5}"/>
              </a:ext>
            </a:extLst>
          </p:cNvPr>
          <p:cNvSpPr/>
          <p:nvPr/>
        </p:nvSpPr>
        <p:spPr>
          <a:xfrm>
            <a:off x="9298365" y="174008"/>
            <a:ext cx="2989980" cy="1542267"/>
          </a:xfrm>
          <a:prstGeom prst="wedgeRoundRectCallout">
            <a:avLst>
              <a:gd name="adj1" fmla="val -26076"/>
              <a:gd name="adj2" fmla="val 10146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Mumbai's</a:t>
            </a:r>
          </a:p>
          <a:p>
            <a:pPr algn="ctr"/>
            <a:r>
              <a:rPr lang="en-US" sz="4000" b="1" dirty="0" err="1"/>
              <a:t>Dabbawalas</a:t>
            </a:r>
            <a:r>
              <a:rPr lang="en-US" sz="4000" b="1" dirty="0"/>
              <a:t> </a:t>
            </a:r>
          </a:p>
        </p:txBody>
      </p:sp>
    </p:spTree>
    <p:extLst>
      <p:ext uri="{BB962C8B-B14F-4D97-AF65-F5344CB8AC3E}">
        <p14:creationId xmlns:p14="http://schemas.microsoft.com/office/powerpoint/2010/main" val="1354535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C22F8028-C4EB-4E91-89FF-26C559EC5D0C}"/>
              </a:ext>
            </a:extLst>
          </p:cNvPr>
          <p:cNvSpPr txBox="1">
            <a:spLocks/>
          </p:cNvSpPr>
          <p:nvPr/>
        </p:nvSpPr>
        <p:spPr>
          <a:xfrm>
            <a:off x="7036436" y="1767030"/>
            <a:ext cx="4630722" cy="40744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B84742"/>
              </a:buClr>
            </a:pPr>
            <a:r>
              <a:rPr lang="en-US" sz="2200" dirty="0"/>
              <a:t>Used if organization is developing a software process.</a:t>
            </a:r>
          </a:p>
          <a:p>
            <a:pPr>
              <a:buClr>
                <a:srgbClr val="B84742"/>
              </a:buClr>
            </a:pPr>
            <a:endParaRPr lang="en-US" dirty="0"/>
          </a:p>
        </p:txBody>
      </p:sp>
      <p:sp>
        <p:nvSpPr>
          <p:cNvPr id="17" name="Content Placeholder 2">
            <a:extLst>
              <a:ext uri="{FF2B5EF4-FFF2-40B4-BE49-F238E27FC236}">
                <a16:creationId xmlns:a16="http://schemas.microsoft.com/office/drawing/2014/main" id="{90AAC429-1318-41E4-BD8E-09D475F9C6F7}"/>
              </a:ext>
            </a:extLst>
          </p:cNvPr>
          <p:cNvSpPr txBox="1">
            <a:spLocks/>
          </p:cNvSpPr>
          <p:nvPr/>
        </p:nvSpPr>
        <p:spPr>
          <a:xfrm>
            <a:off x="131179" y="758683"/>
            <a:ext cx="11929641" cy="40744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B84742"/>
              </a:buClr>
            </a:pPr>
            <a:r>
              <a:rPr lang="en-US" dirty="0"/>
              <a:t>Six sigma have two methodologies.</a:t>
            </a:r>
          </a:p>
          <a:p>
            <a:pPr>
              <a:buClr>
                <a:schemeClr val="bg1">
                  <a:lumMod val="50000"/>
                </a:schemeClr>
              </a:buClr>
            </a:pPr>
            <a:endParaRPr lang="en-US" dirty="0"/>
          </a:p>
          <a:p>
            <a:endParaRPr lang="en-US" dirty="0"/>
          </a:p>
        </p:txBody>
      </p:sp>
      <p:sp>
        <p:nvSpPr>
          <p:cNvPr id="2" name="Title 1">
            <a:extLst>
              <a:ext uri="{FF2B5EF4-FFF2-40B4-BE49-F238E27FC236}">
                <a16:creationId xmlns:a16="http://schemas.microsoft.com/office/drawing/2014/main" id="{5EB5E08E-8A5F-480E-8531-6DB19B63F4E9}"/>
              </a:ext>
            </a:extLst>
          </p:cNvPr>
          <p:cNvSpPr>
            <a:spLocks noGrp="1"/>
          </p:cNvSpPr>
          <p:nvPr>
            <p:ph type="title"/>
          </p:nvPr>
        </p:nvSpPr>
        <p:spPr/>
        <p:txBody>
          <a:bodyPr/>
          <a:lstStyle/>
          <a:p>
            <a:r>
              <a:rPr lang="en-US" dirty="0"/>
              <a:t>DMAIC &amp; DMADV methodologies of Six sigma</a:t>
            </a:r>
          </a:p>
        </p:txBody>
      </p:sp>
      <p:sp>
        <p:nvSpPr>
          <p:cNvPr id="3" name="Content Placeholder 2">
            <a:extLst>
              <a:ext uri="{FF2B5EF4-FFF2-40B4-BE49-F238E27FC236}">
                <a16:creationId xmlns:a16="http://schemas.microsoft.com/office/drawing/2014/main" id="{0EFAE2EE-28B1-46A9-BD8A-93DFA296AC5F}"/>
              </a:ext>
            </a:extLst>
          </p:cNvPr>
          <p:cNvSpPr>
            <a:spLocks noGrp="1"/>
          </p:cNvSpPr>
          <p:nvPr>
            <p:ph idx="1"/>
          </p:nvPr>
        </p:nvSpPr>
        <p:spPr>
          <a:xfrm>
            <a:off x="139739" y="1700757"/>
            <a:ext cx="6876110" cy="4859427"/>
          </a:xfrm>
        </p:spPr>
        <p:txBody>
          <a:bodyPr/>
          <a:lstStyle/>
          <a:p>
            <a:pPr>
              <a:buClr>
                <a:srgbClr val="B84742"/>
              </a:buClr>
            </a:pPr>
            <a:r>
              <a:rPr lang="en-US" sz="2200" dirty="0"/>
              <a:t>Used if an existing software process is already there but improvement is required.</a:t>
            </a:r>
          </a:p>
          <a:p>
            <a:pPr>
              <a:buClr>
                <a:srgbClr val="B84742"/>
              </a:buClr>
            </a:pPr>
            <a:r>
              <a:rPr lang="en-US" sz="2200" b="1" dirty="0"/>
              <a:t>Define: </a:t>
            </a:r>
            <a:r>
              <a:rPr lang="en-US" sz="2200" dirty="0">
                <a:solidFill>
                  <a:srgbClr val="C00000"/>
                </a:solidFill>
              </a:rPr>
              <a:t>Define customer requirement, deliverables and project goals </a:t>
            </a:r>
            <a:r>
              <a:rPr lang="en-US" sz="2200" dirty="0"/>
              <a:t>via customer communication</a:t>
            </a:r>
          </a:p>
          <a:p>
            <a:pPr>
              <a:buClr>
                <a:srgbClr val="B84742"/>
              </a:buClr>
            </a:pPr>
            <a:r>
              <a:rPr lang="en-US" sz="2200" b="1" dirty="0"/>
              <a:t>Measure: </a:t>
            </a:r>
            <a:r>
              <a:rPr lang="en-US" sz="2200" dirty="0"/>
              <a:t>Measure the </a:t>
            </a:r>
            <a:r>
              <a:rPr lang="en-US" sz="2200" dirty="0">
                <a:solidFill>
                  <a:srgbClr val="C00000"/>
                </a:solidFill>
              </a:rPr>
              <a:t>existing process </a:t>
            </a:r>
            <a:r>
              <a:rPr lang="en-US" sz="2200" dirty="0"/>
              <a:t>and </a:t>
            </a:r>
            <a:r>
              <a:rPr lang="en-US" sz="2200" dirty="0">
                <a:solidFill>
                  <a:srgbClr val="C00000"/>
                </a:solidFill>
              </a:rPr>
              <a:t>its output </a:t>
            </a:r>
            <a:r>
              <a:rPr lang="en-US" sz="2200" dirty="0"/>
              <a:t>to determine current </a:t>
            </a:r>
            <a:r>
              <a:rPr lang="en-US" sz="2200" dirty="0">
                <a:solidFill>
                  <a:srgbClr val="C00000"/>
                </a:solidFill>
              </a:rPr>
              <a:t>quality performance</a:t>
            </a:r>
          </a:p>
          <a:p>
            <a:pPr>
              <a:buClr>
                <a:srgbClr val="B84742"/>
              </a:buClr>
            </a:pPr>
            <a:r>
              <a:rPr lang="en-US" sz="2200" b="1" dirty="0"/>
              <a:t>Analyze: </a:t>
            </a:r>
            <a:r>
              <a:rPr lang="en-US" sz="2200" dirty="0">
                <a:solidFill>
                  <a:srgbClr val="C00000"/>
                </a:solidFill>
              </a:rPr>
              <a:t>Analyze the root cause of the</a:t>
            </a:r>
            <a:r>
              <a:rPr lang="en-US" sz="2200" dirty="0"/>
              <a:t> </a:t>
            </a:r>
            <a:r>
              <a:rPr lang="en-US" sz="2200" dirty="0">
                <a:solidFill>
                  <a:srgbClr val="C00000"/>
                </a:solidFill>
              </a:rPr>
              <a:t>problem or design</a:t>
            </a:r>
            <a:r>
              <a:rPr lang="en-US" sz="2200" dirty="0"/>
              <a:t> and </a:t>
            </a:r>
            <a:r>
              <a:rPr lang="en-US" sz="2200" dirty="0">
                <a:solidFill>
                  <a:srgbClr val="C00000"/>
                </a:solidFill>
              </a:rPr>
              <a:t>identify the way </a:t>
            </a:r>
            <a:r>
              <a:rPr lang="en-US" sz="2200" dirty="0"/>
              <a:t>in which it can be </a:t>
            </a:r>
            <a:r>
              <a:rPr lang="en-US" sz="2200" dirty="0">
                <a:solidFill>
                  <a:srgbClr val="C00000"/>
                </a:solidFill>
              </a:rPr>
              <a:t>improved </a:t>
            </a:r>
            <a:r>
              <a:rPr lang="en-US" sz="2200" dirty="0"/>
              <a:t>to meet customer requirements.</a:t>
            </a:r>
          </a:p>
          <a:p>
            <a:pPr>
              <a:buClr>
                <a:srgbClr val="B84742"/>
              </a:buClr>
            </a:pPr>
            <a:r>
              <a:rPr lang="en-US" sz="2200" b="1" dirty="0"/>
              <a:t>Improve:</a:t>
            </a:r>
            <a:r>
              <a:rPr lang="en-US" sz="2200" dirty="0"/>
              <a:t> Improve the process to fix the problem. Once you know the causes of the problems, present </a:t>
            </a:r>
            <a:r>
              <a:rPr lang="en-US" sz="2200" dirty="0">
                <a:solidFill>
                  <a:srgbClr val="C00000"/>
                </a:solidFill>
              </a:rPr>
              <a:t>solutions for them </a:t>
            </a:r>
            <a:r>
              <a:rPr lang="en-US" sz="2200" dirty="0"/>
              <a:t>and implement them.</a:t>
            </a:r>
          </a:p>
          <a:p>
            <a:pPr>
              <a:buClr>
                <a:srgbClr val="B84742"/>
              </a:buClr>
            </a:pPr>
            <a:r>
              <a:rPr lang="en-US" sz="2200" b="1" dirty="0"/>
              <a:t>Control: </a:t>
            </a:r>
            <a:r>
              <a:rPr lang="en-US" sz="2200" dirty="0"/>
              <a:t>Control the process to ensure the </a:t>
            </a:r>
            <a:r>
              <a:rPr lang="en-US" sz="2200" dirty="0">
                <a:solidFill>
                  <a:srgbClr val="B71B1C"/>
                </a:solidFill>
              </a:rPr>
              <a:t>problem doesn’t return.</a:t>
            </a:r>
          </a:p>
          <a:p>
            <a:pPr>
              <a:buClr>
                <a:srgbClr val="B84742"/>
              </a:buClr>
            </a:pPr>
            <a:endParaRPr lang="en-US" sz="2200" dirty="0"/>
          </a:p>
          <a:p>
            <a:pPr>
              <a:buClr>
                <a:schemeClr val="bg1">
                  <a:lumMod val="50000"/>
                </a:schemeClr>
              </a:buClr>
            </a:pPr>
            <a:endParaRPr lang="en-US" dirty="0"/>
          </a:p>
          <a:p>
            <a:pPr>
              <a:buClr>
                <a:schemeClr val="bg1">
                  <a:lumMod val="50000"/>
                </a:schemeClr>
              </a:buClr>
            </a:pPr>
            <a:endParaRPr lang="en-US" dirty="0"/>
          </a:p>
          <a:p>
            <a:pPr>
              <a:buClr>
                <a:schemeClr val="bg1">
                  <a:lumMod val="50000"/>
                </a:schemeClr>
              </a:buClr>
            </a:pPr>
            <a:endParaRPr lang="en-US" dirty="0"/>
          </a:p>
          <a:p>
            <a:pPr>
              <a:buClr>
                <a:schemeClr val="bg1">
                  <a:lumMod val="50000"/>
                </a:schemeClr>
              </a:buClr>
            </a:pPr>
            <a:endParaRPr lang="en-US" dirty="0"/>
          </a:p>
          <a:p>
            <a:pPr>
              <a:buClr>
                <a:schemeClr val="bg1">
                  <a:lumMod val="50000"/>
                </a:schemeClr>
              </a:buClr>
            </a:pPr>
            <a:endParaRPr lang="en-US" dirty="0"/>
          </a:p>
          <a:p>
            <a:endParaRPr lang="en-US" dirty="0"/>
          </a:p>
        </p:txBody>
      </p:sp>
      <p:sp>
        <p:nvSpPr>
          <p:cNvPr id="4" name="Rectangle 3">
            <a:extLst>
              <a:ext uri="{FF2B5EF4-FFF2-40B4-BE49-F238E27FC236}">
                <a16:creationId xmlns:a16="http://schemas.microsoft.com/office/drawing/2014/main" id="{ADB11FF3-DCCE-496C-A66A-CBCB6E3FD835}"/>
              </a:ext>
            </a:extLst>
          </p:cNvPr>
          <p:cNvSpPr/>
          <p:nvPr/>
        </p:nvSpPr>
        <p:spPr>
          <a:xfrm>
            <a:off x="172225" y="1195623"/>
            <a:ext cx="3038040" cy="461665"/>
          </a:xfrm>
          <a:prstGeom prst="rect">
            <a:avLst/>
          </a:prstGeom>
          <a:solidFill>
            <a:srgbClr val="B84742"/>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DMAIC methodologies</a:t>
            </a:r>
          </a:p>
        </p:txBody>
      </p:sp>
      <p:cxnSp>
        <p:nvCxnSpPr>
          <p:cNvPr id="5" name="Straight Connector 4">
            <a:extLst>
              <a:ext uri="{FF2B5EF4-FFF2-40B4-BE49-F238E27FC236}">
                <a16:creationId xmlns:a16="http://schemas.microsoft.com/office/drawing/2014/main" id="{5FC1A90C-ADDE-45AD-9C17-AD5DB28F2F5B}"/>
              </a:ext>
            </a:extLst>
          </p:cNvPr>
          <p:cNvCxnSpPr>
            <a:cxnSpLocks/>
          </p:cNvCxnSpPr>
          <p:nvPr/>
        </p:nvCxnSpPr>
        <p:spPr>
          <a:xfrm>
            <a:off x="6969211" y="1213610"/>
            <a:ext cx="10087" cy="5395737"/>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7" name="Rectangle 6">
            <a:extLst>
              <a:ext uri="{FF2B5EF4-FFF2-40B4-BE49-F238E27FC236}">
                <a16:creationId xmlns:a16="http://schemas.microsoft.com/office/drawing/2014/main" id="{640350AC-414A-4DFF-9CB0-FF5AEF829AC0}"/>
              </a:ext>
            </a:extLst>
          </p:cNvPr>
          <p:cNvSpPr/>
          <p:nvPr/>
        </p:nvSpPr>
        <p:spPr>
          <a:xfrm>
            <a:off x="7115871" y="1199468"/>
            <a:ext cx="3349690" cy="461665"/>
          </a:xfrm>
          <a:prstGeom prst="rect">
            <a:avLst/>
          </a:prstGeom>
          <a:solidFill>
            <a:srgbClr val="B84742"/>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DMADV methodologies</a:t>
            </a:r>
          </a:p>
        </p:txBody>
      </p:sp>
      <p:sp>
        <p:nvSpPr>
          <p:cNvPr id="8" name="Rectangle 7">
            <a:extLst>
              <a:ext uri="{FF2B5EF4-FFF2-40B4-BE49-F238E27FC236}">
                <a16:creationId xmlns:a16="http://schemas.microsoft.com/office/drawing/2014/main" id="{A017BFE3-F94D-4F15-B46F-210EB2C790D5}"/>
              </a:ext>
            </a:extLst>
          </p:cNvPr>
          <p:cNvSpPr/>
          <p:nvPr/>
        </p:nvSpPr>
        <p:spPr>
          <a:xfrm>
            <a:off x="6999885" y="2455859"/>
            <a:ext cx="4724178" cy="769441"/>
          </a:xfrm>
          <a:prstGeom prst="rect">
            <a:avLst/>
          </a:prstGeom>
        </p:spPr>
        <p:txBody>
          <a:bodyPr wrap="square">
            <a:spAutoFit/>
          </a:bodyPr>
          <a:lstStyle/>
          <a:p>
            <a:pPr algn="ctr"/>
            <a:r>
              <a:rPr lang="en-US" sz="2200" b="1" dirty="0">
                <a:solidFill>
                  <a:srgbClr val="C00000"/>
                </a:solidFill>
              </a:rPr>
              <a:t>Define</a:t>
            </a:r>
            <a:r>
              <a:rPr lang="en-US" sz="2200" dirty="0"/>
              <a:t>, </a:t>
            </a:r>
            <a:r>
              <a:rPr lang="en-US" sz="2200" b="1" dirty="0">
                <a:solidFill>
                  <a:srgbClr val="C00000"/>
                </a:solidFill>
              </a:rPr>
              <a:t>Measure</a:t>
            </a:r>
            <a:r>
              <a:rPr lang="en-US" sz="2200" dirty="0">
                <a:solidFill>
                  <a:srgbClr val="C00000"/>
                </a:solidFill>
              </a:rPr>
              <a:t> </a:t>
            </a:r>
            <a:r>
              <a:rPr lang="en-US" sz="2200" dirty="0"/>
              <a:t>and </a:t>
            </a:r>
            <a:r>
              <a:rPr lang="en-US" sz="2200" b="1" dirty="0">
                <a:solidFill>
                  <a:srgbClr val="C00000"/>
                </a:solidFill>
              </a:rPr>
              <a:t>analyze</a:t>
            </a:r>
            <a:r>
              <a:rPr lang="en-US" sz="2200" dirty="0">
                <a:solidFill>
                  <a:srgbClr val="C00000"/>
                </a:solidFill>
              </a:rPr>
              <a:t> </a:t>
            </a:r>
            <a:r>
              <a:rPr lang="en-US" sz="2200" b="1" dirty="0"/>
              <a:t>are similar to above method.</a:t>
            </a:r>
          </a:p>
        </p:txBody>
      </p:sp>
      <p:pic>
        <p:nvPicPr>
          <p:cNvPr id="12" name="Picture 11">
            <a:extLst>
              <a:ext uri="{FF2B5EF4-FFF2-40B4-BE49-F238E27FC236}">
                <a16:creationId xmlns:a16="http://schemas.microsoft.com/office/drawing/2014/main" id="{81B195F3-7A46-4885-BECA-FF0F17B6F11A}"/>
              </a:ext>
            </a:extLst>
          </p:cNvPr>
          <p:cNvPicPr>
            <a:picLocks noChangeAspect="1"/>
          </p:cNvPicPr>
          <p:nvPr/>
        </p:nvPicPr>
        <p:blipFill rotWithShape="1">
          <a:blip r:embed="rId2">
            <a:duotone>
              <a:schemeClr val="accent6">
                <a:shade val="45000"/>
                <a:satMod val="135000"/>
              </a:schemeClr>
              <a:prstClr val="white"/>
            </a:duotone>
            <a:extLst>
              <a:ext uri="{28A0092B-C50C-407E-A947-70E740481C1C}">
                <a14:useLocalDpi xmlns:a14="http://schemas.microsoft.com/office/drawing/2010/main" val="0"/>
              </a:ext>
            </a:extLst>
          </a:blip>
          <a:srcRect l="8922" r="4832"/>
          <a:stretch/>
        </p:blipFill>
        <p:spPr>
          <a:xfrm>
            <a:off x="10991838" y="1"/>
            <a:ext cx="1096974" cy="1213610"/>
          </a:xfrm>
          <a:prstGeom prst="rect">
            <a:avLst/>
          </a:prstGeom>
        </p:spPr>
      </p:pic>
      <p:sp>
        <p:nvSpPr>
          <p:cNvPr id="18" name="Content Placeholder 2">
            <a:extLst>
              <a:ext uri="{FF2B5EF4-FFF2-40B4-BE49-F238E27FC236}">
                <a16:creationId xmlns:a16="http://schemas.microsoft.com/office/drawing/2014/main" id="{1268F08C-90AA-4E04-996D-7042495CD07A}"/>
              </a:ext>
            </a:extLst>
          </p:cNvPr>
          <p:cNvSpPr txBox="1">
            <a:spLocks/>
          </p:cNvSpPr>
          <p:nvPr/>
        </p:nvSpPr>
        <p:spPr>
          <a:xfrm>
            <a:off x="7036436" y="2348398"/>
            <a:ext cx="4693571" cy="71120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19" name="Content Placeholder 2">
            <a:extLst>
              <a:ext uri="{FF2B5EF4-FFF2-40B4-BE49-F238E27FC236}">
                <a16:creationId xmlns:a16="http://schemas.microsoft.com/office/drawing/2014/main" id="{B5E9C7BC-A75A-4E1C-A2F1-C7E7F9650858}"/>
              </a:ext>
            </a:extLst>
          </p:cNvPr>
          <p:cNvSpPr txBox="1">
            <a:spLocks/>
          </p:cNvSpPr>
          <p:nvPr/>
        </p:nvSpPr>
        <p:spPr>
          <a:xfrm>
            <a:off x="6969211" y="3369218"/>
            <a:ext cx="4981594" cy="2062327"/>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b="1" dirty="0"/>
              <a:t>Design: </a:t>
            </a:r>
            <a:r>
              <a:rPr lang="en-US" sz="2200" dirty="0">
                <a:solidFill>
                  <a:srgbClr val="C00000"/>
                </a:solidFill>
              </a:rPr>
              <a:t>Design </a:t>
            </a:r>
            <a:r>
              <a:rPr lang="en-US" sz="2200" dirty="0"/>
              <a:t>the process </a:t>
            </a:r>
            <a:r>
              <a:rPr lang="en-US" sz="2200" dirty="0">
                <a:solidFill>
                  <a:srgbClr val="C00000"/>
                </a:solidFill>
              </a:rPr>
              <a:t>to avoid the root cause of defect </a:t>
            </a:r>
            <a:r>
              <a:rPr lang="en-US" sz="2200" dirty="0"/>
              <a:t>and to </a:t>
            </a:r>
            <a:r>
              <a:rPr lang="en-US" sz="2200" dirty="0">
                <a:solidFill>
                  <a:srgbClr val="C00000"/>
                </a:solidFill>
              </a:rPr>
              <a:t>meet customer requirements.</a:t>
            </a:r>
          </a:p>
          <a:p>
            <a:r>
              <a:rPr lang="en-US" sz="2200" b="1" dirty="0"/>
              <a:t>Verify: </a:t>
            </a:r>
            <a:r>
              <a:rPr lang="en-US" sz="2200" dirty="0">
                <a:solidFill>
                  <a:srgbClr val="C00000"/>
                </a:solidFill>
              </a:rPr>
              <a:t>Verify</a:t>
            </a:r>
            <a:r>
              <a:rPr lang="en-US" sz="2200" dirty="0"/>
              <a:t> that the process model will </a:t>
            </a:r>
            <a:r>
              <a:rPr lang="en-US" sz="2200" dirty="0">
                <a:solidFill>
                  <a:srgbClr val="C00000"/>
                </a:solidFill>
              </a:rPr>
              <a:t>avoid defect </a:t>
            </a:r>
            <a:r>
              <a:rPr lang="en-US" sz="2200" dirty="0"/>
              <a:t>and </a:t>
            </a:r>
            <a:r>
              <a:rPr lang="en-US" sz="2200" dirty="0">
                <a:solidFill>
                  <a:srgbClr val="C00000"/>
                </a:solidFill>
              </a:rPr>
              <a:t>meet customer requirements.</a:t>
            </a:r>
          </a:p>
          <a:p>
            <a:endParaRPr lang="en-US" dirty="0">
              <a:solidFill>
                <a:srgbClr val="C00000"/>
              </a:solidFill>
            </a:endParaRPr>
          </a:p>
          <a:p>
            <a:endParaRPr lang="en-US" dirty="0"/>
          </a:p>
        </p:txBody>
      </p:sp>
    </p:spTree>
    <p:extLst>
      <p:ext uri="{BB962C8B-B14F-4D97-AF65-F5344CB8AC3E}">
        <p14:creationId xmlns:p14="http://schemas.microsoft.com/office/powerpoint/2010/main" val="2027534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9">
                                            <p:txEl>
                                              <p:pRg st="0" end="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4" grpId="0" animBg="1"/>
      <p:bldP spid="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List of Six Sigma companies</a:t>
            </a:r>
            <a:endParaRPr lang="en-IN" dirty="0"/>
          </a:p>
        </p:txBody>
      </p:sp>
      <p:sp>
        <p:nvSpPr>
          <p:cNvPr id="3" name="Content Placeholder 2"/>
          <p:cNvSpPr>
            <a:spLocks noGrp="1"/>
          </p:cNvSpPr>
          <p:nvPr>
            <p:ph idx="1"/>
          </p:nvPr>
        </p:nvSpPr>
        <p:spPr>
          <a:xfrm>
            <a:off x="131181" y="828605"/>
            <a:ext cx="4085219" cy="5562035"/>
          </a:xfrm>
        </p:spPr>
        <p:txBody>
          <a:bodyPr/>
          <a:lstStyle/>
          <a:p>
            <a:r>
              <a:rPr lang="en-IN" sz="2200" dirty="0"/>
              <a:t>3M</a:t>
            </a:r>
          </a:p>
          <a:p>
            <a:r>
              <a:rPr lang="en-IN" sz="2200" b="1" dirty="0">
                <a:solidFill>
                  <a:schemeClr val="accent6"/>
                </a:solidFill>
              </a:rPr>
              <a:t>Amazon</a:t>
            </a:r>
          </a:p>
          <a:p>
            <a:r>
              <a:rPr lang="en-IN" sz="2200" dirty="0"/>
              <a:t>Atos</a:t>
            </a:r>
          </a:p>
          <a:p>
            <a:r>
              <a:rPr lang="en-IN" sz="2200" dirty="0" err="1"/>
              <a:t>Autoliv</a:t>
            </a:r>
            <a:endParaRPr lang="en-IN" sz="2200" dirty="0"/>
          </a:p>
          <a:p>
            <a:r>
              <a:rPr lang="en-IN" sz="2200" dirty="0"/>
              <a:t>BAE Systems</a:t>
            </a:r>
          </a:p>
          <a:p>
            <a:r>
              <a:rPr lang="en-IN" sz="2200" b="1" dirty="0">
                <a:solidFill>
                  <a:schemeClr val="accent6"/>
                </a:solidFill>
              </a:rPr>
              <a:t>Bank of America</a:t>
            </a:r>
          </a:p>
          <a:p>
            <a:r>
              <a:rPr lang="en-IN" sz="2200" dirty="0"/>
              <a:t>Becton Dickinson</a:t>
            </a:r>
          </a:p>
          <a:p>
            <a:r>
              <a:rPr lang="en-IN" sz="2200" dirty="0" err="1"/>
              <a:t>Bechte</a:t>
            </a:r>
            <a:endParaRPr lang="en-IN" sz="2200" dirty="0"/>
          </a:p>
          <a:p>
            <a:r>
              <a:rPr lang="en-IN" sz="2200" dirty="0"/>
              <a:t>Boeing</a:t>
            </a:r>
          </a:p>
          <a:p>
            <a:r>
              <a:rPr lang="en-IN" sz="2200" dirty="0"/>
              <a:t>Caterpillar Inc.</a:t>
            </a:r>
          </a:p>
          <a:p>
            <a:r>
              <a:rPr lang="en-IN" sz="2200" dirty="0"/>
              <a:t>Computer Sciences Corporation</a:t>
            </a:r>
          </a:p>
          <a:p>
            <a:r>
              <a:rPr lang="en-IN" sz="2200" dirty="0"/>
              <a:t>Convergys</a:t>
            </a:r>
          </a:p>
          <a:p>
            <a:r>
              <a:rPr lang="en-IN" sz="2200" dirty="0"/>
              <a:t>Cooper Tire &amp; Rubber Company</a:t>
            </a:r>
          </a:p>
        </p:txBody>
      </p:sp>
      <p:sp>
        <p:nvSpPr>
          <p:cNvPr id="4" name="Content Placeholder 2"/>
          <p:cNvSpPr txBox="1">
            <a:spLocks/>
          </p:cNvSpPr>
          <p:nvPr/>
        </p:nvSpPr>
        <p:spPr>
          <a:xfrm>
            <a:off x="4401284" y="843127"/>
            <a:ext cx="3879116"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200" dirty="0"/>
              <a:t>Credit Suisse</a:t>
            </a:r>
          </a:p>
          <a:p>
            <a:r>
              <a:rPr lang="en-IN" sz="2200" dirty="0" err="1"/>
              <a:t>Damco</a:t>
            </a:r>
            <a:endParaRPr lang="en-IN" sz="2200" dirty="0"/>
          </a:p>
          <a:p>
            <a:r>
              <a:rPr lang="en-IN" sz="2200" dirty="0"/>
              <a:t>Deere &amp; Company</a:t>
            </a:r>
          </a:p>
          <a:p>
            <a:r>
              <a:rPr lang="en-IN" sz="2200" b="1" dirty="0">
                <a:solidFill>
                  <a:schemeClr val="accent6"/>
                </a:solidFill>
              </a:rPr>
              <a:t>Dell</a:t>
            </a:r>
          </a:p>
          <a:p>
            <a:r>
              <a:rPr lang="en-IN" sz="2200" dirty="0"/>
              <a:t>Denso</a:t>
            </a:r>
          </a:p>
          <a:p>
            <a:r>
              <a:rPr lang="en-IN" sz="2200" dirty="0"/>
              <a:t>Eastman Kodak Company</a:t>
            </a:r>
          </a:p>
          <a:p>
            <a:r>
              <a:rPr lang="en-IN" sz="2200" dirty="0" err="1"/>
              <a:t>Evonik</a:t>
            </a:r>
            <a:r>
              <a:rPr lang="en-IN" sz="2200" dirty="0"/>
              <a:t> Industries</a:t>
            </a:r>
          </a:p>
          <a:p>
            <a:r>
              <a:rPr lang="en-IN" sz="2200" b="1" dirty="0">
                <a:solidFill>
                  <a:schemeClr val="accent6"/>
                </a:solidFill>
              </a:rPr>
              <a:t>Ford Motor Company</a:t>
            </a:r>
          </a:p>
          <a:p>
            <a:r>
              <a:rPr lang="en-IN" sz="2200" dirty="0"/>
              <a:t>General Electric</a:t>
            </a:r>
          </a:p>
          <a:p>
            <a:r>
              <a:rPr lang="en-IN" sz="2200" b="1" dirty="0">
                <a:solidFill>
                  <a:schemeClr val="accent6"/>
                </a:solidFill>
              </a:rPr>
              <a:t>Google</a:t>
            </a:r>
          </a:p>
          <a:p>
            <a:r>
              <a:rPr lang="en-IN" sz="2200" dirty="0" err="1"/>
              <a:t>Inventec</a:t>
            </a:r>
            <a:endParaRPr lang="en-IN" sz="2200" dirty="0"/>
          </a:p>
          <a:p>
            <a:r>
              <a:rPr lang="en-IN" sz="2200" dirty="0"/>
              <a:t>Maersk</a:t>
            </a:r>
          </a:p>
          <a:p>
            <a:r>
              <a:rPr lang="en-IN" sz="2200" dirty="0"/>
              <a:t>Sears</a:t>
            </a:r>
          </a:p>
          <a:p>
            <a:endParaRPr lang="en-IN" sz="2200" dirty="0"/>
          </a:p>
        </p:txBody>
      </p:sp>
      <p:sp>
        <p:nvSpPr>
          <p:cNvPr id="7" name="Content Placeholder 2"/>
          <p:cNvSpPr txBox="1">
            <a:spLocks/>
          </p:cNvSpPr>
          <p:nvPr/>
        </p:nvSpPr>
        <p:spPr>
          <a:xfrm>
            <a:off x="8516084" y="965047"/>
            <a:ext cx="3604796"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200" b="1" dirty="0">
                <a:solidFill>
                  <a:schemeClr val="accent6"/>
                </a:solidFill>
              </a:rPr>
              <a:t>Motorola</a:t>
            </a:r>
          </a:p>
          <a:p>
            <a:r>
              <a:rPr lang="en-IN" sz="2200" dirty="0"/>
              <a:t>McKesson Corporation</a:t>
            </a:r>
          </a:p>
          <a:p>
            <a:r>
              <a:rPr lang="en-IN" sz="2200" b="1" dirty="0">
                <a:solidFill>
                  <a:schemeClr val="accent6"/>
                </a:solidFill>
              </a:rPr>
              <a:t>Mumbai's </a:t>
            </a:r>
            <a:r>
              <a:rPr lang="en-IN" sz="2200" b="1" dirty="0" err="1">
                <a:solidFill>
                  <a:schemeClr val="accent6"/>
                </a:solidFill>
              </a:rPr>
              <a:t>dabbawalas</a:t>
            </a:r>
            <a:endParaRPr lang="en-IN" sz="2200" b="1" dirty="0">
              <a:solidFill>
                <a:schemeClr val="accent6"/>
              </a:solidFill>
            </a:endParaRPr>
          </a:p>
          <a:p>
            <a:r>
              <a:rPr lang="en-IN" sz="2200" dirty="0"/>
              <a:t>Northrop Grumman</a:t>
            </a:r>
          </a:p>
          <a:p>
            <a:r>
              <a:rPr lang="en-IN" sz="2200" dirty="0"/>
              <a:t>PolyOne Corporation</a:t>
            </a:r>
          </a:p>
          <a:p>
            <a:r>
              <a:rPr lang="en-IN" sz="2200" dirty="0"/>
              <a:t>Raytheon</a:t>
            </a:r>
          </a:p>
          <a:p>
            <a:r>
              <a:rPr lang="en-IN" sz="2200" dirty="0"/>
              <a:t>Shop Direct</a:t>
            </a:r>
          </a:p>
          <a:p>
            <a:r>
              <a:rPr lang="en-IN" sz="2200" dirty="0"/>
              <a:t>Unipart</a:t>
            </a:r>
          </a:p>
          <a:p>
            <a:r>
              <a:rPr lang="en-IN" sz="2200" b="1" dirty="0">
                <a:solidFill>
                  <a:schemeClr val="accent6"/>
                </a:solidFill>
              </a:rPr>
              <a:t>United States Army</a:t>
            </a:r>
          </a:p>
          <a:p>
            <a:r>
              <a:rPr lang="en-IN" sz="2200" dirty="0"/>
              <a:t>United States Marine Corps</a:t>
            </a:r>
          </a:p>
          <a:p>
            <a:r>
              <a:rPr lang="en-IN" sz="2200" dirty="0"/>
              <a:t>The Vanguard Group</a:t>
            </a:r>
          </a:p>
          <a:p>
            <a:r>
              <a:rPr lang="en-IN" sz="2200" b="1" dirty="0">
                <a:solidFill>
                  <a:schemeClr val="accent6"/>
                </a:solidFill>
              </a:rPr>
              <a:t>Wipro</a:t>
            </a:r>
          </a:p>
        </p:txBody>
      </p:sp>
      <p:cxnSp>
        <p:nvCxnSpPr>
          <p:cNvPr id="9" name="Straight Connector 8"/>
          <p:cNvCxnSpPr/>
          <p:nvPr/>
        </p:nvCxnSpPr>
        <p:spPr>
          <a:xfrm>
            <a:off x="4236720" y="904087"/>
            <a:ext cx="0" cy="546864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422640" y="904087"/>
            <a:ext cx="0" cy="546864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730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xEl>
                                              <p:pRg st="1" end="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xEl>
                                              <p:pRg st="2" end="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xEl>
                                              <p:pRg st="4" end="4"/>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
                                            <p:txEl>
                                              <p:pRg st="7" end="7"/>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
                                            <p:txEl>
                                              <p:pRg st="8" end="8"/>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
                                            <p:txEl>
                                              <p:pRg st="9" end="9"/>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
                                            <p:txEl>
                                              <p:pRg st="11" end="11"/>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
                                            <p:txEl>
                                              <p:pRg st="12" end="12"/>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
                                            <p:txEl>
                                              <p:pRg st="0" end="0"/>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
                                            <p:txEl>
                                              <p:pRg st="1" end="1"/>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
                                            <p:txEl>
                                              <p:pRg st="2" end="2"/>
                                            </p:txEl>
                                          </p:spTgt>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
                                            <p:txEl>
                                              <p:pRg st="3" end="3"/>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
                                            <p:txEl>
                                              <p:pRg st="4" end="4"/>
                                            </p:txEl>
                                          </p:spTgt>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
                                            <p:txEl>
                                              <p:pRg st="5" end="5"/>
                                            </p:txEl>
                                          </p:spTgt>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
                                            <p:txEl>
                                              <p:pRg st="6" end="6"/>
                                            </p:txEl>
                                          </p:spTgt>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
                                            <p:txEl>
                                              <p:pRg st="7" end="7"/>
                                            </p:tx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
                                            <p:txEl>
                                              <p:pRg st="8" end="8"/>
                                            </p:tx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
                                            <p:txEl>
                                              <p:pRg st="9" end="9"/>
                                            </p:txEl>
                                          </p:spTgt>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
                                            <p:txEl>
                                              <p:pRg st="10" end="10"/>
                                            </p:txEl>
                                          </p:spTgt>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P spid="4" grpId="0" build="allAtOnce"/>
      <p:bldP spid="7" grpId="0" build="allAtOnce"/>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CMM (Capability Maturity Model)</a:t>
            </a:r>
          </a:p>
        </p:txBody>
      </p:sp>
      <p:sp>
        <p:nvSpPr>
          <p:cNvPr id="3" name="Content Placeholder 2"/>
          <p:cNvSpPr>
            <a:spLocks noGrp="1"/>
          </p:cNvSpPr>
          <p:nvPr>
            <p:ph idx="1"/>
          </p:nvPr>
        </p:nvSpPr>
        <p:spPr>
          <a:xfrm>
            <a:off x="131180" y="805389"/>
            <a:ext cx="11929641" cy="1647744"/>
          </a:xfrm>
        </p:spPr>
        <p:txBody>
          <a:bodyPr/>
          <a:lstStyle/>
          <a:p>
            <a:r>
              <a:rPr lang="en-US" dirty="0"/>
              <a:t>To </a:t>
            </a:r>
            <a:r>
              <a:rPr lang="en-US" b="1" dirty="0">
                <a:solidFill>
                  <a:srgbClr val="C00000"/>
                </a:solidFill>
              </a:rPr>
              <a:t>determine</a:t>
            </a:r>
            <a:r>
              <a:rPr lang="en-US" dirty="0">
                <a:solidFill>
                  <a:srgbClr val="C00000"/>
                </a:solidFill>
              </a:rPr>
              <a:t> </a:t>
            </a:r>
            <a:r>
              <a:rPr lang="en-US" dirty="0"/>
              <a:t>an </a:t>
            </a:r>
            <a:r>
              <a:rPr lang="en-US" b="1" dirty="0">
                <a:solidFill>
                  <a:srgbClr val="C00000"/>
                </a:solidFill>
              </a:rPr>
              <a:t>organization’s current state </a:t>
            </a:r>
            <a:r>
              <a:rPr lang="en-US" dirty="0"/>
              <a:t>of </a:t>
            </a:r>
            <a:r>
              <a:rPr lang="en-US" b="1" dirty="0">
                <a:solidFill>
                  <a:srgbClr val="C00000"/>
                </a:solidFill>
              </a:rPr>
              <a:t>process maturity</a:t>
            </a:r>
            <a:r>
              <a:rPr lang="en-US" dirty="0"/>
              <a:t>, the </a:t>
            </a:r>
            <a:r>
              <a:rPr lang="en-US" b="1" dirty="0">
                <a:solidFill>
                  <a:srgbClr val="C00000"/>
                </a:solidFill>
              </a:rPr>
              <a:t>SEI (Software Engineering Institute) </a:t>
            </a:r>
            <a:r>
              <a:rPr lang="en-US" dirty="0"/>
              <a:t>uses an assessment that results in a </a:t>
            </a:r>
            <a:r>
              <a:rPr lang="en-US" b="1" dirty="0"/>
              <a:t>five point grading scheme</a:t>
            </a:r>
            <a:endParaRPr lang="en-US" dirty="0"/>
          </a:p>
          <a:p>
            <a:r>
              <a:rPr lang="en-US" dirty="0"/>
              <a:t>The grading scheme determines compliance with a </a:t>
            </a:r>
            <a:r>
              <a:rPr lang="en-US" b="1" dirty="0">
                <a:solidFill>
                  <a:srgbClr val="C00000"/>
                </a:solidFill>
              </a:rPr>
              <a:t>capability maturity model (CMM)</a:t>
            </a:r>
            <a:r>
              <a:rPr lang="en-US" dirty="0"/>
              <a:t> that </a:t>
            </a:r>
            <a:r>
              <a:rPr lang="en-US" b="1" dirty="0">
                <a:solidFill>
                  <a:srgbClr val="C00000"/>
                </a:solidFill>
              </a:rPr>
              <a:t>defines key activities required</a:t>
            </a:r>
            <a:r>
              <a:rPr lang="en-US" dirty="0"/>
              <a:t> at </a:t>
            </a:r>
            <a:r>
              <a:rPr lang="en-US" b="1" dirty="0">
                <a:solidFill>
                  <a:srgbClr val="C00000"/>
                </a:solidFill>
              </a:rPr>
              <a:t>different levels </a:t>
            </a:r>
            <a:r>
              <a:rPr lang="en-US" dirty="0"/>
              <a:t>of </a:t>
            </a:r>
            <a:r>
              <a:rPr lang="en-US" b="1" dirty="0">
                <a:solidFill>
                  <a:srgbClr val="C00000"/>
                </a:solidFill>
              </a:rPr>
              <a:t>process maturity</a:t>
            </a:r>
          </a:p>
          <a:p>
            <a:endParaRPr lang="en-US" dirty="0"/>
          </a:p>
        </p:txBody>
      </p:sp>
      <p:sp>
        <p:nvSpPr>
          <p:cNvPr id="4" name="Rectangle 3"/>
          <p:cNvSpPr/>
          <p:nvPr/>
        </p:nvSpPr>
        <p:spPr>
          <a:xfrm>
            <a:off x="131179" y="2463317"/>
            <a:ext cx="11929641" cy="430887"/>
          </a:xfrm>
          <a:prstGeom prst="rect">
            <a:avLst/>
          </a:prstGeom>
          <a:ln>
            <a:solidFill>
              <a:schemeClr val="bg1">
                <a:lumMod val="50000"/>
              </a:schemeClr>
            </a:solidFill>
          </a:ln>
        </p:spPr>
        <p:txBody>
          <a:bodyPr wrap="square">
            <a:spAutoFit/>
          </a:bodyPr>
          <a:lstStyle/>
          <a:p>
            <a:pPr algn="ctr"/>
            <a:r>
              <a:rPr lang="en-US" sz="2200" dirty="0"/>
              <a:t>The </a:t>
            </a:r>
            <a:r>
              <a:rPr lang="en-US" sz="2200" b="1" dirty="0">
                <a:solidFill>
                  <a:srgbClr val="C00000"/>
                </a:solidFill>
              </a:rPr>
              <a:t>SEI</a:t>
            </a:r>
            <a:r>
              <a:rPr lang="en-US" sz="2200" dirty="0">
                <a:solidFill>
                  <a:srgbClr val="C00000"/>
                </a:solidFill>
              </a:rPr>
              <a:t> </a:t>
            </a:r>
            <a:r>
              <a:rPr lang="en-US" sz="2200" dirty="0"/>
              <a:t>approach establishes </a:t>
            </a:r>
            <a:r>
              <a:rPr lang="en-US" sz="2200" b="1" dirty="0">
                <a:solidFill>
                  <a:srgbClr val="C00000"/>
                </a:solidFill>
              </a:rPr>
              <a:t>five process maturity levels </a:t>
            </a:r>
            <a:r>
              <a:rPr lang="en-US" sz="2200" dirty="0"/>
              <a:t>that are defined in the following manner</a:t>
            </a:r>
          </a:p>
        </p:txBody>
      </p:sp>
      <p:sp>
        <p:nvSpPr>
          <p:cNvPr id="5" name="Rectangle 4"/>
          <p:cNvSpPr/>
          <p:nvPr/>
        </p:nvSpPr>
        <p:spPr>
          <a:xfrm>
            <a:off x="131178" y="2947930"/>
            <a:ext cx="11929641" cy="1061829"/>
          </a:xfrm>
          <a:prstGeom prst="rect">
            <a:avLst/>
          </a:prstGeom>
        </p:spPr>
        <p:txBody>
          <a:bodyPr wrap="square">
            <a:spAutoFit/>
          </a:bodyPr>
          <a:lstStyle/>
          <a:p>
            <a:pPr algn="just"/>
            <a:r>
              <a:rPr lang="en-US" sz="2100" b="1" dirty="0"/>
              <a:t>Level </a:t>
            </a:r>
            <a:r>
              <a:rPr lang="en-US" sz="2100" b="1" dirty="0">
                <a:solidFill>
                  <a:srgbClr val="C00000"/>
                </a:solidFill>
              </a:rPr>
              <a:t>1</a:t>
            </a:r>
            <a:r>
              <a:rPr lang="en-US" sz="2100" b="1" dirty="0"/>
              <a:t>: </a:t>
            </a:r>
            <a:r>
              <a:rPr lang="en-US" sz="2100" b="1" dirty="0">
                <a:solidFill>
                  <a:srgbClr val="C00000"/>
                </a:solidFill>
              </a:rPr>
              <a:t>Initial</a:t>
            </a:r>
          </a:p>
          <a:p>
            <a:pPr marL="342900" indent="-342900" algn="just">
              <a:buFont typeface="Arial" panose="020B0604020202020204" pitchFamily="34" charset="0"/>
              <a:buChar char="•"/>
            </a:pPr>
            <a:r>
              <a:rPr lang="en-US" sz="2100" dirty="0"/>
              <a:t>The software </a:t>
            </a:r>
            <a:r>
              <a:rPr lang="en-US" sz="2100" b="1" dirty="0">
                <a:solidFill>
                  <a:srgbClr val="C00000"/>
                </a:solidFill>
              </a:rPr>
              <a:t>process</a:t>
            </a:r>
            <a:r>
              <a:rPr lang="en-US" sz="2100" dirty="0">
                <a:solidFill>
                  <a:srgbClr val="C00000"/>
                </a:solidFill>
              </a:rPr>
              <a:t> </a:t>
            </a:r>
            <a:r>
              <a:rPr lang="en-US" sz="2100" dirty="0"/>
              <a:t>is </a:t>
            </a:r>
            <a:r>
              <a:rPr lang="en-US" sz="2100" b="1" dirty="0">
                <a:solidFill>
                  <a:srgbClr val="C00000"/>
                </a:solidFill>
              </a:rPr>
              <a:t>characterized</a:t>
            </a:r>
            <a:r>
              <a:rPr lang="en-US" sz="2100" dirty="0">
                <a:solidFill>
                  <a:srgbClr val="C00000"/>
                </a:solidFill>
              </a:rPr>
              <a:t> </a:t>
            </a:r>
            <a:r>
              <a:rPr lang="en-US" sz="2100" dirty="0"/>
              <a:t>as </a:t>
            </a:r>
            <a:r>
              <a:rPr lang="en-US" sz="2100" b="1" dirty="0">
                <a:solidFill>
                  <a:srgbClr val="C00000"/>
                </a:solidFill>
              </a:rPr>
              <a:t>ad hoc </a:t>
            </a:r>
            <a:r>
              <a:rPr lang="en-US" sz="2100" dirty="0"/>
              <a:t>and </a:t>
            </a:r>
            <a:r>
              <a:rPr lang="en-US" sz="2100" b="1" dirty="0">
                <a:solidFill>
                  <a:srgbClr val="C00000"/>
                </a:solidFill>
              </a:rPr>
              <a:t>occasionally</a:t>
            </a:r>
          </a:p>
          <a:p>
            <a:pPr marL="342900" indent="-342900" algn="just">
              <a:buFont typeface="Arial" panose="020B0604020202020204" pitchFamily="34" charset="0"/>
              <a:buChar char="•"/>
            </a:pPr>
            <a:r>
              <a:rPr lang="en-US" sz="2100" dirty="0"/>
              <a:t>Few processes are defined and </a:t>
            </a:r>
            <a:r>
              <a:rPr lang="en-US" sz="2100" b="1" dirty="0">
                <a:solidFill>
                  <a:srgbClr val="C00000"/>
                </a:solidFill>
              </a:rPr>
              <a:t>success depends </a:t>
            </a:r>
            <a:r>
              <a:rPr lang="en-US" sz="2100" dirty="0"/>
              <a:t>on </a:t>
            </a:r>
            <a:r>
              <a:rPr lang="en-US" sz="2100" b="1" dirty="0">
                <a:solidFill>
                  <a:srgbClr val="C00000"/>
                </a:solidFill>
              </a:rPr>
              <a:t>individual effort</a:t>
            </a:r>
          </a:p>
        </p:txBody>
      </p:sp>
      <p:sp>
        <p:nvSpPr>
          <p:cNvPr id="8" name="Rectangle 7"/>
          <p:cNvSpPr/>
          <p:nvPr/>
        </p:nvSpPr>
        <p:spPr>
          <a:xfrm>
            <a:off x="131177" y="4077999"/>
            <a:ext cx="11929641" cy="1061829"/>
          </a:xfrm>
          <a:prstGeom prst="rect">
            <a:avLst/>
          </a:prstGeom>
        </p:spPr>
        <p:txBody>
          <a:bodyPr wrap="square">
            <a:spAutoFit/>
          </a:bodyPr>
          <a:lstStyle/>
          <a:p>
            <a:pPr algn="just"/>
            <a:r>
              <a:rPr lang="en-US" sz="2100" b="1" dirty="0"/>
              <a:t>Level </a:t>
            </a:r>
            <a:r>
              <a:rPr lang="en-US" sz="2100" b="1" dirty="0">
                <a:solidFill>
                  <a:srgbClr val="C00000"/>
                </a:solidFill>
              </a:rPr>
              <a:t>2</a:t>
            </a:r>
            <a:r>
              <a:rPr lang="en-US" sz="2100" b="1" dirty="0"/>
              <a:t>: </a:t>
            </a:r>
            <a:r>
              <a:rPr lang="en-US" sz="2100" b="1" dirty="0">
                <a:solidFill>
                  <a:srgbClr val="C00000"/>
                </a:solidFill>
              </a:rPr>
              <a:t>Repeatable</a:t>
            </a:r>
          </a:p>
          <a:p>
            <a:pPr marL="342900" indent="-342900" algn="just">
              <a:buFont typeface="Arial" panose="020B0604020202020204" pitchFamily="34" charset="0"/>
              <a:buChar char="•"/>
            </a:pPr>
            <a:r>
              <a:rPr lang="en-US" sz="2100" dirty="0"/>
              <a:t>Basic project management </a:t>
            </a:r>
            <a:r>
              <a:rPr lang="en-US" sz="2100" b="1" dirty="0">
                <a:solidFill>
                  <a:srgbClr val="C00000"/>
                </a:solidFill>
              </a:rPr>
              <a:t>processes</a:t>
            </a:r>
            <a:r>
              <a:rPr lang="en-US" sz="2100" dirty="0">
                <a:solidFill>
                  <a:srgbClr val="C00000"/>
                </a:solidFill>
              </a:rPr>
              <a:t> </a:t>
            </a:r>
            <a:r>
              <a:rPr lang="en-US" sz="2100" dirty="0"/>
              <a:t>are </a:t>
            </a:r>
            <a:r>
              <a:rPr lang="en-US" sz="2100" b="1" dirty="0">
                <a:solidFill>
                  <a:srgbClr val="C00000"/>
                </a:solidFill>
              </a:rPr>
              <a:t>established</a:t>
            </a:r>
            <a:r>
              <a:rPr lang="en-US" sz="2100" dirty="0">
                <a:solidFill>
                  <a:srgbClr val="C00000"/>
                </a:solidFill>
              </a:rPr>
              <a:t> </a:t>
            </a:r>
            <a:r>
              <a:rPr lang="en-US" sz="2100" dirty="0"/>
              <a:t>to track cost, schedule, and functionality. </a:t>
            </a:r>
          </a:p>
          <a:p>
            <a:pPr marL="342900" indent="-342900" algn="just">
              <a:buFont typeface="Arial" panose="020B0604020202020204" pitchFamily="34" charset="0"/>
              <a:buChar char="•"/>
            </a:pPr>
            <a:r>
              <a:rPr lang="en-US" sz="2100" dirty="0"/>
              <a:t>The necessary </a:t>
            </a:r>
            <a:r>
              <a:rPr lang="en-US" sz="2100" b="1" dirty="0">
                <a:solidFill>
                  <a:srgbClr val="C00000"/>
                </a:solidFill>
              </a:rPr>
              <a:t>process discipline </a:t>
            </a:r>
            <a:r>
              <a:rPr lang="en-US" sz="2100" dirty="0"/>
              <a:t>is in place to </a:t>
            </a:r>
            <a:r>
              <a:rPr lang="en-US" sz="2100" b="1" dirty="0">
                <a:solidFill>
                  <a:srgbClr val="C00000"/>
                </a:solidFill>
              </a:rPr>
              <a:t>repeat earlier successes </a:t>
            </a:r>
            <a:r>
              <a:rPr lang="en-US" sz="2100" dirty="0"/>
              <a:t>on Project</a:t>
            </a:r>
          </a:p>
        </p:txBody>
      </p:sp>
      <p:cxnSp>
        <p:nvCxnSpPr>
          <p:cNvPr id="9" name="Straight Connector 8"/>
          <p:cNvCxnSpPr/>
          <p:nvPr/>
        </p:nvCxnSpPr>
        <p:spPr>
          <a:xfrm>
            <a:off x="115374" y="5162399"/>
            <a:ext cx="1194544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5374" y="4039623"/>
            <a:ext cx="1194544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31176" y="5191427"/>
            <a:ext cx="11929641" cy="1384995"/>
          </a:xfrm>
          <a:prstGeom prst="rect">
            <a:avLst/>
          </a:prstGeom>
        </p:spPr>
        <p:txBody>
          <a:bodyPr wrap="square">
            <a:spAutoFit/>
          </a:bodyPr>
          <a:lstStyle/>
          <a:p>
            <a:pPr algn="just"/>
            <a:r>
              <a:rPr lang="en-US" sz="2100" b="1" dirty="0"/>
              <a:t>Level </a:t>
            </a:r>
            <a:r>
              <a:rPr lang="en-US" sz="2100" b="1" dirty="0">
                <a:solidFill>
                  <a:srgbClr val="C00000"/>
                </a:solidFill>
              </a:rPr>
              <a:t>3</a:t>
            </a:r>
            <a:r>
              <a:rPr lang="en-US" sz="2100" b="1" dirty="0"/>
              <a:t>: </a:t>
            </a:r>
            <a:r>
              <a:rPr lang="en-US" sz="2100" b="1" dirty="0">
                <a:solidFill>
                  <a:srgbClr val="C00000"/>
                </a:solidFill>
              </a:rPr>
              <a:t>Defined</a:t>
            </a:r>
          </a:p>
          <a:p>
            <a:pPr marL="342900" indent="-342900" algn="just">
              <a:buFont typeface="Arial" panose="020B0604020202020204" pitchFamily="34" charset="0"/>
              <a:buChar char="•"/>
            </a:pPr>
            <a:r>
              <a:rPr lang="en-US" sz="2100" dirty="0"/>
              <a:t>The software </a:t>
            </a:r>
            <a:r>
              <a:rPr lang="en-US" sz="2100" b="1" dirty="0">
                <a:solidFill>
                  <a:srgbClr val="C00000"/>
                </a:solidFill>
              </a:rPr>
              <a:t>process</a:t>
            </a:r>
            <a:r>
              <a:rPr lang="en-US" sz="2100" dirty="0">
                <a:solidFill>
                  <a:srgbClr val="C00000"/>
                </a:solidFill>
              </a:rPr>
              <a:t> </a:t>
            </a:r>
            <a:r>
              <a:rPr lang="en-US" sz="2100" dirty="0"/>
              <a:t>for </a:t>
            </a:r>
            <a:r>
              <a:rPr lang="en-US" sz="2100" b="1" dirty="0">
                <a:solidFill>
                  <a:srgbClr val="C00000"/>
                </a:solidFill>
              </a:rPr>
              <a:t>both management</a:t>
            </a:r>
            <a:r>
              <a:rPr lang="en-US" sz="2100" dirty="0"/>
              <a:t> and </a:t>
            </a:r>
            <a:r>
              <a:rPr lang="en-US" sz="2100" b="1" dirty="0">
                <a:solidFill>
                  <a:srgbClr val="C00000"/>
                </a:solidFill>
              </a:rPr>
              <a:t>engineering</a:t>
            </a:r>
            <a:r>
              <a:rPr lang="en-US" sz="2100" dirty="0">
                <a:solidFill>
                  <a:srgbClr val="C00000"/>
                </a:solidFill>
              </a:rPr>
              <a:t> </a:t>
            </a:r>
            <a:r>
              <a:rPr lang="en-US" sz="2100" dirty="0"/>
              <a:t>activities is </a:t>
            </a:r>
            <a:r>
              <a:rPr lang="en-US" sz="2100" b="1" dirty="0">
                <a:solidFill>
                  <a:srgbClr val="C00000"/>
                </a:solidFill>
              </a:rPr>
              <a:t>documented</a:t>
            </a:r>
            <a:r>
              <a:rPr lang="en-US" sz="2100" dirty="0"/>
              <a:t>, </a:t>
            </a:r>
            <a:r>
              <a:rPr lang="en-US" sz="2100" b="1" dirty="0">
                <a:solidFill>
                  <a:srgbClr val="C00000"/>
                </a:solidFill>
              </a:rPr>
              <a:t>standardized</a:t>
            </a:r>
            <a:r>
              <a:rPr lang="en-US" sz="2100" dirty="0">
                <a:solidFill>
                  <a:srgbClr val="C00000"/>
                </a:solidFill>
              </a:rPr>
              <a:t> </a:t>
            </a:r>
            <a:r>
              <a:rPr lang="en-US" sz="2100" dirty="0"/>
              <a:t>and </a:t>
            </a:r>
            <a:r>
              <a:rPr lang="en-US" sz="2100" b="1" dirty="0">
                <a:solidFill>
                  <a:srgbClr val="C00000"/>
                </a:solidFill>
              </a:rPr>
              <a:t>integrated</a:t>
            </a:r>
          </a:p>
          <a:p>
            <a:pPr marL="342900" indent="-342900" algn="just">
              <a:buFont typeface="Arial" panose="020B0604020202020204" pitchFamily="34" charset="0"/>
              <a:buChar char="•"/>
            </a:pPr>
            <a:r>
              <a:rPr lang="en-US" sz="2100" dirty="0"/>
              <a:t>This level </a:t>
            </a:r>
            <a:r>
              <a:rPr lang="en-US" sz="2100" b="1" dirty="0"/>
              <a:t>includes</a:t>
            </a:r>
            <a:r>
              <a:rPr lang="en-US" sz="2100" dirty="0"/>
              <a:t> all </a:t>
            </a:r>
            <a:r>
              <a:rPr lang="en-US" sz="2100" b="1" dirty="0"/>
              <a:t>characteristics</a:t>
            </a:r>
            <a:r>
              <a:rPr lang="en-US" sz="2100" dirty="0"/>
              <a:t> defined for </a:t>
            </a:r>
            <a:r>
              <a:rPr lang="en-US" sz="2100" b="1" dirty="0">
                <a:solidFill>
                  <a:srgbClr val="C00000"/>
                </a:solidFill>
              </a:rPr>
              <a:t>level 2</a:t>
            </a:r>
          </a:p>
        </p:txBody>
      </p:sp>
    </p:spTree>
    <p:extLst>
      <p:ext uri="{BB962C8B-B14F-4D97-AF65-F5344CB8AC3E}">
        <p14:creationId xmlns:p14="http://schemas.microsoft.com/office/powerpoint/2010/main" val="2056918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p:bldP spid="8" grpId="0"/>
      <p:bldP spid="1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CMM (Capability Maturity Model) Cont.</a:t>
            </a:r>
          </a:p>
        </p:txBody>
      </p:sp>
      <p:sp>
        <p:nvSpPr>
          <p:cNvPr id="4" name="Rectangle 3"/>
          <p:cNvSpPr/>
          <p:nvPr/>
        </p:nvSpPr>
        <p:spPr>
          <a:xfrm>
            <a:off x="232228" y="787401"/>
            <a:ext cx="5082752" cy="1708160"/>
          </a:xfrm>
          <a:prstGeom prst="rect">
            <a:avLst/>
          </a:prstGeom>
        </p:spPr>
        <p:txBody>
          <a:bodyPr wrap="square">
            <a:spAutoFit/>
          </a:bodyPr>
          <a:lstStyle/>
          <a:p>
            <a:pPr algn="just"/>
            <a:r>
              <a:rPr lang="en-US" sz="2100" b="1" dirty="0"/>
              <a:t>Level </a:t>
            </a:r>
            <a:r>
              <a:rPr lang="en-US" sz="2100" b="1" dirty="0">
                <a:solidFill>
                  <a:srgbClr val="C00000"/>
                </a:solidFill>
              </a:rPr>
              <a:t>4</a:t>
            </a:r>
            <a:r>
              <a:rPr lang="en-US" sz="2100" b="1" dirty="0"/>
              <a:t>: </a:t>
            </a:r>
            <a:r>
              <a:rPr lang="en-US" sz="2100" b="1" dirty="0">
                <a:solidFill>
                  <a:srgbClr val="C00000"/>
                </a:solidFill>
              </a:rPr>
              <a:t>Managed</a:t>
            </a:r>
          </a:p>
          <a:p>
            <a:pPr marL="342900" indent="-342900" algn="just">
              <a:buFont typeface="Arial" panose="020B0604020202020204" pitchFamily="34" charset="0"/>
              <a:buChar char="•"/>
            </a:pPr>
            <a:r>
              <a:rPr lang="en-US" sz="2100" dirty="0"/>
              <a:t>Detailed </a:t>
            </a:r>
            <a:r>
              <a:rPr lang="en-US" sz="2100" b="1" dirty="0">
                <a:solidFill>
                  <a:srgbClr val="C00000"/>
                </a:solidFill>
              </a:rPr>
              <a:t>measures</a:t>
            </a:r>
            <a:r>
              <a:rPr lang="en-US" sz="2100" dirty="0">
                <a:solidFill>
                  <a:srgbClr val="C00000"/>
                </a:solidFill>
              </a:rPr>
              <a:t> </a:t>
            </a:r>
            <a:r>
              <a:rPr lang="en-US" sz="2100" dirty="0"/>
              <a:t>of the software </a:t>
            </a:r>
            <a:r>
              <a:rPr lang="en-US" sz="2100" b="1" dirty="0">
                <a:solidFill>
                  <a:srgbClr val="C00000"/>
                </a:solidFill>
              </a:rPr>
              <a:t>process</a:t>
            </a:r>
            <a:r>
              <a:rPr lang="en-US" sz="2100" dirty="0">
                <a:solidFill>
                  <a:srgbClr val="C00000"/>
                </a:solidFill>
              </a:rPr>
              <a:t> </a:t>
            </a:r>
            <a:r>
              <a:rPr lang="en-US" sz="2100" dirty="0"/>
              <a:t>and </a:t>
            </a:r>
            <a:r>
              <a:rPr lang="en-US" sz="2100" b="1" dirty="0">
                <a:solidFill>
                  <a:srgbClr val="C00000"/>
                </a:solidFill>
              </a:rPr>
              <a:t>product quality </a:t>
            </a:r>
            <a:r>
              <a:rPr lang="en-US" sz="2100" dirty="0"/>
              <a:t>are </a:t>
            </a:r>
            <a:r>
              <a:rPr lang="en-US" sz="2100" b="1" dirty="0">
                <a:solidFill>
                  <a:srgbClr val="C00000"/>
                </a:solidFill>
              </a:rPr>
              <a:t>collected</a:t>
            </a:r>
            <a:endParaRPr lang="en-US" sz="2100" dirty="0"/>
          </a:p>
          <a:p>
            <a:pPr marL="342900" indent="-342900" algn="just">
              <a:buFont typeface="Arial" panose="020B0604020202020204" pitchFamily="34" charset="0"/>
              <a:buChar char="•"/>
            </a:pPr>
            <a:r>
              <a:rPr lang="en-US" sz="2100" dirty="0"/>
              <a:t>This level </a:t>
            </a:r>
            <a:r>
              <a:rPr lang="en-US" sz="2100" b="1" dirty="0"/>
              <a:t>includes</a:t>
            </a:r>
            <a:r>
              <a:rPr lang="en-US" sz="2100" dirty="0"/>
              <a:t> all </a:t>
            </a:r>
            <a:r>
              <a:rPr lang="en-US" sz="2100" b="1" dirty="0"/>
              <a:t>characteristics</a:t>
            </a:r>
            <a:r>
              <a:rPr lang="en-US" sz="2100" dirty="0"/>
              <a:t> defined for</a:t>
            </a:r>
            <a:r>
              <a:rPr lang="en-US" sz="2100" b="1" dirty="0">
                <a:solidFill>
                  <a:srgbClr val="C00000"/>
                </a:solidFill>
              </a:rPr>
              <a:t> level 3</a:t>
            </a:r>
          </a:p>
        </p:txBody>
      </p:sp>
      <p:cxnSp>
        <p:nvCxnSpPr>
          <p:cNvPr id="5" name="Straight Connector 4"/>
          <p:cNvCxnSpPr/>
          <p:nvPr/>
        </p:nvCxnSpPr>
        <p:spPr>
          <a:xfrm>
            <a:off x="333829" y="2560431"/>
            <a:ext cx="1169444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5555341" y="787401"/>
            <a:ext cx="6472933" cy="1708160"/>
          </a:xfrm>
          <a:prstGeom prst="rect">
            <a:avLst/>
          </a:prstGeom>
        </p:spPr>
        <p:txBody>
          <a:bodyPr wrap="square">
            <a:spAutoFit/>
          </a:bodyPr>
          <a:lstStyle/>
          <a:p>
            <a:pPr algn="just"/>
            <a:r>
              <a:rPr lang="en-US" sz="2100" b="1" dirty="0"/>
              <a:t>Level</a:t>
            </a:r>
            <a:r>
              <a:rPr lang="en-US" sz="2100" b="1" dirty="0">
                <a:solidFill>
                  <a:srgbClr val="C00000"/>
                </a:solidFill>
              </a:rPr>
              <a:t> 5</a:t>
            </a:r>
            <a:r>
              <a:rPr lang="en-US" sz="2100" b="1" dirty="0"/>
              <a:t>: </a:t>
            </a:r>
            <a:r>
              <a:rPr lang="en-US" sz="2100" b="1" dirty="0">
                <a:solidFill>
                  <a:srgbClr val="C00000"/>
                </a:solidFill>
              </a:rPr>
              <a:t>Optimizing</a:t>
            </a:r>
          </a:p>
          <a:p>
            <a:pPr marL="342900" indent="-342900" algn="just">
              <a:buFont typeface="Arial" panose="020B0604020202020204" pitchFamily="34" charset="0"/>
              <a:buChar char="•"/>
            </a:pPr>
            <a:r>
              <a:rPr lang="en-US" sz="2100" dirty="0"/>
              <a:t>Continuous </a:t>
            </a:r>
            <a:r>
              <a:rPr lang="en-US" sz="2100" b="1" dirty="0">
                <a:solidFill>
                  <a:srgbClr val="C00000"/>
                </a:solidFill>
              </a:rPr>
              <a:t>process improvement </a:t>
            </a:r>
            <a:r>
              <a:rPr lang="en-US" sz="2100" dirty="0"/>
              <a:t>is </a:t>
            </a:r>
            <a:r>
              <a:rPr lang="en-US" sz="2100" b="1" dirty="0">
                <a:solidFill>
                  <a:srgbClr val="C00000"/>
                </a:solidFill>
              </a:rPr>
              <a:t>enabled</a:t>
            </a:r>
            <a:r>
              <a:rPr lang="en-US" sz="2100" dirty="0">
                <a:solidFill>
                  <a:srgbClr val="C00000"/>
                </a:solidFill>
              </a:rPr>
              <a:t> </a:t>
            </a:r>
            <a:r>
              <a:rPr lang="en-US" sz="2100" dirty="0"/>
              <a:t>by quantitative </a:t>
            </a:r>
            <a:r>
              <a:rPr lang="en-US" sz="2100" b="1" dirty="0">
                <a:solidFill>
                  <a:srgbClr val="C00000"/>
                </a:solidFill>
              </a:rPr>
              <a:t>feedback</a:t>
            </a:r>
            <a:r>
              <a:rPr lang="en-US" sz="2100" dirty="0">
                <a:solidFill>
                  <a:srgbClr val="C00000"/>
                </a:solidFill>
              </a:rPr>
              <a:t> </a:t>
            </a:r>
            <a:r>
              <a:rPr lang="en-US" sz="2100" dirty="0"/>
              <a:t>from the </a:t>
            </a:r>
            <a:r>
              <a:rPr lang="en-US" sz="2100" b="1" dirty="0"/>
              <a:t>process</a:t>
            </a:r>
            <a:r>
              <a:rPr lang="en-US" sz="2100" dirty="0"/>
              <a:t> and </a:t>
            </a:r>
            <a:r>
              <a:rPr lang="en-US" sz="2100" b="1" dirty="0"/>
              <a:t>from testing innovative ideas </a:t>
            </a:r>
            <a:r>
              <a:rPr lang="en-US" sz="2100" dirty="0"/>
              <a:t>and </a:t>
            </a:r>
            <a:r>
              <a:rPr lang="en-US" sz="2100" b="1" dirty="0"/>
              <a:t>technologies</a:t>
            </a:r>
          </a:p>
          <a:p>
            <a:pPr marL="342900" indent="-342900" algn="just">
              <a:buFont typeface="Arial" panose="020B0604020202020204" pitchFamily="34" charset="0"/>
              <a:buChar char="•"/>
            </a:pPr>
            <a:r>
              <a:rPr lang="en-US" sz="2100" dirty="0"/>
              <a:t>This level </a:t>
            </a:r>
            <a:r>
              <a:rPr lang="en-US" sz="2100" b="1" dirty="0"/>
              <a:t>includes</a:t>
            </a:r>
            <a:r>
              <a:rPr lang="en-US" sz="2100" dirty="0"/>
              <a:t> all </a:t>
            </a:r>
            <a:r>
              <a:rPr lang="en-US" sz="2100" b="1" dirty="0"/>
              <a:t>characteristics</a:t>
            </a:r>
            <a:r>
              <a:rPr lang="en-US" sz="2100" dirty="0"/>
              <a:t> defined for </a:t>
            </a:r>
            <a:r>
              <a:rPr lang="en-US" sz="2100" b="1" dirty="0">
                <a:solidFill>
                  <a:srgbClr val="C00000"/>
                </a:solidFill>
              </a:rPr>
              <a:t>level 4</a:t>
            </a:r>
          </a:p>
        </p:txBody>
      </p:sp>
      <p:cxnSp>
        <p:nvCxnSpPr>
          <p:cNvPr id="11" name="Straight Connector 10"/>
          <p:cNvCxnSpPr/>
          <p:nvPr/>
        </p:nvCxnSpPr>
        <p:spPr>
          <a:xfrm>
            <a:off x="5435160" y="711201"/>
            <a:ext cx="0" cy="1849230"/>
          </a:xfrm>
          <a:prstGeom prst="line">
            <a:avLst/>
          </a:prstGeom>
          <a:ln w="38100"/>
        </p:spPr>
        <p:style>
          <a:lnRef idx="3">
            <a:schemeClr val="accent1"/>
          </a:lnRef>
          <a:fillRef idx="0">
            <a:schemeClr val="accent1"/>
          </a:fillRef>
          <a:effectRef idx="2">
            <a:schemeClr val="accent1"/>
          </a:effectRef>
          <a:fontRef idx="minor">
            <a:schemeClr val="tx1"/>
          </a:fontRef>
        </p:style>
      </p:cxnSp>
      <p:grpSp>
        <p:nvGrpSpPr>
          <p:cNvPr id="10" name="Group 9">
            <a:extLst>
              <a:ext uri="{FF2B5EF4-FFF2-40B4-BE49-F238E27FC236}">
                <a16:creationId xmlns:a16="http://schemas.microsoft.com/office/drawing/2014/main" id="{02965A66-A1EF-433F-8F93-79290DF46D9E}"/>
              </a:ext>
            </a:extLst>
          </p:cNvPr>
          <p:cNvGrpSpPr/>
          <p:nvPr/>
        </p:nvGrpSpPr>
        <p:grpSpPr>
          <a:xfrm>
            <a:off x="2080981" y="2635287"/>
            <a:ext cx="7391400" cy="3810000"/>
            <a:chOff x="2080981" y="2635287"/>
            <a:chExt cx="7391400" cy="381000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3389" r="3511" b="3716"/>
            <a:stretch/>
          </p:blipFill>
          <p:spPr>
            <a:xfrm>
              <a:off x="2080981" y="2635287"/>
              <a:ext cx="7391400" cy="3810000"/>
            </a:xfrm>
            <a:prstGeom prst="rect">
              <a:avLst/>
            </a:prstGeom>
          </p:spPr>
        </p:pic>
        <p:sp>
          <p:nvSpPr>
            <p:cNvPr id="6" name="TextBox 5">
              <a:extLst>
                <a:ext uri="{FF2B5EF4-FFF2-40B4-BE49-F238E27FC236}">
                  <a16:creationId xmlns:a16="http://schemas.microsoft.com/office/drawing/2014/main" id="{96CF81D0-B356-4864-8DFA-9C423F4D66DC}"/>
                </a:ext>
              </a:extLst>
            </p:cNvPr>
            <p:cNvSpPr txBox="1"/>
            <p:nvPr/>
          </p:nvSpPr>
          <p:spPr>
            <a:xfrm>
              <a:off x="2773604" y="5112774"/>
              <a:ext cx="1066156" cy="313107"/>
            </a:xfrm>
            <a:prstGeom prst="rect">
              <a:avLst/>
            </a:prstGeom>
            <a:solidFill>
              <a:srgbClr val="F07D2D"/>
            </a:solidFill>
          </p:spPr>
          <p:txBody>
            <a:bodyPr wrap="square" rtlCol="0">
              <a:spAutoFit/>
            </a:bodyPr>
            <a:lstStyle/>
            <a:p>
              <a:r>
                <a:rPr lang="en-US" sz="1400" dirty="0">
                  <a:solidFill>
                    <a:schemeClr val="bg1"/>
                  </a:solidFill>
                  <a:latin typeface="Calibri" panose="020F0502020204030204" pitchFamily="34" charset="0"/>
                  <a:cs typeface="Calibri" panose="020F0502020204030204" pitchFamily="34" charset="0"/>
                </a:rPr>
                <a:t>Repeatable</a:t>
              </a:r>
            </a:p>
          </p:txBody>
        </p:sp>
      </p:grpSp>
    </p:spTree>
    <p:extLst>
      <p:ext uri="{BB962C8B-B14F-4D97-AF65-F5344CB8AC3E}">
        <p14:creationId xmlns:p14="http://schemas.microsoft.com/office/powerpoint/2010/main" val="1637052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1" fill="hold" nodeType="withEffect">
                                  <p:stCondLst>
                                    <p:cond delay="0"/>
                                  </p:stCondLst>
                                  <p:childTnLst>
                                    <p:set>
                                      <p:cBhvr>
                                        <p:cTn id="8" dur="1" fill="hold">
                                          <p:stCondLst>
                                            <p:cond delay="0"/>
                                          </p:stCondLst>
                                        </p:cTn>
                                        <p:tgtEl>
                                          <p:spTgt spid="11"/>
                                        </p:tgtEl>
                                        <p:attrNameLst>
                                          <p:attrName>style.visibility</p:attrName>
                                        </p:attrNameLst>
                                      </p:cBhvr>
                                      <p:to>
                                        <p:strVal val="visible"/>
                                      </p:to>
                                    </p:set>
                                    <p:animEffect transition="in" filter="wipe(up)">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Quality</a:t>
            </a:r>
          </a:p>
        </p:txBody>
      </p:sp>
      <p:sp>
        <p:nvSpPr>
          <p:cNvPr id="5" name="Rectangle 4"/>
          <p:cNvSpPr/>
          <p:nvPr/>
        </p:nvSpPr>
        <p:spPr>
          <a:xfrm>
            <a:off x="190500" y="1553865"/>
            <a:ext cx="7543800" cy="461665"/>
          </a:xfrm>
          <a:prstGeom prst="rect">
            <a:avLst/>
          </a:prstGeom>
          <a:ln w="12700"/>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400" b="1" dirty="0"/>
              <a:t>Who is to blame?</a:t>
            </a:r>
          </a:p>
        </p:txBody>
      </p:sp>
      <p:sp>
        <p:nvSpPr>
          <p:cNvPr id="6" name="Rectangle 5"/>
          <p:cNvSpPr/>
          <p:nvPr/>
        </p:nvSpPr>
        <p:spPr>
          <a:xfrm>
            <a:off x="190500" y="2204726"/>
            <a:ext cx="7543800" cy="784830"/>
          </a:xfrm>
          <a:prstGeom prst="rect">
            <a:avLst/>
          </a:prstGeom>
          <a:ln>
            <a:solidFill>
              <a:schemeClr val="bg1">
                <a:lumMod val="75000"/>
              </a:schemeClr>
            </a:solidFill>
          </a:ln>
        </p:spPr>
        <p:txBody>
          <a:bodyPr wrap="square">
            <a:spAutoFit/>
          </a:bodyPr>
          <a:lstStyle/>
          <a:p>
            <a:pPr algn="ctr"/>
            <a:r>
              <a:rPr lang="en-US" sz="2400" b="1" dirty="0"/>
              <a:t>Customers blame developers</a:t>
            </a:r>
          </a:p>
          <a:p>
            <a:pPr algn="ctr"/>
            <a:r>
              <a:rPr lang="en-US" sz="2100" dirty="0"/>
              <a:t>Arguing that </a:t>
            </a:r>
            <a:r>
              <a:rPr lang="en-US" sz="2100" dirty="0">
                <a:solidFill>
                  <a:srgbClr val="C00000"/>
                </a:solidFill>
              </a:rPr>
              <a:t>careless practices lead to low-quality software</a:t>
            </a:r>
          </a:p>
        </p:txBody>
      </p:sp>
      <p:sp>
        <p:nvSpPr>
          <p:cNvPr id="7" name="Rectangle 6"/>
          <p:cNvSpPr/>
          <p:nvPr/>
        </p:nvSpPr>
        <p:spPr>
          <a:xfrm>
            <a:off x="190500" y="3273167"/>
            <a:ext cx="7543800" cy="1431161"/>
          </a:xfrm>
          <a:prstGeom prst="rect">
            <a:avLst/>
          </a:prstGeom>
          <a:ln>
            <a:solidFill>
              <a:schemeClr val="bg1">
                <a:lumMod val="75000"/>
              </a:schemeClr>
            </a:solidFill>
          </a:ln>
        </p:spPr>
        <p:txBody>
          <a:bodyPr wrap="square">
            <a:spAutoFit/>
          </a:bodyPr>
          <a:lstStyle/>
          <a:p>
            <a:pPr algn="ctr"/>
            <a:r>
              <a:rPr lang="en-US" sz="2400" b="1" dirty="0"/>
              <a:t>Developers blame Customers &amp; other stakeholders</a:t>
            </a:r>
          </a:p>
          <a:p>
            <a:pPr algn="ctr"/>
            <a:r>
              <a:rPr lang="en-US" sz="2100" dirty="0"/>
              <a:t>Arguing that </a:t>
            </a:r>
            <a:r>
              <a:rPr lang="en-US" sz="2100" dirty="0">
                <a:solidFill>
                  <a:srgbClr val="C00000"/>
                </a:solidFill>
              </a:rPr>
              <a:t>irrational delivery dates</a:t>
            </a:r>
            <a:r>
              <a:rPr lang="en-US" sz="2100" dirty="0"/>
              <a:t> and </a:t>
            </a:r>
            <a:r>
              <a:rPr lang="en-US" sz="2100" dirty="0">
                <a:solidFill>
                  <a:srgbClr val="C00000"/>
                </a:solidFill>
              </a:rPr>
              <a:t>continuous stream of changes</a:t>
            </a:r>
            <a:r>
              <a:rPr lang="en-US" sz="2100" dirty="0"/>
              <a:t> force the to deliver software before it has been fully validated</a:t>
            </a:r>
          </a:p>
        </p:txBody>
      </p:sp>
      <p:sp>
        <p:nvSpPr>
          <p:cNvPr id="8" name="Rounded Rectangular Callout 7"/>
          <p:cNvSpPr/>
          <p:nvPr/>
        </p:nvSpPr>
        <p:spPr>
          <a:xfrm>
            <a:off x="227323" y="4987939"/>
            <a:ext cx="7543800" cy="533400"/>
          </a:xfrm>
          <a:prstGeom prst="wedgeRoundRectCallout">
            <a:avLst>
              <a:gd name="adj1" fmla="val 175"/>
              <a:gd name="adj2" fmla="val -102740"/>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t>Who is Right? </a:t>
            </a:r>
            <a:r>
              <a:rPr lang="en-US" sz="2400" dirty="0"/>
              <a:t>Both – and that’s the problem</a:t>
            </a:r>
          </a:p>
        </p:txBody>
      </p:sp>
      <p:sp>
        <p:nvSpPr>
          <p:cNvPr id="9" name="Rectangle 8"/>
          <p:cNvSpPr/>
          <p:nvPr/>
        </p:nvSpPr>
        <p:spPr>
          <a:xfrm>
            <a:off x="190500" y="1092200"/>
            <a:ext cx="7543800" cy="46166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2400" b="1" dirty="0"/>
              <a:t>Software Quality </a:t>
            </a:r>
            <a:r>
              <a:rPr lang="en-US" sz="2400" b="1"/>
              <a:t>remains an </a:t>
            </a:r>
            <a:r>
              <a:rPr lang="en-US" sz="2400" b="1" dirty="0"/>
              <a:t>issue</a:t>
            </a:r>
          </a:p>
        </p:txBody>
      </p:sp>
      <p:cxnSp>
        <p:nvCxnSpPr>
          <p:cNvPr id="10" name="Straight Connector 9"/>
          <p:cNvCxnSpPr/>
          <p:nvPr/>
        </p:nvCxnSpPr>
        <p:spPr>
          <a:xfrm>
            <a:off x="8003965" y="711201"/>
            <a:ext cx="0" cy="5898146"/>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12" name="Title 4"/>
          <p:cNvSpPr txBox="1">
            <a:spLocks/>
          </p:cNvSpPr>
          <p:nvPr/>
        </p:nvSpPr>
        <p:spPr>
          <a:xfrm>
            <a:off x="8177952" y="1038706"/>
            <a:ext cx="3857960" cy="1896067"/>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3600" dirty="0"/>
              <a:t>Code Review</a:t>
            </a:r>
          </a:p>
          <a:p>
            <a:r>
              <a:rPr lang="en-IN" sz="3600" dirty="0"/>
              <a:t>Code Walk Through</a:t>
            </a:r>
          </a:p>
          <a:p>
            <a:r>
              <a:rPr lang="en-IN" sz="3600" dirty="0"/>
              <a:t>Code Inspection</a:t>
            </a:r>
          </a:p>
        </p:txBody>
      </p:sp>
      <p:cxnSp>
        <p:nvCxnSpPr>
          <p:cNvPr id="13" name="Straight Connector 12"/>
          <p:cNvCxnSpPr/>
          <p:nvPr/>
        </p:nvCxnSpPr>
        <p:spPr>
          <a:xfrm>
            <a:off x="8216053" y="972430"/>
            <a:ext cx="3667906" cy="0"/>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p:cNvCxnSpPr/>
          <p:nvPr/>
        </p:nvCxnSpPr>
        <p:spPr>
          <a:xfrm>
            <a:off x="8306716" y="2948304"/>
            <a:ext cx="3628043" cy="0"/>
          </a:xfrm>
          <a:prstGeom prst="line">
            <a:avLst/>
          </a:prstGeom>
        </p:spPr>
        <p:style>
          <a:lnRef idx="2">
            <a:schemeClr val="dk1"/>
          </a:lnRef>
          <a:fillRef idx="0">
            <a:schemeClr val="dk1"/>
          </a:fillRef>
          <a:effectRef idx="1">
            <a:schemeClr val="dk1"/>
          </a:effectRef>
          <a:fontRef idx="minor">
            <a:schemeClr val="tx1"/>
          </a:fontRef>
        </p:style>
      </p:cxnSp>
      <p:pic>
        <p:nvPicPr>
          <p:cNvPr id="20" name="Picture 19"/>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t="6666" b="7778"/>
          <a:stretch/>
        </p:blipFill>
        <p:spPr>
          <a:xfrm>
            <a:off x="10336714" y="3164195"/>
            <a:ext cx="1794482" cy="1535279"/>
          </a:xfrm>
          <a:prstGeom prst="rect">
            <a:avLst/>
          </a:prstGeom>
        </p:spPr>
      </p:pic>
      <p:pic>
        <p:nvPicPr>
          <p:cNvPr id="21" name="Picture 20"/>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t="5271" b="3993"/>
          <a:stretch/>
        </p:blipFill>
        <p:spPr>
          <a:xfrm>
            <a:off x="8560605" y="3120767"/>
            <a:ext cx="1449259" cy="1314983"/>
          </a:xfrm>
          <a:prstGeom prst="rect">
            <a:avLst/>
          </a:prstGeom>
        </p:spPr>
      </p:pic>
      <p:pic>
        <p:nvPicPr>
          <p:cNvPr id="22" name="Picture 21"/>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245208" y="5021942"/>
            <a:ext cx="1967653" cy="1442946"/>
          </a:xfrm>
          <a:prstGeom prst="rect">
            <a:avLst/>
          </a:prstGeom>
        </p:spPr>
      </p:pic>
    </p:spTree>
    <p:extLst>
      <p:ext uri="{BB962C8B-B14F-4D97-AF65-F5344CB8AC3E}">
        <p14:creationId xmlns:p14="http://schemas.microsoft.com/office/powerpoint/2010/main" val="1543492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22" presetClass="entr" presetSubtype="1"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up)">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par>
                                <p:cTn id="30" presetID="22" presetClass="entr" presetSubtype="8"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par>
                                <p:cTn id="33" presetID="22" presetClass="entr" presetSubtype="2"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right)">
                                      <p:cBhvr>
                                        <p:cTn id="35" dur="500"/>
                                        <p:tgtEl>
                                          <p:spTgt spid="14"/>
                                        </p:tgtEl>
                                      </p:cBhvr>
                                    </p:animEffect>
                                  </p:childTnLst>
                                </p:cTn>
                              </p:par>
                              <p:par>
                                <p:cTn id="36" presetID="1" presetClass="entr" presetSubtype="0"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121C1-560B-AF61-5928-EEE0B8C06E31}"/>
              </a:ext>
            </a:extLst>
          </p:cNvPr>
          <p:cNvSpPr>
            <a:spLocks noGrp="1"/>
          </p:cNvSpPr>
          <p:nvPr>
            <p:ph type="title"/>
          </p:nvPr>
        </p:nvSpPr>
        <p:spPr/>
        <p:txBody>
          <a:bodyPr>
            <a:normAutofit/>
          </a:bodyPr>
          <a:lstStyle/>
          <a:p>
            <a:r>
              <a:rPr lang="en-US" dirty="0"/>
              <a:t>What is a Test Scenario? </a:t>
            </a:r>
          </a:p>
        </p:txBody>
      </p:sp>
      <p:sp>
        <p:nvSpPr>
          <p:cNvPr id="3" name="Content Placeholder 2">
            <a:extLst>
              <a:ext uri="{FF2B5EF4-FFF2-40B4-BE49-F238E27FC236}">
                <a16:creationId xmlns:a16="http://schemas.microsoft.com/office/drawing/2014/main" id="{F5ECC148-1524-CD1F-9D6A-3D7B686589F8}"/>
              </a:ext>
            </a:extLst>
          </p:cNvPr>
          <p:cNvSpPr>
            <a:spLocks noGrp="1"/>
          </p:cNvSpPr>
          <p:nvPr>
            <p:ph idx="1"/>
          </p:nvPr>
        </p:nvSpPr>
        <p:spPr/>
        <p:txBody>
          <a:bodyPr/>
          <a:lstStyle/>
          <a:p>
            <a:r>
              <a:rPr lang="en-IN" dirty="0"/>
              <a:t>A Test Scenario is defined as </a:t>
            </a:r>
            <a:r>
              <a:rPr lang="en-IN" b="1" dirty="0">
                <a:solidFill>
                  <a:srgbClr val="C00000"/>
                </a:solidFill>
              </a:rPr>
              <a:t>any functionality that can be tested</a:t>
            </a:r>
            <a:r>
              <a:rPr lang="en-IN" dirty="0"/>
              <a:t>.</a:t>
            </a:r>
          </a:p>
          <a:p>
            <a:r>
              <a:rPr lang="en-IN" dirty="0"/>
              <a:t>It is also called </a:t>
            </a:r>
            <a:r>
              <a:rPr lang="en-IN" b="1" dirty="0">
                <a:solidFill>
                  <a:srgbClr val="C00000"/>
                </a:solidFill>
              </a:rPr>
              <a:t>Test Condition or Test Possibility</a:t>
            </a:r>
            <a:r>
              <a:rPr lang="en-IN" dirty="0"/>
              <a:t>.</a:t>
            </a:r>
          </a:p>
          <a:p>
            <a:r>
              <a:rPr lang="en-US" dirty="0"/>
              <a:t>Test Scenario gives the idea of </a:t>
            </a:r>
            <a:r>
              <a:rPr lang="en-US" b="1" dirty="0">
                <a:solidFill>
                  <a:srgbClr val="C00000"/>
                </a:solidFill>
              </a:rPr>
              <a:t>what we have to test</a:t>
            </a:r>
            <a:r>
              <a:rPr lang="en-US" dirty="0"/>
              <a:t>. </a:t>
            </a:r>
          </a:p>
          <a:p>
            <a:r>
              <a:rPr lang="en-US" dirty="0"/>
              <a:t>Test Scenario is like a </a:t>
            </a:r>
            <a:r>
              <a:rPr lang="en-US" b="1" dirty="0">
                <a:solidFill>
                  <a:srgbClr val="C00000"/>
                </a:solidFill>
              </a:rPr>
              <a:t>high-level test case</a:t>
            </a:r>
            <a:r>
              <a:rPr lang="en-US" dirty="0"/>
              <a:t>.</a:t>
            </a:r>
          </a:p>
          <a:p>
            <a:r>
              <a:rPr lang="en-US" dirty="0"/>
              <a:t>Test Scenario answers “</a:t>
            </a:r>
            <a:r>
              <a:rPr lang="en-US" b="1" dirty="0">
                <a:solidFill>
                  <a:srgbClr val="C00000"/>
                </a:solidFill>
              </a:rPr>
              <a:t>What to be tested</a:t>
            </a:r>
            <a:r>
              <a:rPr lang="en-US" dirty="0"/>
              <a:t>”</a:t>
            </a:r>
            <a:endParaRPr lang="en-IN" dirty="0"/>
          </a:p>
          <a:p>
            <a:r>
              <a:rPr lang="en-IN" dirty="0"/>
              <a:t>As a Tester, You should put yourself in the end user’s and figure out the real-world scenario and use cases of the Application Under Test.</a:t>
            </a:r>
          </a:p>
          <a:p>
            <a:r>
              <a:rPr lang="en-US" dirty="0"/>
              <a:t>For example, Testing the login Page. What are the scenarios that the user is expected to go through?</a:t>
            </a:r>
            <a:endParaRPr lang="en-IN" dirty="0"/>
          </a:p>
        </p:txBody>
      </p:sp>
    </p:spTree>
    <p:extLst>
      <p:ext uri="{BB962C8B-B14F-4D97-AF65-F5344CB8AC3E}">
        <p14:creationId xmlns:p14="http://schemas.microsoft.com/office/powerpoint/2010/main" val="392316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7E3DB-ABA3-C10A-35C9-D86AEFFB02C4}"/>
              </a:ext>
            </a:extLst>
          </p:cNvPr>
          <p:cNvSpPr>
            <a:spLocks noGrp="1"/>
          </p:cNvSpPr>
          <p:nvPr>
            <p:ph type="title"/>
          </p:nvPr>
        </p:nvSpPr>
        <p:spPr/>
        <p:txBody>
          <a:bodyPr/>
          <a:lstStyle/>
          <a:p>
            <a:r>
              <a:rPr lang="en-IN" dirty="0"/>
              <a:t>Login Test Scenarios</a:t>
            </a:r>
          </a:p>
        </p:txBody>
      </p:sp>
      <p:sp>
        <p:nvSpPr>
          <p:cNvPr id="3" name="Content Placeholder 2">
            <a:extLst>
              <a:ext uri="{FF2B5EF4-FFF2-40B4-BE49-F238E27FC236}">
                <a16:creationId xmlns:a16="http://schemas.microsoft.com/office/drawing/2014/main" id="{C0E60E14-31EE-09B2-4BC8-1C319F109F00}"/>
              </a:ext>
            </a:extLst>
          </p:cNvPr>
          <p:cNvSpPr>
            <a:spLocks noGrp="1"/>
          </p:cNvSpPr>
          <p:nvPr>
            <p:ph idx="1"/>
          </p:nvPr>
        </p:nvSpPr>
        <p:spPr/>
        <p:txBody>
          <a:bodyPr/>
          <a:lstStyle/>
          <a:p>
            <a:r>
              <a:rPr lang="en-US" dirty="0"/>
              <a:t>Verify that the Login form contains Username, Password, Login Button, Register here (for new user)</a:t>
            </a:r>
          </a:p>
          <a:p>
            <a:r>
              <a:rPr lang="en-US" dirty="0"/>
              <a:t>Verify that tab functionality is working properly or not</a:t>
            </a:r>
          </a:p>
          <a:p>
            <a:r>
              <a:rPr lang="en-US" dirty="0"/>
              <a:t>Verify that Enter/Tab key works as a substitute for the Submit button</a:t>
            </a:r>
          </a:p>
          <a:p>
            <a:r>
              <a:rPr lang="en-US" dirty="0"/>
              <a:t>Verify that all the fields such as Username, Password fields have a valid placeholder</a:t>
            </a:r>
          </a:p>
          <a:p>
            <a:r>
              <a:rPr lang="en-US" dirty="0"/>
              <a:t>Verify that the labels float upward when the text field is in focus or filled (In case of floating label).</a:t>
            </a:r>
          </a:p>
          <a:p>
            <a:r>
              <a:rPr lang="en-US" dirty="0"/>
              <a:t>Verify the login functionality</a:t>
            </a:r>
          </a:p>
        </p:txBody>
      </p:sp>
    </p:spTree>
    <p:extLst>
      <p:ext uri="{BB962C8B-B14F-4D97-AF65-F5344CB8AC3E}">
        <p14:creationId xmlns:p14="http://schemas.microsoft.com/office/powerpoint/2010/main" val="2733047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9AF0E-8C48-ACB7-7A66-C40DC97BB465}"/>
              </a:ext>
            </a:extLst>
          </p:cNvPr>
          <p:cNvSpPr>
            <a:spLocks noGrp="1"/>
          </p:cNvSpPr>
          <p:nvPr>
            <p:ph type="title"/>
          </p:nvPr>
        </p:nvSpPr>
        <p:spPr/>
        <p:txBody>
          <a:bodyPr>
            <a:normAutofit/>
          </a:bodyPr>
          <a:lstStyle/>
          <a:p>
            <a:r>
              <a:rPr lang="en-US" dirty="0"/>
              <a:t>What is a Test Case? </a:t>
            </a:r>
            <a:endParaRPr lang="en-IN" dirty="0"/>
          </a:p>
        </p:txBody>
      </p:sp>
      <p:sp>
        <p:nvSpPr>
          <p:cNvPr id="3" name="Content Placeholder 2">
            <a:extLst>
              <a:ext uri="{FF2B5EF4-FFF2-40B4-BE49-F238E27FC236}">
                <a16:creationId xmlns:a16="http://schemas.microsoft.com/office/drawing/2014/main" id="{2281C242-0A41-578A-DB1A-C044C9E6D5E0}"/>
              </a:ext>
            </a:extLst>
          </p:cNvPr>
          <p:cNvSpPr>
            <a:spLocks noGrp="1"/>
          </p:cNvSpPr>
          <p:nvPr>
            <p:ph idx="1"/>
          </p:nvPr>
        </p:nvSpPr>
        <p:spPr/>
        <p:txBody>
          <a:bodyPr/>
          <a:lstStyle/>
          <a:p>
            <a:r>
              <a:rPr lang="en-US" dirty="0"/>
              <a:t>Test cases are the set of </a:t>
            </a:r>
            <a:r>
              <a:rPr lang="en-US" b="1" dirty="0">
                <a:solidFill>
                  <a:srgbClr val="C00000"/>
                </a:solidFill>
              </a:rPr>
              <a:t>positive</a:t>
            </a:r>
            <a:r>
              <a:rPr lang="en-US" dirty="0"/>
              <a:t> and </a:t>
            </a:r>
            <a:r>
              <a:rPr lang="en-US" b="1" dirty="0">
                <a:solidFill>
                  <a:srgbClr val="C00000"/>
                </a:solidFill>
              </a:rPr>
              <a:t>negative</a:t>
            </a:r>
            <a:r>
              <a:rPr lang="en-US" dirty="0"/>
              <a:t> </a:t>
            </a:r>
            <a:r>
              <a:rPr lang="en-US" b="1" dirty="0">
                <a:solidFill>
                  <a:srgbClr val="C00000"/>
                </a:solidFill>
              </a:rPr>
              <a:t>executable</a:t>
            </a:r>
            <a:r>
              <a:rPr lang="en-US" dirty="0"/>
              <a:t> </a:t>
            </a:r>
            <a:r>
              <a:rPr lang="en-US" b="1" dirty="0">
                <a:solidFill>
                  <a:srgbClr val="C00000"/>
                </a:solidFill>
              </a:rPr>
              <a:t>steps</a:t>
            </a:r>
            <a:r>
              <a:rPr lang="en-US" dirty="0"/>
              <a:t> of a test scenario.</a:t>
            </a:r>
          </a:p>
          <a:p>
            <a:r>
              <a:rPr lang="en-US" dirty="0"/>
              <a:t>Test Case answers “</a:t>
            </a:r>
            <a:r>
              <a:rPr lang="en-US" b="1" dirty="0"/>
              <a:t>How to be tested</a:t>
            </a:r>
            <a:r>
              <a:rPr lang="en-US" dirty="0"/>
              <a:t>”</a:t>
            </a:r>
          </a:p>
          <a:p>
            <a:r>
              <a:rPr lang="en-US" dirty="0"/>
              <a:t>Test Case templates include: Test Case Title, Preconditions, Inputs Data, Test Steps, Expected Results, Postconditions, Status, and developed based on test conditions.</a:t>
            </a:r>
          </a:p>
          <a:p>
            <a:r>
              <a:rPr lang="en-US" dirty="0"/>
              <a:t>Assume that we need to test the </a:t>
            </a:r>
            <a:r>
              <a:rPr lang="en-US" b="1" dirty="0"/>
              <a:t>functionality of a login page</a:t>
            </a:r>
            <a:r>
              <a:rPr lang="en-US" dirty="0"/>
              <a:t>. </a:t>
            </a:r>
          </a:p>
          <a:p>
            <a:r>
              <a:rPr lang="en-US" dirty="0"/>
              <a:t>Test cases for the login page functionality as follows:</a:t>
            </a:r>
          </a:p>
          <a:p>
            <a:pPr lvl="1"/>
            <a:r>
              <a:rPr lang="en-IN" dirty="0"/>
              <a:t>Enter a valid User Name and valid Password</a:t>
            </a:r>
          </a:p>
          <a:p>
            <a:pPr lvl="1"/>
            <a:r>
              <a:rPr lang="en-IN" dirty="0"/>
              <a:t>Enter a valid User Name and invalid Password</a:t>
            </a:r>
          </a:p>
          <a:p>
            <a:pPr lvl="1"/>
            <a:r>
              <a:rPr lang="en-IN" dirty="0"/>
              <a:t>Enter invalid User Name and valid Password</a:t>
            </a:r>
          </a:p>
          <a:p>
            <a:pPr lvl="1"/>
            <a:r>
              <a:rPr lang="en-IN" dirty="0"/>
              <a:t>Enter invalid User Name and invalid Password</a:t>
            </a:r>
          </a:p>
        </p:txBody>
      </p:sp>
    </p:spTree>
    <p:extLst>
      <p:ext uri="{BB962C8B-B14F-4D97-AF65-F5344CB8AC3E}">
        <p14:creationId xmlns:p14="http://schemas.microsoft.com/office/powerpoint/2010/main" val="155341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F3EBD-07DB-3FFD-94F3-74E401D48439}"/>
              </a:ext>
            </a:extLst>
          </p:cNvPr>
          <p:cNvSpPr>
            <a:spLocks noGrp="1"/>
          </p:cNvSpPr>
          <p:nvPr>
            <p:ph type="title"/>
          </p:nvPr>
        </p:nvSpPr>
        <p:spPr/>
        <p:txBody>
          <a:bodyPr/>
          <a:lstStyle/>
          <a:p>
            <a:r>
              <a:rPr lang="en-IN" dirty="0"/>
              <a:t>Example of Test Case</a:t>
            </a:r>
          </a:p>
        </p:txBody>
      </p:sp>
      <p:graphicFrame>
        <p:nvGraphicFramePr>
          <p:cNvPr id="4" name="Table 4">
            <a:extLst>
              <a:ext uri="{FF2B5EF4-FFF2-40B4-BE49-F238E27FC236}">
                <a16:creationId xmlns:a16="http://schemas.microsoft.com/office/drawing/2014/main" id="{1408BEB8-B7D5-BA15-B475-B4852338B431}"/>
              </a:ext>
            </a:extLst>
          </p:cNvPr>
          <p:cNvGraphicFramePr>
            <a:graphicFrameLocks noGrp="1"/>
          </p:cNvGraphicFramePr>
          <p:nvPr>
            <p:ph idx="1"/>
          </p:nvPr>
        </p:nvGraphicFramePr>
        <p:xfrm>
          <a:off x="131763" y="863600"/>
          <a:ext cx="11928474" cy="3779520"/>
        </p:xfrm>
        <a:graphic>
          <a:graphicData uri="http://schemas.openxmlformats.org/drawingml/2006/table">
            <a:tbl>
              <a:tblPr firstRow="1" bandRow="1">
                <a:tableStyleId>{93296810-A885-4BE3-A3E7-6D5BEEA58F35}</a:tableStyleId>
              </a:tblPr>
              <a:tblGrid>
                <a:gridCol w="2087562">
                  <a:extLst>
                    <a:ext uri="{9D8B030D-6E8A-4147-A177-3AD203B41FA5}">
                      <a16:colId xmlns:a16="http://schemas.microsoft.com/office/drawing/2014/main" val="3596782292"/>
                    </a:ext>
                  </a:extLst>
                </a:gridCol>
                <a:gridCol w="9840912">
                  <a:extLst>
                    <a:ext uri="{9D8B030D-6E8A-4147-A177-3AD203B41FA5}">
                      <a16:colId xmlns:a16="http://schemas.microsoft.com/office/drawing/2014/main" val="1165208426"/>
                    </a:ext>
                  </a:extLst>
                </a:gridCol>
              </a:tblGrid>
              <a:tr h="370840">
                <a:tc>
                  <a:txBody>
                    <a:bodyPr/>
                    <a:lstStyle/>
                    <a:p>
                      <a:r>
                        <a:rPr lang="en-IN" b="1" dirty="0"/>
                        <a:t>Title</a:t>
                      </a:r>
                    </a:p>
                  </a:txBody>
                  <a:tcPr/>
                </a:tc>
                <a:tc>
                  <a:txBody>
                    <a:bodyPr/>
                    <a:lstStyle/>
                    <a:p>
                      <a:r>
                        <a:rPr lang="en-US" dirty="0"/>
                        <a:t>Login with a valid username &amp; password</a:t>
                      </a:r>
                      <a:endParaRPr lang="en-IN" dirty="0"/>
                    </a:p>
                  </a:txBody>
                  <a:tcPr/>
                </a:tc>
                <a:extLst>
                  <a:ext uri="{0D108BD9-81ED-4DB2-BD59-A6C34878D82A}">
                    <a16:rowId xmlns:a16="http://schemas.microsoft.com/office/drawing/2014/main" val="713233032"/>
                  </a:ext>
                </a:extLst>
              </a:tr>
              <a:tr h="370840">
                <a:tc>
                  <a:txBody>
                    <a:bodyPr/>
                    <a:lstStyle/>
                    <a:p>
                      <a:r>
                        <a:rPr lang="en-IN" b="1" dirty="0"/>
                        <a:t>Precondition</a:t>
                      </a:r>
                    </a:p>
                  </a:txBody>
                  <a:tcPr/>
                </a:tc>
                <a:tc>
                  <a:txBody>
                    <a:bodyPr/>
                    <a:lstStyle/>
                    <a:p>
                      <a:r>
                        <a:rPr lang="en-US" dirty="0"/>
                        <a:t>User is already registered using valid credentials</a:t>
                      </a:r>
                      <a:endParaRPr lang="en-IN" dirty="0"/>
                    </a:p>
                  </a:txBody>
                  <a:tcPr/>
                </a:tc>
                <a:extLst>
                  <a:ext uri="{0D108BD9-81ED-4DB2-BD59-A6C34878D82A}">
                    <a16:rowId xmlns:a16="http://schemas.microsoft.com/office/drawing/2014/main" val="4058228992"/>
                  </a:ext>
                </a:extLst>
              </a:tr>
              <a:tr h="370840">
                <a:tc>
                  <a:txBody>
                    <a:bodyPr/>
                    <a:lstStyle/>
                    <a:p>
                      <a:r>
                        <a:rPr lang="en-IN" b="1" dirty="0"/>
                        <a:t>Test Steps</a:t>
                      </a:r>
                    </a:p>
                  </a:txBody>
                  <a:tcPr/>
                </a:tc>
                <a:tc>
                  <a:txBody>
                    <a:bodyPr/>
                    <a:lstStyle/>
                    <a:p>
                      <a:r>
                        <a:rPr lang="en-US" dirty="0"/>
                        <a:t>1. Enter a valid username</a:t>
                      </a:r>
                    </a:p>
                    <a:p>
                      <a:r>
                        <a:rPr lang="en-US" dirty="0"/>
                        <a:t>2. Enter a valid password</a:t>
                      </a:r>
                    </a:p>
                    <a:p>
                      <a:r>
                        <a:rPr lang="en-US" dirty="0"/>
                        <a:t>3. Click on sign in</a:t>
                      </a:r>
                      <a:endParaRPr lang="en-IN" dirty="0"/>
                    </a:p>
                  </a:txBody>
                  <a:tcPr/>
                </a:tc>
                <a:extLst>
                  <a:ext uri="{0D108BD9-81ED-4DB2-BD59-A6C34878D82A}">
                    <a16:rowId xmlns:a16="http://schemas.microsoft.com/office/drawing/2014/main" val="931231089"/>
                  </a:ext>
                </a:extLst>
              </a:tr>
              <a:tr h="370840">
                <a:tc>
                  <a:txBody>
                    <a:bodyPr/>
                    <a:lstStyle/>
                    <a:p>
                      <a:r>
                        <a:rPr lang="en-IN" b="1" dirty="0"/>
                        <a:t>Expected Result</a:t>
                      </a:r>
                    </a:p>
                  </a:txBody>
                  <a:tcPr/>
                </a:tc>
                <a:tc>
                  <a:txBody>
                    <a:bodyPr/>
                    <a:lstStyle/>
                    <a:p>
                      <a:r>
                        <a:rPr lang="en-US" dirty="0"/>
                        <a:t>-User is logged in successfully</a:t>
                      </a:r>
                    </a:p>
                    <a:p>
                      <a:r>
                        <a:rPr lang="en-US" dirty="0"/>
                        <a:t>-User is redirected to Home page</a:t>
                      </a:r>
                      <a:endParaRPr lang="en-IN" dirty="0"/>
                    </a:p>
                  </a:txBody>
                  <a:tcPr/>
                </a:tc>
                <a:extLst>
                  <a:ext uri="{0D108BD9-81ED-4DB2-BD59-A6C34878D82A}">
                    <a16:rowId xmlns:a16="http://schemas.microsoft.com/office/drawing/2014/main" val="785487737"/>
                  </a:ext>
                </a:extLst>
              </a:tr>
              <a:tr h="370840">
                <a:tc>
                  <a:txBody>
                    <a:bodyPr/>
                    <a:lstStyle/>
                    <a:p>
                      <a:r>
                        <a:rPr lang="en-IN" b="1" dirty="0"/>
                        <a:t>Test Suite</a:t>
                      </a:r>
                    </a:p>
                  </a:txBody>
                  <a:tcPr/>
                </a:tc>
                <a:tc>
                  <a:txBody>
                    <a:bodyPr/>
                    <a:lstStyle/>
                    <a:p>
                      <a:r>
                        <a:rPr lang="en-IN" dirty="0"/>
                        <a:t>Login</a:t>
                      </a:r>
                    </a:p>
                  </a:txBody>
                  <a:tcPr/>
                </a:tc>
                <a:extLst>
                  <a:ext uri="{0D108BD9-81ED-4DB2-BD59-A6C34878D82A}">
                    <a16:rowId xmlns:a16="http://schemas.microsoft.com/office/drawing/2014/main" val="3541017922"/>
                  </a:ext>
                </a:extLst>
              </a:tr>
              <a:tr h="370840">
                <a:tc>
                  <a:txBody>
                    <a:bodyPr/>
                    <a:lstStyle/>
                    <a:p>
                      <a:r>
                        <a:rPr lang="en-IN" b="1" dirty="0"/>
                        <a:t>Test Environment</a:t>
                      </a:r>
                    </a:p>
                  </a:txBody>
                  <a:tcPr/>
                </a:tc>
                <a:tc>
                  <a:txBody>
                    <a:bodyPr/>
                    <a:lstStyle/>
                    <a:p>
                      <a:r>
                        <a:rPr lang="en-IN" dirty="0"/>
                        <a:t>Samsung Galaxy Note 10 - Android 10 – 4G Network</a:t>
                      </a:r>
                    </a:p>
                  </a:txBody>
                  <a:tcPr/>
                </a:tc>
                <a:extLst>
                  <a:ext uri="{0D108BD9-81ED-4DB2-BD59-A6C34878D82A}">
                    <a16:rowId xmlns:a16="http://schemas.microsoft.com/office/drawing/2014/main" val="3943515520"/>
                  </a:ext>
                </a:extLst>
              </a:tr>
              <a:tr h="370840">
                <a:tc>
                  <a:txBody>
                    <a:bodyPr/>
                    <a:lstStyle/>
                    <a:p>
                      <a:r>
                        <a:rPr lang="en-IN" b="1" dirty="0"/>
                        <a:t>Actual Result</a:t>
                      </a:r>
                    </a:p>
                  </a:txBody>
                  <a:tcPr/>
                </a:tc>
                <a:tc>
                  <a:txBody>
                    <a:bodyPr/>
                    <a:lstStyle/>
                    <a:p>
                      <a:r>
                        <a:rPr lang="en-IN" dirty="0"/>
                        <a:t>Same as expected</a:t>
                      </a:r>
                    </a:p>
                  </a:txBody>
                  <a:tcPr/>
                </a:tc>
                <a:extLst>
                  <a:ext uri="{0D108BD9-81ED-4DB2-BD59-A6C34878D82A}">
                    <a16:rowId xmlns:a16="http://schemas.microsoft.com/office/drawing/2014/main" val="2643041209"/>
                  </a:ext>
                </a:extLst>
              </a:tr>
              <a:tr h="370840">
                <a:tc>
                  <a:txBody>
                    <a:bodyPr/>
                    <a:lstStyle/>
                    <a:p>
                      <a:r>
                        <a:rPr lang="en-IN" b="1" dirty="0"/>
                        <a:t>Status</a:t>
                      </a:r>
                    </a:p>
                  </a:txBody>
                  <a:tcPr/>
                </a:tc>
                <a:tc>
                  <a:txBody>
                    <a:bodyPr/>
                    <a:lstStyle/>
                    <a:p>
                      <a:r>
                        <a:rPr lang="en-IN" dirty="0"/>
                        <a:t>Pass</a:t>
                      </a:r>
                    </a:p>
                  </a:txBody>
                  <a:tcPr/>
                </a:tc>
                <a:extLst>
                  <a:ext uri="{0D108BD9-81ED-4DB2-BD59-A6C34878D82A}">
                    <a16:rowId xmlns:a16="http://schemas.microsoft.com/office/drawing/2014/main" val="2617050794"/>
                  </a:ext>
                </a:extLst>
              </a:tr>
            </a:tbl>
          </a:graphicData>
        </a:graphic>
      </p:graphicFrame>
    </p:spTree>
    <p:extLst>
      <p:ext uri="{BB962C8B-B14F-4D97-AF65-F5344CB8AC3E}">
        <p14:creationId xmlns:p14="http://schemas.microsoft.com/office/powerpoint/2010/main" val="16245625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6"/>
          </p:nvPr>
        </p:nvSpPr>
        <p:spPr/>
        <p:txBody>
          <a:bodyPr/>
          <a:lstStyle/>
          <a:p>
            <a:r>
              <a:rPr lang="en-US" dirty="0"/>
              <a:t>Software Engineering (2305CS202)</a:t>
            </a:r>
          </a:p>
        </p:txBody>
      </p:sp>
      <p:sp>
        <p:nvSpPr>
          <p:cNvPr id="5" name="Text Placeholder 4"/>
          <p:cNvSpPr>
            <a:spLocks noGrp="1"/>
          </p:cNvSpPr>
          <p:nvPr>
            <p:ph type="body" sz="quarter" idx="11"/>
          </p:nvPr>
        </p:nvSpPr>
        <p:spPr/>
        <p:txBody>
          <a:bodyPr/>
          <a:lstStyle/>
          <a:p>
            <a:r>
              <a:rPr lang="en-US" dirty="0"/>
              <a:t>Devangi.kotak@darshan.ac.in</a:t>
            </a:r>
          </a:p>
        </p:txBody>
      </p:sp>
      <p:sp>
        <p:nvSpPr>
          <p:cNvPr id="7" name="Text Placeholder 6"/>
          <p:cNvSpPr>
            <a:spLocks noGrp="1"/>
          </p:cNvSpPr>
          <p:nvPr>
            <p:ph type="body" sz="quarter" idx="13"/>
          </p:nvPr>
        </p:nvSpPr>
        <p:spPr/>
        <p:txBody>
          <a:bodyPr/>
          <a:lstStyle/>
          <a:p>
            <a:r>
              <a:rPr lang="en-US" dirty="0"/>
              <a:t>Darshan Institute of Computer Application</a:t>
            </a:r>
          </a:p>
        </p:txBody>
      </p:sp>
      <p:sp>
        <p:nvSpPr>
          <p:cNvPr id="8" name="Text Placeholder 7"/>
          <p:cNvSpPr>
            <a:spLocks noGrp="1"/>
          </p:cNvSpPr>
          <p:nvPr>
            <p:ph type="body" sz="quarter" idx="14"/>
          </p:nvPr>
        </p:nvSpPr>
        <p:spPr/>
        <p:txBody>
          <a:bodyPr/>
          <a:lstStyle/>
          <a:p>
            <a:r>
              <a:rPr lang="en-US" dirty="0"/>
              <a:t>Prof. </a:t>
            </a:r>
            <a:r>
              <a:rPr lang="en-US" dirty="0" err="1"/>
              <a:t>Devangi</a:t>
            </a:r>
            <a:r>
              <a:rPr lang="en-US" dirty="0"/>
              <a:t> L. Kotak</a:t>
            </a:r>
          </a:p>
        </p:txBody>
      </p:sp>
      <p:pic>
        <p:nvPicPr>
          <p:cNvPr id="13" name="Picture Placeholder 12">
            <a:extLst>
              <a:ext uri="{FF2B5EF4-FFF2-40B4-BE49-F238E27FC236}">
                <a16:creationId xmlns:a16="http://schemas.microsoft.com/office/drawing/2014/main" id="{7CCAFF40-34A3-49C4-90AE-8ABA7A3BEF36}"/>
              </a:ext>
            </a:extLst>
          </p:cNvPr>
          <p:cNvPicPr>
            <a:picLocks noGrp="1" noChangeAspect="1"/>
          </p:cNvPicPr>
          <p:nvPr>
            <p:ph type="pic" sz="quarter" idx="10"/>
          </p:nvPr>
        </p:nvPicPr>
        <p:blipFill>
          <a:blip r:embed="rId2" cstate="hqprint">
            <a:extLst>
              <a:ext uri="{28A0092B-C50C-407E-A947-70E740481C1C}">
                <a14:useLocalDpi xmlns:a14="http://schemas.microsoft.com/office/drawing/2010/main" val="0"/>
              </a:ext>
            </a:extLst>
          </a:blip>
          <a:srcRect l="3855" r="3855"/>
          <a:stretch>
            <a:fillRect/>
          </a:stretch>
        </p:blipFill>
        <p:spPr/>
      </p:pic>
    </p:spTree>
    <p:extLst>
      <p:ext uri="{BB962C8B-B14F-4D97-AF65-F5344CB8AC3E}">
        <p14:creationId xmlns:p14="http://schemas.microsoft.com/office/powerpoint/2010/main" val="2058927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Review</a:t>
            </a:r>
          </a:p>
        </p:txBody>
      </p:sp>
      <p:sp>
        <p:nvSpPr>
          <p:cNvPr id="3" name="Content Placeholder 2"/>
          <p:cNvSpPr>
            <a:spLocks noGrp="1"/>
          </p:cNvSpPr>
          <p:nvPr>
            <p:ph idx="1"/>
          </p:nvPr>
        </p:nvSpPr>
        <p:spPr>
          <a:xfrm>
            <a:off x="131181" y="863445"/>
            <a:ext cx="5469520" cy="2616356"/>
          </a:xfrm>
        </p:spPr>
        <p:txBody>
          <a:bodyPr/>
          <a:lstStyle/>
          <a:p>
            <a:r>
              <a:rPr lang="en-US" dirty="0"/>
              <a:t>Code Review is carried out </a:t>
            </a:r>
            <a:r>
              <a:rPr lang="en-US" b="1" dirty="0">
                <a:solidFill>
                  <a:srgbClr val="C00000"/>
                </a:solidFill>
              </a:rPr>
              <a:t>after the module is successfully compiled</a:t>
            </a:r>
            <a:r>
              <a:rPr lang="en-US" dirty="0"/>
              <a:t> and all the syntax errors have been eliminated.</a:t>
            </a:r>
          </a:p>
          <a:p>
            <a:r>
              <a:rPr lang="en-US" dirty="0"/>
              <a:t>Code Reviews are extremely </a:t>
            </a:r>
            <a:r>
              <a:rPr lang="en-US" b="1" dirty="0">
                <a:solidFill>
                  <a:srgbClr val="C00000"/>
                </a:solidFill>
              </a:rPr>
              <a:t>cost-effective strategies</a:t>
            </a:r>
            <a:r>
              <a:rPr lang="en-US" dirty="0"/>
              <a:t> for </a:t>
            </a:r>
            <a:r>
              <a:rPr lang="en-US" b="1" dirty="0">
                <a:solidFill>
                  <a:srgbClr val="C00000"/>
                </a:solidFill>
              </a:rPr>
              <a:t>reduction in coding errors</a:t>
            </a:r>
            <a:r>
              <a:rPr lang="en-US" dirty="0"/>
              <a:t> and to produce high quality code. </a:t>
            </a:r>
          </a:p>
          <a:p>
            <a:endParaRPr lang="en-US" dirty="0"/>
          </a:p>
        </p:txBody>
      </p:sp>
      <p:pic>
        <p:nvPicPr>
          <p:cNvPr id="4" name="Picture 3"/>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t="6666" b="7778"/>
          <a:stretch/>
        </p:blipFill>
        <p:spPr>
          <a:xfrm>
            <a:off x="4709733" y="5608323"/>
            <a:ext cx="1008232" cy="862599"/>
          </a:xfrm>
          <a:prstGeom prst="rect">
            <a:avLst/>
          </a:prstGeom>
        </p:spPr>
      </p:pic>
      <p:sp>
        <p:nvSpPr>
          <p:cNvPr id="5" name="Rectangle 4"/>
          <p:cNvSpPr/>
          <p:nvPr/>
        </p:nvSpPr>
        <p:spPr>
          <a:xfrm>
            <a:off x="2095500" y="3390900"/>
            <a:ext cx="1600200" cy="67465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100" b="1" dirty="0"/>
              <a:t>Types of Reviews</a:t>
            </a:r>
          </a:p>
        </p:txBody>
      </p:sp>
      <p:sp>
        <p:nvSpPr>
          <p:cNvPr id="6" name="Rectangle 5"/>
          <p:cNvSpPr/>
          <p:nvPr/>
        </p:nvSpPr>
        <p:spPr>
          <a:xfrm>
            <a:off x="952500" y="4549212"/>
            <a:ext cx="1600200" cy="68318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100" b="1" dirty="0"/>
              <a:t>Code Walk Through</a:t>
            </a:r>
          </a:p>
        </p:txBody>
      </p:sp>
      <p:sp>
        <p:nvSpPr>
          <p:cNvPr id="7" name="Rectangle 6"/>
          <p:cNvSpPr/>
          <p:nvPr/>
        </p:nvSpPr>
        <p:spPr>
          <a:xfrm>
            <a:off x="3274894" y="4549212"/>
            <a:ext cx="1600200" cy="68318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100" b="1" dirty="0"/>
              <a:t>Code Inspection</a:t>
            </a:r>
          </a:p>
        </p:txBody>
      </p:sp>
      <p:cxnSp>
        <p:nvCxnSpPr>
          <p:cNvPr id="8" name="Elbow Connector 7"/>
          <p:cNvCxnSpPr>
            <a:stCxn id="5" idx="2"/>
            <a:endCxn id="6" idx="0"/>
          </p:cNvCxnSpPr>
          <p:nvPr/>
        </p:nvCxnSpPr>
        <p:spPr>
          <a:xfrm rot="5400000">
            <a:off x="2082270" y="3735881"/>
            <a:ext cx="483661" cy="1143000"/>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9" name="Elbow Connector 8"/>
          <p:cNvCxnSpPr>
            <a:stCxn id="5" idx="2"/>
            <a:endCxn id="7" idx="0"/>
          </p:cNvCxnSpPr>
          <p:nvPr/>
        </p:nvCxnSpPr>
        <p:spPr>
          <a:xfrm rot="16200000" flipH="1">
            <a:off x="3243467" y="3717684"/>
            <a:ext cx="483661" cy="1179394"/>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5717965" y="711201"/>
            <a:ext cx="0" cy="5898146"/>
          </a:xfrm>
          <a:prstGeom prst="line">
            <a:avLst/>
          </a:prstGeom>
          <a:ln w="38100"/>
        </p:spPr>
        <p:style>
          <a:lnRef idx="3">
            <a:schemeClr val="accent1"/>
          </a:lnRef>
          <a:fillRef idx="0">
            <a:schemeClr val="accent1"/>
          </a:fillRef>
          <a:effectRef idx="2">
            <a:schemeClr val="accent1"/>
          </a:effectRef>
          <a:fontRef idx="minor">
            <a:schemeClr val="tx1"/>
          </a:fontRef>
        </p:style>
      </p:cxnSp>
      <p:pic>
        <p:nvPicPr>
          <p:cNvPr id="15" name="Content Placeholder 3"/>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101992" y="277873"/>
            <a:ext cx="1002924" cy="903048"/>
          </a:xfrm>
          <a:prstGeom prst="rect">
            <a:avLst/>
          </a:prstGeom>
        </p:spPr>
      </p:pic>
      <p:sp>
        <p:nvSpPr>
          <p:cNvPr id="20" name="Rectangle 19"/>
          <p:cNvSpPr/>
          <p:nvPr/>
        </p:nvSpPr>
        <p:spPr>
          <a:xfrm>
            <a:off x="5717966" y="719256"/>
            <a:ext cx="5299740"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Few classical programming errors </a:t>
            </a:r>
          </a:p>
        </p:txBody>
      </p:sp>
      <p:sp>
        <p:nvSpPr>
          <p:cNvPr id="23" name="Content Placeholder 2"/>
          <p:cNvSpPr txBox="1">
            <a:spLocks/>
          </p:cNvSpPr>
          <p:nvPr/>
        </p:nvSpPr>
        <p:spPr>
          <a:xfrm>
            <a:off x="5943601" y="1396617"/>
            <a:ext cx="6038849" cy="513079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Use of </a:t>
            </a:r>
            <a:r>
              <a:rPr lang="en-US" dirty="0">
                <a:solidFill>
                  <a:srgbClr val="C00000"/>
                </a:solidFill>
              </a:rPr>
              <a:t>uninitialized variables</a:t>
            </a:r>
          </a:p>
          <a:p>
            <a:r>
              <a:rPr lang="en-US" dirty="0">
                <a:solidFill>
                  <a:srgbClr val="C00000"/>
                </a:solidFill>
              </a:rPr>
              <a:t>Jumps </a:t>
            </a:r>
            <a:r>
              <a:rPr lang="en-US" dirty="0"/>
              <a:t>into </a:t>
            </a:r>
            <a:r>
              <a:rPr lang="en-US" dirty="0">
                <a:solidFill>
                  <a:srgbClr val="C00000"/>
                </a:solidFill>
              </a:rPr>
              <a:t>loops</a:t>
            </a:r>
            <a:endParaRPr lang="en-US" dirty="0"/>
          </a:p>
          <a:p>
            <a:r>
              <a:rPr lang="en-US" dirty="0">
                <a:solidFill>
                  <a:srgbClr val="C00000"/>
                </a:solidFill>
              </a:rPr>
              <a:t>Nonterminating</a:t>
            </a:r>
            <a:r>
              <a:rPr lang="en-US" dirty="0"/>
              <a:t> loops</a:t>
            </a:r>
          </a:p>
          <a:p>
            <a:r>
              <a:rPr lang="en-US" dirty="0">
                <a:solidFill>
                  <a:srgbClr val="C00000"/>
                </a:solidFill>
              </a:rPr>
              <a:t>Incompatible</a:t>
            </a:r>
            <a:r>
              <a:rPr lang="en-US" dirty="0"/>
              <a:t> assignments</a:t>
            </a:r>
          </a:p>
          <a:p>
            <a:r>
              <a:rPr lang="en-US" dirty="0">
                <a:solidFill>
                  <a:srgbClr val="C00000"/>
                </a:solidFill>
              </a:rPr>
              <a:t>Array</a:t>
            </a:r>
            <a:r>
              <a:rPr lang="en-US" dirty="0"/>
              <a:t> indices </a:t>
            </a:r>
            <a:r>
              <a:rPr lang="en-US" dirty="0">
                <a:solidFill>
                  <a:srgbClr val="C00000"/>
                </a:solidFill>
              </a:rPr>
              <a:t>out of bounds</a:t>
            </a:r>
            <a:endParaRPr lang="en-US" dirty="0"/>
          </a:p>
          <a:p>
            <a:r>
              <a:rPr lang="en-US" dirty="0">
                <a:solidFill>
                  <a:srgbClr val="C00000"/>
                </a:solidFill>
              </a:rPr>
              <a:t>Improper storage</a:t>
            </a:r>
            <a:r>
              <a:rPr lang="en-US" dirty="0"/>
              <a:t> allocation and deallocation</a:t>
            </a:r>
          </a:p>
          <a:p>
            <a:r>
              <a:rPr lang="en-US" dirty="0">
                <a:solidFill>
                  <a:srgbClr val="C00000"/>
                </a:solidFill>
              </a:rPr>
              <a:t>Mismatches</a:t>
            </a:r>
            <a:r>
              <a:rPr lang="en-US" dirty="0"/>
              <a:t> between </a:t>
            </a:r>
            <a:r>
              <a:rPr lang="en-US" dirty="0">
                <a:solidFill>
                  <a:srgbClr val="C00000"/>
                </a:solidFill>
              </a:rPr>
              <a:t>actual</a:t>
            </a:r>
            <a:r>
              <a:rPr lang="en-US" dirty="0"/>
              <a:t> and </a:t>
            </a:r>
            <a:r>
              <a:rPr lang="en-US" dirty="0">
                <a:solidFill>
                  <a:srgbClr val="C00000"/>
                </a:solidFill>
              </a:rPr>
              <a:t>formal</a:t>
            </a:r>
            <a:r>
              <a:rPr lang="en-US" dirty="0"/>
              <a:t> </a:t>
            </a:r>
            <a:r>
              <a:rPr lang="en-US" dirty="0">
                <a:solidFill>
                  <a:srgbClr val="C00000"/>
                </a:solidFill>
              </a:rPr>
              <a:t>parameter</a:t>
            </a:r>
            <a:r>
              <a:rPr lang="en-US" dirty="0"/>
              <a:t> in procedure calls</a:t>
            </a:r>
          </a:p>
          <a:p>
            <a:r>
              <a:rPr lang="en-US" dirty="0"/>
              <a:t>Use of </a:t>
            </a:r>
            <a:r>
              <a:rPr lang="en-US" dirty="0">
                <a:solidFill>
                  <a:srgbClr val="C00000"/>
                </a:solidFill>
              </a:rPr>
              <a:t>incorrect logical operators </a:t>
            </a:r>
            <a:r>
              <a:rPr lang="en-US" dirty="0"/>
              <a:t>or </a:t>
            </a:r>
            <a:r>
              <a:rPr lang="en-US" dirty="0">
                <a:solidFill>
                  <a:srgbClr val="C00000"/>
                </a:solidFill>
              </a:rPr>
              <a:t>incorrect precedence </a:t>
            </a:r>
            <a:r>
              <a:rPr lang="en-US" dirty="0"/>
              <a:t>among operators</a:t>
            </a:r>
          </a:p>
          <a:p>
            <a:r>
              <a:rPr lang="en-US" dirty="0">
                <a:solidFill>
                  <a:srgbClr val="C00000"/>
                </a:solidFill>
              </a:rPr>
              <a:t>Improper modification </a:t>
            </a:r>
            <a:r>
              <a:rPr lang="en-US" dirty="0"/>
              <a:t>of </a:t>
            </a:r>
            <a:r>
              <a:rPr lang="en-US" dirty="0">
                <a:solidFill>
                  <a:srgbClr val="C00000"/>
                </a:solidFill>
              </a:rPr>
              <a:t>loop</a:t>
            </a:r>
            <a:r>
              <a:rPr lang="en-US" dirty="0"/>
              <a:t> </a:t>
            </a:r>
            <a:r>
              <a:rPr lang="en-US" dirty="0">
                <a:solidFill>
                  <a:srgbClr val="C00000"/>
                </a:solidFill>
              </a:rPr>
              <a:t>variables</a:t>
            </a:r>
            <a:endParaRPr lang="en-US" dirty="0"/>
          </a:p>
        </p:txBody>
      </p:sp>
      <p:pic>
        <p:nvPicPr>
          <p:cNvPr id="24" name="Picture 23"/>
          <p:cNvPicPr>
            <a:picLocks noChangeAspect="1"/>
          </p:cNvPicPr>
          <p:nvPr/>
        </p:nvPicPr>
        <p:blipFill rotWithShape="1">
          <a:blip r:embed="rId4">
            <a:duotone>
              <a:schemeClr val="bg2">
                <a:shade val="45000"/>
                <a:satMod val="135000"/>
              </a:schemeClr>
              <a:prstClr val="white"/>
            </a:duotone>
            <a:extLst>
              <a:ext uri="{28A0092B-C50C-407E-A947-70E740481C1C}">
                <a14:useLocalDpi xmlns:a14="http://schemas.microsoft.com/office/drawing/2010/main" val="0"/>
              </a:ext>
            </a:extLst>
          </a:blip>
          <a:srcRect t="28997" b="13995"/>
          <a:stretch/>
        </p:blipFill>
        <p:spPr>
          <a:xfrm>
            <a:off x="10978958" y="1396617"/>
            <a:ext cx="1169744" cy="666838"/>
          </a:xfrm>
          <a:prstGeom prst="rect">
            <a:avLst/>
          </a:prstGeom>
        </p:spPr>
      </p:pic>
      <p:pic>
        <p:nvPicPr>
          <p:cNvPr id="25" name="Picture 24"/>
          <p:cNvPicPr>
            <a:picLocks noChangeAspect="1"/>
          </p:cNvPicPr>
          <p:nvPr/>
        </p:nvPicPr>
        <p:blipFill rotWithShape="1">
          <a:blip r:embed="rId5">
            <a:duotone>
              <a:schemeClr val="accent1">
                <a:shade val="45000"/>
                <a:satMod val="135000"/>
              </a:schemeClr>
              <a:prstClr val="white"/>
            </a:duotone>
            <a:extLst>
              <a:ext uri="{28A0092B-C50C-407E-A947-70E740481C1C}">
                <a14:useLocalDpi xmlns:a14="http://schemas.microsoft.com/office/drawing/2010/main" val="0"/>
              </a:ext>
            </a:extLst>
          </a:blip>
          <a:srcRect l="8759" t="13750" r="8741" b="15000"/>
          <a:stretch/>
        </p:blipFill>
        <p:spPr>
          <a:xfrm>
            <a:off x="11315275" y="5845450"/>
            <a:ext cx="789641" cy="681962"/>
          </a:xfrm>
          <a:prstGeom prst="rect">
            <a:avLst/>
          </a:prstGeom>
        </p:spPr>
      </p:pic>
    </p:spTree>
    <p:extLst>
      <p:ext uri="{BB962C8B-B14F-4D97-AF65-F5344CB8AC3E}">
        <p14:creationId xmlns:p14="http://schemas.microsoft.com/office/powerpoint/2010/main" val="2525062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right)">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22" presetClass="entr" presetSubtype="1"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up)">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25"/>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24"/>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animBg="1"/>
      <p:bldP spid="7" grpId="0" animBg="1"/>
      <p:bldP spid="20" grpId="0" animBg="1"/>
      <p:bldP spid="23" grpId="0"/>
    </p:bldLst>
  </p:timing>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32349</TotalTime>
  <Words>8933</Words>
  <Application>Microsoft Office PowerPoint</Application>
  <PresentationFormat>Widescreen</PresentationFormat>
  <Paragraphs>1084</Paragraphs>
  <Slides>84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84</vt:i4>
      </vt:variant>
    </vt:vector>
  </HeadingPairs>
  <TitlesOfParts>
    <vt:vector size="94" baseType="lpstr">
      <vt:lpstr>Arial</vt:lpstr>
      <vt:lpstr>Calibri</vt:lpstr>
      <vt:lpstr>Wingdings 2</vt:lpstr>
      <vt:lpstr>Courier New</vt:lpstr>
      <vt:lpstr>Roboto Condensed Light</vt:lpstr>
      <vt:lpstr>Wingdings 3</vt:lpstr>
      <vt:lpstr>Wingdings</vt:lpstr>
      <vt:lpstr>Roboto Condensed</vt:lpstr>
      <vt:lpstr>Segoe UI Black</vt:lpstr>
      <vt:lpstr>Office Theme</vt:lpstr>
      <vt:lpstr>PowerPoint Presentation</vt:lpstr>
      <vt:lpstr>PowerPoint Presentation</vt:lpstr>
      <vt:lpstr>Coding Standards</vt:lpstr>
      <vt:lpstr>Coding Standards Cont.</vt:lpstr>
      <vt:lpstr>Coding Standards Cont.</vt:lpstr>
      <vt:lpstr>Coding guidelines</vt:lpstr>
      <vt:lpstr>Software Faults</vt:lpstr>
      <vt:lpstr>Software Quality</vt:lpstr>
      <vt:lpstr>Code Review</vt:lpstr>
      <vt:lpstr>Code Review</vt:lpstr>
      <vt:lpstr>Software Documentation</vt:lpstr>
      <vt:lpstr>Software Documentation Cont.</vt:lpstr>
      <vt:lpstr>Software Testing</vt:lpstr>
      <vt:lpstr>Who Test the Software</vt:lpstr>
      <vt:lpstr>When to Test the Software?</vt:lpstr>
      <vt:lpstr>Verification &amp; Validation</vt:lpstr>
      <vt:lpstr>Software Testing Strategy</vt:lpstr>
      <vt:lpstr>Software Testing Strategy Cont.</vt:lpstr>
      <vt:lpstr>Unit Testing</vt:lpstr>
      <vt:lpstr>Driver &amp; Stub (Unit Testing)</vt:lpstr>
      <vt:lpstr>Driver &amp; Stub (Unit Testing) Cont.</vt:lpstr>
      <vt:lpstr>Integration Testing</vt:lpstr>
      <vt:lpstr>Regression Testing</vt:lpstr>
      <vt:lpstr>Smoke Testing</vt:lpstr>
      <vt:lpstr>Validation Testing</vt:lpstr>
      <vt:lpstr>Validation Testing – Alpha &amp; Beta Test</vt:lpstr>
      <vt:lpstr>System Testing</vt:lpstr>
      <vt:lpstr>Types of System Testing</vt:lpstr>
      <vt:lpstr>Types of System Testing Cont.</vt:lpstr>
      <vt:lpstr>Types of System Testing Cont.</vt:lpstr>
      <vt:lpstr>Acceptance Testing</vt:lpstr>
      <vt:lpstr>Views of Test Objects</vt:lpstr>
      <vt:lpstr>Black Box Testing</vt:lpstr>
      <vt:lpstr>Black Box Testing Cont.</vt:lpstr>
      <vt:lpstr>Black Box Testing Cont.</vt:lpstr>
      <vt:lpstr>Equivalence Partitioning (Black Box Testing)</vt:lpstr>
      <vt:lpstr>Equivalence Partitioning (Black Box Testing) Cont.</vt:lpstr>
      <vt:lpstr>Example: Two test case values based on members from the same partition</vt:lpstr>
      <vt:lpstr>Examples: Equivalence Partitioning classes</vt:lpstr>
      <vt:lpstr>Boundary Value Analysis (BVA) (Black Box Testing)</vt:lpstr>
      <vt:lpstr>Boundary Value Analysis (BVA) (Black Box Testing)</vt:lpstr>
      <vt:lpstr>Boundary Value Analysis (BVA) (Black Box Testing) Cont.</vt:lpstr>
      <vt:lpstr>Examples: Boundary Value Analysis (BVA) </vt:lpstr>
      <vt:lpstr>White Box Testing</vt:lpstr>
      <vt:lpstr>White Box Testing Cont.</vt:lpstr>
      <vt:lpstr>White-box  testing strategies</vt:lpstr>
      <vt:lpstr>Statement Coverage: White-box  testing strategies Cont.</vt:lpstr>
      <vt:lpstr>Statement Coverage: White-box  testing strategies Cont.</vt:lpstr>
      <vt:lpstr>White-box  testing strategies Cont.</vt:lpstr>
      <vt:lpstr>White-box  testing strategies Cont.</vt:lpstr>
      <vt:lpstr>Grey Box Testing</vt:lpstr>
      <vt:lpstr>Testing Object Oriented Applications</vt:lpstr>
      <vt:lpstr>Integration Testing in the OO Context</vt:lpstr>
      <vt:lpstr>Validation Testing in an OO Context</vt:lpstr>
      <vt:lpstr>Testing Web Applications</vt:lpstr>
      <vt:lpstr>Dimensions of Quality Cont.</vt:lpstr>
      <vt:lpstr>Testing Web Applications</vt:lpstr>
      <vt:lpstr>Content Testing</vt:lpstr>
      <vt:lpstr>Component-Level Testing</vt:lpstr>
      <vt:lpstr>Configuration Testing</vt:lpstr>
      <vt:lpstr>Performance Testing</vt:lpstr>
      <vt:lpstr>PowerPoint Presentation</vt:lpstr>
      <vt:lpstr>What is Quality</vt:lpstr>
      <vt:lpstr>SQA Activities</vt:lpstr>
      <vt:lpstr>SQA Activities</vt:lpstr>
      <vt:lpstr>Statistical Software Quality Assurance</vt:lpstr>
      <vt:lpstr>Statistical Software Quality Assurance</vt:lpstr>
      <vt:lpstr>Statistical SQA (Cont.)</vt:lpstr>
      <vt:lpstr>Software Reviews (Formal Technical Reviews)</vt:lpstr>
      <vt:lpstr>Review Guidelines</vt:lpstr>
      <vt:lpstr>Differentiation of SQA &amp; SQC</vt:lpstr>
      <vt:lpstr>Software Reliability</vt:lpstr>
      <vt:lpstr>The quality standards </vt:lpstr>
      <vt:lpstr>ISO 9001 Cont.</vt:lpstr>
      <vt:lpstr>Six Sigma</vt:lpstr>
      <vt:lpstr>DMAIC &amp; DMADV methodologies of Six sigma</vt:lpstr>
      <vt:lpstr>List of Six Sigma companies</vt:lpstr>
      <vt:lpstr>CMM (Capability Maturity Model)</vt:lpstr>
      <vt:lpstr>CMM (Capability Maturity Model) Cont.</vt:lpstr>
      <vt:lpstr>What is a Test Scenario? </vt:lpstr>
      <vt:lpstr>Login Test Scenarios</vt:lpstr>
      <vt:lpstr>What is a Test Case? </vt:lpstr>
      <vt:lpstr>Example of Test Case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2: Agile Development | Software Engineering</dc:title>
  <dc:creator>ADMIN</dc:creator>
  <cp:lastModifiedBy>HP</cp:lastModifiedBy>
  <cp:revision>1947</cp:revision>
  <dcterms:created xsi:type="dcterms:W3CDTF">2020-05-01T05:09:15Z</dcterms:created>
  <dcterms:modified xsi:type="dcterms:W3CDTF">2025-03-25T17:14:56Z</dcterms:modified>
</cp:coreProperties>
</file>